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1">
  <p:sldMasterIdLst>
    <p:sldMasterId id="2147483768" r:id="rId1"/>
  </p:sldMasterIdLst>
  <p:notesMasterIdLst>
    <p:notesMasterId r:id="rId36"/>
  </p:notesMasterIdLst>
  <p:sldIdLst>
    <p:sldId id="256" r:id="rId2"/>
    <p:sldId id="414" r:id="rId3"/>
    <p:sldId id="415" r:id="rId4"/>
    <p:sldId id="416" r:id="rId5"/>
    <p:sldId id="260" r:id="rId6"/>
    <p:sldId id="261" r:id="rId7"/>
    <p:sldId id="390" r:id="rId8"/>
    <p:sldId id="391" r:id="rId9"/>
    <p:sldId id="407" r:id="rId10"/>
    <p:sldId id="408" r:id="rId11"/>
    <p:sldId id="409" r:id="rId12"/>
    <p:sldId id="412" r:id="rId13"/>
    <p:sldId id="411" r:id="rId14"/>
    <p:sldId id="422" r:id="rId15"/>
    <p:sldId id="423" r:id="rId16"/>
    <p:sldId id="424" r:id="rId17"/>
    <p:sldId id="417" r:id="rId18"/>
    <p:sldId id="418" r:id="rId19"/>
    <p:sldId id="419" r:id="rId20"/>
    <p:sldId id="420" r:id="rId21"/>
    <p:sldId id="421" r:id="rId22"/>
    <p:sldId id="425" r:id="rId23"/>
    <p:sldId id="426" r:id="rId24"/>
    <p:sldId id="427" r:id="rId25"/>
    <p:sldId id="429" r:id="rId26"/>
    <p:sldId id="430" r:id="rId27"/>
    <p:sldId id="431" r:id="rId28"/>
    <p:sldId id="432" r:id="rId29"/>
    <p:sldId id="271" r:id="rId30"/>
    <p:sldId id="323" r:id="rId31"/>
    <p:sldId id="413" r:id="rId32"/>
    <p:sldId id="281" r:id="rId33"/>
    <p:sldId id="321" r:id="rId34"/>
    <p:sldId id="282" r:id="rId3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C976BDB-2419-4495-931E-59C5F6877238}">
          <p14:sldIdLst>
            <p14:sldId id="256"/>
            <p14:sldId id="414"/>
            <p14:sldId id="415"/>
            <p14:sldId id="416"/>
            <p14:sldId id="260"/>
            <p14:sldId id="261"/>
            <p14:sldId id="390"/>
            <p14:sldId id="391"/>
            <p14:sldId id="407"/>
            <p14:sldId id="408"/>
            <p14:sldId id="409"/>
            <p14:sldId id="412"/>
            <p14:sldId id="411"/>
            <p14:sldId id="422"/>
            <p14:sldId id="423"/>
            <p14:sldId id="424"/>
            <p14:sldId id="417"/>
            <p14:sldId id="418"/>
            <p14:sldId id="419"/>
            <p14:sldId id="420"/>
            <p14:sldId id="421"/>
            <p14:sldId id="425"/>
            <p14:sldId id="426"/>
            <p14:sldId id="427"/>
            <p14:sldId id="429"/>
            <p14:sldId id="430"/>
            <p14:sldId id="431"/>
            <p14:sldId id="432"/>
          </p14:sldIdLst>
        </p14:section>
        <p14:section name="Раздел без заголовка" id="{92E63BBD-1658-420F-9E79-150DAA718B07}">
          <p14:sldIdLst>
            <p14:sldId id="271"/>
            <p14:sldId id="323"/>
            <p14:sldId id="413"/>
            <p14:sldId id="281"/>
            <p14:sldId id="321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A0FF"/>
    <a:srgbClr val="A4A0FA"/>
    <a:srgbClr val="9DB6FD"/>
    <a:srgbClr val="89A5F3"/>
    <a:srgbClr val="9DCBFD"/>
    <a:srgbClr val="BDEEFF"/>
    <a:srgbClr val="A3E7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0860" autoAdjust="0"/>
  </p:normalViewPr>
  <p:slideViewPr>
    <p:cSldViewPr>
      <p:cViewPr>
        <p:scale>
          <a:sx n="100" d="100"/>
          <a:sy n="100" d="100"/>
        </p:scale>
        <p:origin x="-83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683516262535851E-2"/>
          <c:y val="0"/>
          <c:w val="0.93937305577158092"/>
          <c:h val="0.811790588082805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13350</c:v>
                </c:pt>
                <c:pt idx="1">
                  <c:v>13632</c:v>
                </c:pt>
                <c:pt idx="2">
                  <c:v>13864</c:v>
                </c:pt>
                <c:pt idx="3">
                  <c:v>14302</c:v>
                </c:pt>
                <c:pt idx="4">
                  <c:v>14818</c:v>
                </c:pt>
                <c:pt idx="5">
                  <c:v>15006</c:v>
                </c:pt>
                <c:pt idx="6">
                  <c:v>14871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57-4D47-98CE-E4D0EFE29147}"/>
            </c:ext>
          </c:extLst>
        </c:ser>
        <c:gapWidth val="219"/>
        <c:overlap val="-27"/>
        <c:axId val="84134144"/>
        <c:axId val="93011968"/>
      </c:barChart>
      <c:catAx>
        <c:axId val="84134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11968"/>
        <c:crosses val="autoZero"/>
        <c:auto val="1"/>
        <c:lblAlgn val="ctr"/>
        <c:lblOffset val="100"/>
      </c:catAx>
      <c:valAx>
        <c:axId val="930119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413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9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Качество управления бюджетным процессом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"/>
          <c:y val="0.17984592621021905"/>
          <c:w val="0.88476257267710989"/>
          <c:h val="0.631458415354331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21A0FF"/>
            </a:solidFill>
          </c:spPr>
          <c:dLbls>
            <c:dLbl>
              <c:idx val="0"/>
              <c:layout>
                <c:manualLayout>
                  <c:x val="2.9394882050142578E-3"/>
                  <c:y val="-3.52738584601711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C5-45C7-BCC7-DDC9AC42D0DA}"/>
                </c:ext>
              </c:extLst>
            </c:dLbl>
            <c:dLbl>
              <c:idx val="1"/>
              <c:layout>
                <c:manualLayout>
                  <c:x val="2.3515674184349883E-2"/>
                  <c:y val="-2.8860429649230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C5-45C7-BCC7-DDC9AC42D0DA}"/>
                </c:ext>
              </c:extLst>
            </c:dLbl>
            <c:dLbl>
              <c:idx val="2"/>
              <c:layout>
                <c:manualLayout>
                  <c:x val="1.7636929230085557E-2"/>
                  <c:y val="-2.5653715243760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C5-45C7-BCC7-DDC9AC42D0D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
 (II ступень качества)</c:v>
                </c:pt>
                <c:pt idx="1">
                  <c:v>2018 
(I ступень качества)</c:v>
                </c:pt>
                <c:pt idx="2">
                  <c:v>2019 
(I ступень качества)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69.106999999999999</c:v>
                </c:pt>
                <c:pt idx="1">
                  <c:v>77.52</c:v>
                </c:pt>
                <c:pt idx="2">
                  <c:v>85.938000000000002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C5-45C7-BCC7-DDC9AC42D0DA}"/>
            </c:ext>
          </c:extLst>
        </c:ser>
        <c:shape val="cylinder"/>
        <c:axId val="131394176"/>
        <c:axId val="130224512"/>
        <c:axId val="0"/>
      </c:bar3DChart>
      <c:catAx>
        <c:axId val="131394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0224512"/>
        <c:crosses val="autoZero"/>
        <c:auto val="1"/>
        <c:lblAlgn val="ctr"/>
        <c:lblOffset val="100"/>
      </c:catAx>
      <c:valAx>
        <c:axId val="130224512"/>
        <c:scaling>
          <c:orientation val="minMax"/>
        </c:scaling>
        <c:delete val="1"/>
        <c:axPos val="l"/>
        <c:numFmt formatCode="General" sourceLinked="1"/>
        <c:tickLblPos val="none"/>
        <c:crossAx val="131394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b="1" i="0" baseline="0" dirty="0"/>
              <a:t>Степень прозрачности бюджетного процесса</a:t>
            </a:r>
          </a:p>
        </c:rich>
      </c:tx>
      <c:layout>
        <c:manualLayout>
          <c:xMode val="edge"/>
          <c:yMode val="edge"/>
          <c:x val="0.17917162429980882"/>
          <c:y val="2.4050358041025757E-2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1.1757952820057031E-2"/>
                  <c:y val="-4.31924797471483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52D-4D75-8677-CD30B6DD7747}"/>
                </c:ext>
              </c:extLst>
            </c:dLbl>
            <c:dLbl>
              <c:idx val="1"/>
              <c:layout>
                <c:manualLayout>
                  <c:x val="5.878976410028572E-3"/>
                  <c:y val="-3.23943598103612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2D-4D75-8677-CD30B6DD7747}"/>
                </c:ext>
              </c:extLst>
            </c:dLbl>
            <c:dLbl>
              <c:idx val="2"/>
              <c:layout>
                <c:manualLayout>
                  <c:x val="3.2334370255156855E-2"/>
                  <c:y val="-7.198746624524716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2D-4D75-8677-CD30B6DD774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9</c:v>
                </c:pt>
                <c:pt idx="1">
                  <c:v>9.4210000000000012</c:v>
                </c:pt>
                <c:pt idx="2" formatCode="0.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2D-4D75-8677-CD30B6DD7747}"/>
            </c:ext>
          </c:extLst>
        </c:ser>
        <c:shape val="cylinder"/>
        <c:axId val="131502464"/>
        <c:axId val="131504000"/>
        <c:axId val="0"/>
      </c:bar3DChart>
      <c:catAx>
        <c:axId val="131502464"/>
        <c:scaling>
          <c:orientation val="minMax"/>
        </c:scaling>
        <c:axPos val="b"/>
        <c:numFmt formatCode="General" sourceLinked="1"/>
        <c:tickLblPos val="nextTo"/>
        <c:crossAx val="131504000"/>
        <c:crosses val="autoZero"/>
        <c:auto val="1"/>
        <c:lblAlgn val="ctr"/>
        <c:lblOffset val="100"/>
      </c:catAx>
      <c:valAx>
        <c:axId val="131504000"/>
        <c:scaling>
          <c:orientation val="minMax"/>
        </c:scaling>
        <c:delete val="1"/>
        <c:axPos val="l"/>
        <c:numFmt formatCode="0.0" sourceLinked="1"/>
        <c:tickLblPos val="none"/>
        <c:crossAx val="131502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640530853570768"/>
          <c:y val="6.9287936261050412E-2"/>
          <c:w val="0.38665299081378007"/>
          <c:h val="0.86142412747789965"/>
        </c:manualLayout>
      </c:layout>
      <c:barChart>
        <c:barDir val="col"/>
        <c:grouping val="percentStacked"/>
        <c:overlap val="100"/>
        <c:axId val="64713088"/>
        <c:axId val="64714624"/>
      </c:barChart>
      <c:catAx>
        <c:axId val="64713088"/>
        <c:scaling>
          <c:orientation val="minMax"/>
        </c:scaling>
        <c:delete val="1"/>
        <c:axPos val="b"/>
        <c:tickLblPos val="none"/>
        <c:crossAx val="64714624"/>
        <c:crosses val="autoZero"/>
        <c:auto val="1"/>
        <c:lblAlgn val="ctr"/>
        <c:lblOffset val="100"/>
      </c:catAx>
      <c:valAx>
        <c:axId val="64714624"/>
        <c:scaling>
          <c:orientation val="minMax"/>
        </c:scaling>
        <c:delete val="1"/>
        <c:axPos val="l"/>
        <c:numFmt formatCode="0%" sourceLinked="1"/>
        <c:tickLblPos val="none"/>
        <c:crossAx val="64713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670296118080758"/>
          <c:y val="0.29943843688149885"/>
          <c:w val="0.47394994306188232"/>
          <c:h val="0.35111552232441751"/>
        </c:manualLayout>
      </c:layout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640530853570768"/>
          <c:y val="6.928793626105037E-2"/>
          <c:w val="0.38665299081378013"/>
          <c:h val="0.86142412747789965"/>
        </c:manualLayout>
      </c:layout>
      <c:barChart>
        <c:barDir val="col"/>
        <c:grouping val="percentStacked"/>
        <c:overlap val="100"/>
        <c:axId val="65947520"/>
        <c:axId val="65949056"/>
      </c:barChart>
      <c:catAx>
        <c:axId val="65947520"/>
        <c:scaling>
          <c:orientation val="minMax"/>
        </c:scaling>
        <c:delete val="1"/>
        <c:axPos val="b"/>
        <c:tickLblPos val="none"/>
        <c:crossAx val="65949056"/>
        <c:crosses val="autoZero"/>
        <c:auto val="1"/>
        <c:lblAlgn val="ctr"/>
        <c:lblOffset val="100"/>
      </c:catAx>
      <c:valAx>
        <c:axId val="65949056"/>
        <c:scaling>
          <c:orientation val="minMax"/>
        </c:scaling>
        <c:delete val="1"/>
        <c:axPos val="l"/>
        <c:numFmt formatCode="0%" sourceLinked="1"/>
        <c:tickLblPos val="none"/>
        <c:crossAx val="65947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670296118080769"/>
          <c:y val="0.29943843688149885"/>
          <c:w val="0.47394994306188232"/>
          <c:h val="0.35111552232441756"/>
        </c:manualLayout>
      </c:layout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Субвенции</a:t>
            </a:r>
          </a:p>
        </c:rich>
      </c:tx>
      <c:layout>
        <c:manualLayout>
          <c:xMode val="edge"/>
          <c:yMode val="edge"/>
          <c:x val="0.40756681797260713"/>
          <c:y val="5.766209800218280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7802724300474581E-2"/>
          <c:y val="8.9633423083709737E-2"/>
          <c:w val="0.93482004414968511"/>
          <c:h val="0.7065241543210174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295,4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BB-4306-A501-D744CA31850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Опека и попечительство</c:v>
                </c:pt>
                <c:pt idx="1">
                  <c:v>Протоколы об административных правонарушениях</c:v>
                </c:pt>
                <c:pt idx="2">
                  <c:v>Уборка и санитарная очистка территорий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6295.4</c:v>
                </c:pt>
                <c:pt idx="1">
                  <c:v>7.5</c:v>
                </c:pt>
                <c:pt idx="2">
                  <c:v>19520.8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89-40B0-A6C9-0FA5D39C8287}"/>
            </c:ext>
          </c:extLst>
        </c:ser>
        <c:gapWidth val="219"/>
        <c:overlap val="-27"/>
        <c:axId val="45261568"/>
        <c:axId val="45263104"/>
      </c:barChart>
      <c:catAx>
        <c:axId val="45261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63104"/>
        <c:crosses val="autoZero"/>
        <c:auto val="1"/>
        <c:lblAlgn val="ctr"/>
        <c:lblOffset val="100"/>
      </c:catAx>
      <c:valAx>
        <c:axId val="452631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5261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Межбюджетные трансферты</a:t>
            </a:r>
          </a:p>
        </c:rich>
      </c:tx>
      <c:layout>
        <c:manualLayout>
          <c:xMode val="edge"/>
          <c:yMode val="edge"/>
          <c:x val="0.18547234068009547"/>
          <c:y val="5.451414489299173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6BE-4D04-BE34-5A5BBF7B8451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BE-4D04-BE34-5A5BBF7B8451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BE-4D04-BE34-5A5BBF7B8451}"/>
              </c:ext>
            </c:extLst>
          </c:dPt>
          <c:dLbls>
            <c:dLbl>
              <c:idx val="0"/>
              <c:layout>
                <c:manualLayout>
                  <c:x val="-6.1198654855643117E-2"/>
                  <c:y val="1.12746062992126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BE-4D04-BE34-5A5BBF7B8451}"/>
                </c:ext>
              </c:extLst>
            </c:dLbl>
            <c:dLbl>
              <c:idx val="1"/>
              <c:layout>
                <c:manualLayout>
                  <c:x val="6.9345964566929139E-2"/>
                  <c:y val="1.11316437007874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BE-4D04-BE34-5A5BBF7B8451}"/>
                </c:ext>
              </c:extLst>
            </c:dLbl>
            <c:dLbl>
              <c:idx val="2"/>
              <c:layout>
                <c:manualLayout>
                  <c:x val="-1.8580627793493065E-2"/>
                  <c:y val="3.20946662492046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BE-4D04-BE34-5A5BBF7B8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25823.7</c:v>
                </c:pt>
                <c:pt idx="2">
                  <c:v>6698.5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BE-4D04-BE34-5A5BBF7B8451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3.jpeg"/><Relationship Id="rId4" Type="http://schemas.openxmlformats.org/officeDocument/2006/relationships/image" Target="../media/image2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3.jpeg"/><Relationship Id="rId4" Type="http://schemas.openxmlformats.org/officeDocument/2006/relationships/image" Target="../media/image2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C015A-99AE-4B40-88D0-D83F8EDDAAD7}" type="doc">
      <dgm:prSet loTypeId="urn:microsoft.com/office/officeart/2008/layout/PictureStrip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F8E3232-C793-4A8C-8880-8358149AB24A}">
      <dgm:prSet phldrT="[Текст]"/>
      <dgm:spPr/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Текущий ремонт и содержание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дорог</a:t>
          </a:r>
        </a:p>
        <a:p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12168,0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endParaRPr lang="ru-RU" dirty="0"/>
        </a:p>
      </dgm:t>
    </dgm:pt>
    <dgm:pt modelId="{76F8BEA7-4A8F-4702-8800-0F2B8A647A39}" type="parTrans" cxnId="{4586CA2B-FC00-4678-B5DC-9CBB4BC19FA8}">
      <dgm:prSet/>
      <dgm:spPr/>
      <dgm:t>
        <a:bodyPr/>
        <a:lstStyle/>
        <a:p>
          <a:endParaRPr lang="ru-RU"/>
        </a:p>
      </dgm:t>
    </dgm:pt>
    <dgm:pt modelId="{8F7A5284-7271-459D-BDD6-B8143F0CA5E1}" type="sibTrans" cxnId="{4586CA2B-FC00-4678-B5DC-9CBB4BC19FA8}">
      <dgm:prSet/>
      <dgm:spPr/>
      <dgm:t>
        <a:bodyPr/>
        <a:lstStyle/>
        <a:p>
          <a:endParaRPr lang="ru-RU"/>
        </a:p>
      </dgm:t>
    </dgm:pt>
    <dgm:pt modelId="{8F13350E-CE42-4FB9-A297-6301BA395353}">
      <dgm:prSet phldrT="[Текст]"/>
      <dgm:spPr/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развитию малого бизнеса</a:t>
          </a:r>
        </a:p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12,0 тыс.руб.</a:t>
          </a:r>
          <a:endParaRPr lang="ru-RU" dirty="0"/>
        </a:p>
      </dgm:t>
    </dgm:pt>
    <dgm:pt modelId="{C66379A1-4A09-453B-858F-693A0C88AE23}" type="parTrans" cxnId="{A708CD6F-A94A-429A-992C-A695DD47051F}">
      <dgm:prSet/>
      <dgm:spPr/>
      <dgm:t>
        <a:bodyPr/>
        <a:lstStyle/>
        <a:p>
          <a:endParaRPr lang="ru-RU"/>
        </a:p>
      </dgm:t>
    </dgm:pt>
    <dgm:pt modelId="{80DFE5D9-B02F-466A-928A-95452A8BFDAE}" type="sibTrans" cxnId="{A708CD6F-A94A-429A-992C-A695DD47051F}">
      <dgm:prSet/>
      <dgm:spPr/>
      <dgm:t>
        <a:bodyPr/>
        <a:lstStyle/>
        <a:p>
          <a:endParaRPr lang="ru-RU"/>
        </a:p>
      </dgm:t>
    </dgm:pt>
    <dgm:pt modelId="{3A0E1B4E-B63D-4F86-B7FC-DD690A87FCB7}" type="pres">
      <dgm:prSet presAssocID="{C92C015A-99AE-4B40-88D0-D83F8EDDAA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F9B96-F2C0-496A-8704-CFEA9AD8EA93}" type="pres">
      <dgm:prSet presAssocID="{4F8E3232-C793-4A8C-8880-8358149AB24A}" presName="composite" presStyleCnt="0"/>
      <dgm:spPr/>
    </dgm:pt>
    <dgm:pt modelId="{589128FC-C268-4073-AAE9-1B6CB71698FA}" type="pres">
      <dgm:prSet presAssocID="{4F8E3232-C793-4A8C-8880-8358149AB24A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C5B25-C233-40A9-B5EE-E4468AC0F75B}" type="pres">
      <dgm:prSet presAssocID="{4F8E3232-C793-4A8C-8880-8358149AB24A}" presName="rect2" presStyleLbl="fgImgPlace1" presStyleIdx="0" presStyleCnt="2"/>
      <dgm:spPr>
        <a:blipFill rotWithShape="1">
          <a:blip xmlns:r="http://schemas.openxmlformats.org/officeDocument/2006/relationships" r:embed="rId1" cstate="print"/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56708159-37BC-458D-A9E9-772E90701F57}" type="pres">
      <dgm:prSet presAssocID="{8F7A5284-7271-459D-BDD6-B8143F0CA5E1}" presName="sibTrans" presStyleCnt="0"/>
      <dgm:spPr/>
    </dgm:pt>
    <dgm:pt modelId="{8C6778F8-B6C9-48EE-A68E-8C558B6B1AC4}" type="pres">
      <dgm:prSet presAssocID="{8F13350E-CE42-4FB9-A297-6301BA395353}" presName="composite" presStyleCnt="0"/>
      <dgm:spPr/>
    </dgm:pt>
    <dgm:pt modelId="{67BD9C22-1A50-4283-9D83-9C5DCACB23D9}" type="pres">
      <dgm:prSet presAssocID="{8F13350E-CE42-4FB9-A297-6301BA395353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32F1A-913B-41BB-9530-DB6BDA0F5EB6}" type="pres">
      <dgm:prSet presAssocID="{8F13350E-CE42-4FB9-A297-6301BA395353}" presName="rect2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l="-56000" r="-56000"/>
          </a:stretch>
        </a:blipFill>
      </dgm:spPr>
      <dgm:t>
        <a:bodyPr/>
        <a:lstStyle/>
        <a:p>
          <a:endParaRPr lang="ru-RU"/>
        </a:p>
      </dgm:t>
    </dgm:pt>
  </dgm:ptLst>
  <dgm:cxnLst>
    <dgm:cxn modelId="{881082D9-D23A-4FFB-BD70-F2C5C3ED862B}" type="presOf" srcId="{8F13350E-CE42-4FB9-A297-6301BA395353}" destId="{67BD9C22-1A50-4283-9D83-9C5DCACB23D9}" srcOrd="0" destOrd="0" presId="urn:microsoft.com/office/officeart/2008/layout/PictureStrips"/>
    <dgm:cxn modelId="{6DA6FB42-3303-4635-93E0-03A329E19E92}" type="presOf" srcId="{C92C015A-99AE-4B40-88D0-D83F8EDDAAD7}" destId="{3A0E1B4E-B63D-4F86-B7FC-DD690A87FCB7}" srcOrd="0" destOrd="0" presId="urn:microsoft.com/office/officeart/2008/layout/PictureStrips"/>
    <dgm:cxn modelId="{4586CA2B-FC00-4678-B5DC-9CBB4BC19FA8}" srcId="{C92C015A-99AE-4B40-88D0-D83F8EDDAAD7}" destId="{4F8E3232-C793-4A8C-8880-8358149AB24A}" srcOrd="0" destOrd="0" parTransId="{76F8BEA7-4A8F-4702-8800-0F2B8A647A39}" sibTransId="{8F7A5284-7271-459D-BDD6-B8143F0CA5E1}"/>
    <dgm:cxn modelId="{A708CD6F-A94A-429A-992C-A695DD47051F}" srcId="{C92C015A-99AE-4B40-88D0-D83F8EDDAAD7}" destId="{8F13350E-CE42-4FB9-A297-6301BA395353}" srcOrd="1" destOrd="0" parTransId="{C66379A1-4A09-453B-858F-693A0C88AE23}" sibTransId="{80DFE5D9-B02F-466A-928A-95452A8BFDAE}"/>
    <dgm:cxn modelId="{FD267B89-2A40-41B3-B5E9-46FD59F70ABA}" type="presOf" srcId="{4F8E3232-C793-4A8C-8880-8358149AB24A}" destId="{589128FC-C268-4073-AAE9-1B6CB71698FA}" srcOrd="0" destOrd="0" presId="urn:microsoft.com/office/officeart/2008/layout/PictureStrips"/>
    <dgm:cxn modelId="{1D94A0F6-1939-47C3-85DD-6ACFFA522641}" type="presParOf" srcId="{3A0E1B4E-B63D-4F86-B7FC-DD690A87FCB7}" destId="{6E6F9B96-F2C0-496A-8704-CFEA9AD8EA93}" srcOrd="0" destOrd="0" presId="urn:microsoft.com/office/officeart/2008/layout/PictureStrips"/>
    <dgm:cxn modelId="{631E3171-6070-492C-8761-0CD0D39E3E3B}" type="presParOf" srcId="{6E6F9B96-F2C0-496A-8704-CFEA9AD8EA93}" destId="{589128FC-C268-4073-AAE9-1B6CB71698FA}" srcOrd="0" destOrd="0" presId="urn:microsoft.com/office/officeart/2008/layout/PictureStrips"/>
    <dgm:cxn modelId="{7910CD58-0C51-41E3-AB6A-A47F03563DC7}" type="presParOf" srcId="{6E6F9B96-F2C0-496A-8704-CFEA9AD8EA93}" destId="{25AC5B25-C233-40A9-B5EE-E4468AC0F75B}" srcOrd="1" destOrd="0" presId="urn:microsoft.com/office/officeart/2008/layout/PictureStrips"/>
    <dgm:cxn modelId="{81EDF425-7A0C-4A9F-88A5-04004A466698}" type="presParOf" srcId="{3A0E1B4E-B63D-4F86-B7FC-DD690A87FCB7}" destId="{56708159-37BC-458D-A9E9-772E90701F57}" srcOrd="1" destOrd="0" presId="urn:microsoft.com/office/officeart/2008/layout/PictureStrips"/>
    <dgm:cxn modelId="{1A1B2904-F0A8-4437-92A2-711310B3F7EC}" type="presParOf" srcId="{3A0E1B4E-B63D-4F86-B7FC-DD690A87FCB7}" destId="{8C6778F8-B6C9-48EE-A68E-8C558B6B1AC4}" srcOrd="2" destOrd="0" presId="urn:microsoft.com/office/officeart/2008/layout/PictureStrips"/>
    <dgm:cxn modelId="{E8A8C10F-DD00-408A-AC68-93E8DF8DED26}" type="presParOf" srcId="{8C6778F8-B6C9-48EE-A68E-8C558B6B1AC4}" destId="{67BD9C22-1A50-4283-9D83-9C5DCACB23D9}" srcOrd="0" destOrd="0" presId="urn:microsoft.com/office/officeart/2008/layout/PictureStrips"/>
    <dgm:cxn modelId="{30B9ED7F-D3EC-4206-B6CB-F7C09FDBDCCB}" type="presParOf" srcId="{8C6778F8-B6C9-48EE-A68E-8C558B6B1AC4}" destId="{93432F1A-913B-41BB-9530-DB6BDA0F5EB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D5A39C-A49F-4903-BAAA-A6D6A8E1AE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89988B-D1AB-42D6-BFE5-1AFC518039A3}">
      <dgm:prSet phldrT="[Текст]" custT="1"/>
      <dgm:spPr/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Совет</a:t>
          </a:r>
        </a:p>
        <a:p>
          <a:pPr algn="ctr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2208,1 тыс</a:t>
          </a:r>
          <a:r>
            <a: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1800" dirty="0"/>
        </a:p>
      </dgm:t>
    </dgm:pt>
    <dgm:pt modelId="{C6CD780F-BB78-48EF-AC97-28B851FB5999}" type="parTrans" cxnId="{A1A021CD-3956-46E8-8C8C-B0D20A57F1CE}">
      <dgm:prSet/>
      <dgm:spPr/>
      <dgm:t>
        <a:bodyPr/>
        <a:lstStyle/>
        <a:p>
          <a:endParaRPr lang="ru-RU"/>
        </a:p>
      </dgm:t>
    </dgm:pt>
    <dgm:pt modelId="{C2ED67C6-1161-4E7A-8CA5-DC7703341840}" type="sibTrans" cxnId="{A1A021CD-3956-46E8-8C8C-B0D20A57F1CE}">
      <dgm:prSet/>
      <dgm:spPr/>
      <dgm:t>
        <a:bodyPr/>
        <a:lstStyle/>
        <a:p>
          <a:endParaRPr lang="ru-RU"/>
        </a:p>
      </dgm:t>
    </dgm:pt>
    <dgm:pt modelId="{70BF4B53-BE81-43F9-A30C-66180522F172}">
      <dgm:prSet phldrT="[Текст]" custT="1"/>
      <dgm:spPr/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Местная администрация</a:t>
          </a:r>
        </a:p>
        <a:p>
          <a:pPr algn="l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14091,8 </a:t>
          </a:r>
          <a:r>
            <a: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dirty="0"/>
        </a:p>
      </dgm:t>
    </dgm:pt>
    <dgm:pt modelId="{8634F1C1-41BE-4258-A7E1-059FEB1CA44C}" type="parTrans" cxnId="{DCF0446F-4BF0-4D87-A847-59C3BEFB5864}">
      <dgm:prSet/>
      <dgm:spPr/>
      <dgm:t>
        <a:bodyPr/>
        <a:lstStyle/>
        <a:p>
          <a:endParaRPr lang="ru-RU"/>
        </a:p>
      </dgm:t>
    </dgm:pt>
    <dgm:pt modelId="{1DD8DCDF-B6A1-4EE9-A8F8-11CFB56A29EF}" type="sibTrans" cxnId="{DCF0446F-4BF0-4D87-A847-59C3BEFB5864}">
      <dgm:prSet/>
      <dgm:spPr/>
      <dgm:t>
        <a:bodyPr/>
        <a:lstStyle/>
        <a:p>
          <a:endParaRPr lang="ru-RU"/>
        </a:p>
      </dgm:t>
    </dgm:pt>
    <dgm:pt modelId="{CF4DA3DD-881C-4BC7-AC35-254B7480C101}">
      <dgm:prSet phldrT="[Текст]" custT="1"/>
      <dgm:spPr/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МО пос. Стрельна «Стрельна»</a:t>
          </a:r>
        </a:p>
        <a:p>
          <a:pPr algn="ctr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11088,0 </a:t>
          </a:r>
          <a:r>
            <a: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dirty="0"/>
        </a:p>
      </dgm:t>
    </dgm:pt>
    <dgm:pt modelId="{CC9967F1-4384-43BF-B573-859C02585700}" type="parTrans" cxnId="{17D1B78B-CEB2-4096-B939-CCCAE264950C}">
      <dgm:prSet/>
      <dgm:spPr/>
      <dgm:t>
        <a:bodyPr/>
        <a:lstStyle/>
        <a:p>
          <a:endParaRPr lang="ru-RU"/>
        </a:p>
      </dgm:t>
    </dgm:pt>
    <dgm:pt modelId="{36FFF0CB-8531-4EEF-A87D-B57B90222F9F}" type="sibTrans" cxnId="{17D1B78B-CEB2-4096-B939-CCCAE264950C}">
      <dgm:prSet/>
      <dgm:spPr/>
      <dgm:t>
        <a:bodyPr/>
        <a:lstStyle/>
        <a:p>
          <a:endParaRPr lang="ru-RU"/>
        </a:p>
      </dgm:t>
    </dgm:pt>
    <dgm:pt modelId="{91344C2A-C6C3-4C89-87EF-1AD318625F6E}" type="pres">
      <dgm:prSet presAssocID="{75D5A39C-A49F-4903-BAAA-A6D6A8E1AE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269BB-928F-42DC-AA24-4A41A5783C6C}" type="pres">
      <dgm:prSet presAssocID="{9089988B-D1AB-42D6-BFE5-1AFC518039A3}" presName="composite" presStyleCnt="0"/>
      <dgm:spPr/>
    </dgm:pt>
    <dgm:pt modelId="{1EC61C9E-C97A-4ADD-A11F-252F3C4F4829}" type="pres">
      <dgm:prSet presAssocID="{9089988B-D1AB-42D6-BFE5-1AFC518039A3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AC51F-77E6-41E9-872C-902441EF66BF}" type="pres">
      <dgm:prSet presAssocID="{9089988B-D1AB-42D6-BFE5-1AFC518039A3}" presName="rect2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381A5F7A-410B-4909-A8E5-003ED2AEE5D1}" type="pres">
      <dgm:prSet presAssocID="{C2ED67C6-1161-4E7A-8CA5-DC7703341840}" presName="sibTrans" presStyleCnt="0"/>
      <dgm:spPr/>
    </dgm:pt>
    <dgm:pt modelId="{58474FED-EB8D-421E-AD3C-7532BE917843}" type="pres">
      <dgm:prSet presAssocID="{70BF4B53-BE81-43F9-A30C-66180522F172}" presName="composite" presStyleCnt="0"/>
      <dgm:spPr/>
    </dgm:pt>
    <dgm:pt modelId="{11762E5C-2851-41A4-A1CC-A82B000848A4}" type="pres">
      <dgm:prSet presAssocID="{70BF4B53-BE81-43F9-A30C-66180522F172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07459-9CF1-484A-8EDB-3CA695E3DFF8}" type="pres">
      <dgm:prSet presAssocID="{70BF4B53-BE81-43F9-A30C-66180522F172}" presName="rect2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63000" r="-63000"/>
          </a:stretch>
        </a:blipFill>
      </dgm:spPr>
    </dgm:pt>
    <dgm:pt modelId="{A30FED84-3ACD-44ED-91ED-45E6FBB35E34}" type="pres">
      <dgm:prSet presAssocID="{1DD8DCDF-B6A1-4EE9-A8F8-11CFB56A29EF}" presName="sibTrans" presStyleCnt="0"/>
      <dgm:spPr/>
    </dgm:pt>
    <dgm:pt modelId="{F8554B4C-4A43-489D-82B2-7A183E47F6B0}" type="pres">
      <dgm:prSet presAssocID="{CF4DA3DD-881C-4BC7-AC35-254B7480C101}" presName="composite" presStyleCnt="0"/>
      <dgm:spPr/>
    </dgm:pt>
    <dgm:pt modelId="{8E0BD736-6690-43B6-A390-6509C1C30FDB}" type="pres">
      <dgm:prSet presAssocID="{CF4DA3DD-881C-4BC7-AC35-254B7480C101}" presName="rect1" presStyleLbl="trAlignAcc1" presStyleIdx="2" presStyleCnt="3" custScaleX="98795" custScaleY="11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AA397-9CF4-4AA8-B95A-CEB758615F5C}" type="pres">
      <dgm:prSet presAssocID="{CF4DA3DD-881C-4BC7-AC35-254B7480C101}" presName="rect2" presStyleLbl="fgImgPlace1" presStyleIdx="2" presStyleCnt="3" custLinFactNeighborX="-1036" custLinFactNeighborY="5248"/>
      <dgm:spPr>
        <a:blipFill>
          <a:blip xmlns:r="http://schemas.openxmlformats.org/officeDocument/2006/relationships" r:embed="rId3"/>
          <a:srcRect/>
          <a:stretch>
            <a:fillRect l="-9000" r="-9000"/>
          </a:stretch>
        </a:blipFill>
      </dgm:spPr>
    </dgm:pt>
  </dgm:ptLst>
  <dgm:cxnLst>
    <dgm:cxn modelId="{E3720175-7C6A-44E3-8C75-159FBCCBF985}" type="presOf" srcId="{CF4DA3DD-881C-4BC7-AC35-254B7480C101}" destId="{8E0BD736-6690-43B6-A390-6509C1C30FDB}" srcOrd="0" destOrd="0" presId="urn:microsoft.com/office/officeart/2008/layout/PictureStrips"/>
    <dgm:cxn modelId="{52FECA36-9D9E-4CFE-B63C-514B4EC81B2E}" type="presOf" srcId="{70BF4B53-BE81-43F9-A30C-66180522F172}" destId="{11762E5C-2851-41A4-A1CC-A82B000848A4}" srcOrd="0" destOrd="0" presId="urn:microsoft.com/office/officeart/2008/layout/PictureStrips"/>
    <dgm:cxn modelId="{17D1B78B-CEB2-4096-B939-CCCAE264950C}" srcId="{75D5A39C-A49F-4903-BAAA-A6D6A8E1AEA3}" destId="{CF4DA3DD-881C-4BC7-AC35-254B7480C101}" srcOrd="2" destOrd="0" parTransId="{CC9967F1-4384-43BF-B573-859C02585700}" sibTransId="{36FFF0CB-8531-4EEF-A87D-B57B90222F9F}"/>
    <dgm:cxn modelId="{A1A021CD-3956-46E8-8C8C-B0D20A57F1CE}" srcId="{75D5A39C-A49F-4903-BAAA-A6D6A8E1AEA3}" destId="{9089988B-D1AB-42D6-BFE5-1AFC518039A3}" srcOrd="0" destOrd="0" parTransId="{C6CD780F-BB78-48EF-AC97-28B851FB5999}" sibTransId="{C2ED67C6-1161-4E7A-8CA5-DC7703341840}"/>
    <dgm:cxn modelId="{0B379168-EE73-45B7-AD23-167A23470A15}" type="presOf" srcId="{9089988B-D1AB-42D6-BFE5-1AFC518039A3}" destId="{1EC61C9E-C97A-4ADD-A11F-252F3C4F4829}" srcOrd="0" destOrd="0" presId="urn:microsoft.com/office/officeart/2008/layout/PictureStrips"/>
    <dgm:cxn modelId="{DCF0446F-4BF0-4D87-A847-59C3BEFB5864}" srcId="{75D5A39C-A49F-4903-BAAA-A6D6A8E1AEA3}" destId="{70BF4B53-BE81-43F9-A30C-66180522F172}" srcOrd="1" destOrd="0" parTransId="{8634F1C1-41BE-4258-A7E1-059FEB1CA44C}" sibTransId="{1DD8DCDF-B6A1-4EE9-A8F8-11CFB56A29EF}"/>
    <dgm:cxn modelId="{06C067ED-11F4-4A9B-AB69-63233311AFDC}" type="presOf" srcId="{75D5A39C-A49F-4903-BAAA-A6D6A8E1AEA3}" destId="{91344C2A-C6C3-4C89-87EF-1AD318625F6E}" srcOrd="0" destOrd="0" presId="urn:microsoft.com/office/officeart/2008/layout/PictureStrips"/>
    <dgm:cxn modelId="{4BE6B5B5-8320-4A1C-8635-DA67C2FEADDB}" type="presParOf" srcId="{91344C2A-C6C3-4C89-87EF-1AD318625F6E}" destId="{062269BB-928F-42DC-AA24-4A41A5783C6C}" srcOrd="0" destOrd="0" presId="urn:microsoft.com/office/officeart/2008/layout/PictureStrips"/>
    <dgm:cxn modelId="{92D34F15-E76D-485E-96D1-91D72534B052}" type="presParOf" srcId="{062269BB-928F-42DC-AA24-4A41A5783C6C}" destId="{1EC61C9E-C97A-4ADD-A11F-252F3C4F4829}" srcOrd="0" destOrd="0" presId="urn:microsoft.com/office/officeart/2008/layout/PictureStrips"/>
    <dgm:cxn modelId="{DCA20BA5-039D-4DCC-A788-22A78A8E1F07}" type="presParOf" srcId="{062269BB-928F-42DC-AA24-4A41A5783C6C}" destId="{263AC51F-77E6-41E9-872C-902441EF66BF}" srcOrd="1" destOrd="0" presId="urn:microsoft.com/office/officeart/2008/layout/PictureStrips"/>
    <dgm:cxn modelId="{802D9592-3526-43B2-9EAE-E700A34E7876}" type="presParOf" srcId="{91344C2A-C6C3-4C89-87EF-1AD318625F6E}" destId="{381A5F7A-410B-4909-A8E5-003ED2AEE5D1}" srcOrd="1" destOrd="0" presId="urn:microsoft.com/office/officeart/2008/layout/PictureStrips"/>
    <dgm:cxn modelId="{9AF57BF6-FAC5-4C61-9350-94A62169CF24}" type="presParOf" srcId="{91344C2A-C6C3-4C89-87EF-1AD318625F6E}" destId="{58474FED-EB8D-421E-AD3C-7532BE917843}" srcOrd="2" destOrd="0" presId="urn:microsoft.com/office/officeart/2008/layout/PictureStrips"/>
    <dgm:cxn modelId="{69795CE5-EE3B-4FA1-8EFC-7F32A8361879}" type="presParOf" srcId="{58474FED-EB8D-421E-AD3C-7532BE917843}" destId="{11762E5C-2851-41A4-A1CC-A82B000848A4}" srcOrd="0" destOrd="0" presId="urn:microsoft.com/office/officeart/2008/layout/PictureStrips"/>
    <dgm:cxn modelId="{E34CFABF-BCE6-404F-A8A2-C474679D25AB}" type="presParOf" srcId="{58474FED-EB8D-421E-AD3C-7532BE917843}" destId="{08D07459-9CF1-484A-8EDB-3CA695E3DFF8}" srcOrd="1" destOrd="0" presId="urn:microsoft.com/office/officeart/2008/layout/PictureStrips"/>
    <dgm:cxn modelId="{B064C6E9-57B5-43E6-B4C0-8DAF735D3F0F}" type="presParOf" srcId="{91344C2A-C6C3-4C89-87EF-1AD318625F6E}" destId="{A30FED84-3ACD-44ED-91ED-45E6FBB35E34}" srcOrd="3" destOrd="0" presId="urn:microsoft.com/office/officeart/2008/layout/PictureStrips"/>
    <dgm:cxn modelId="{7A454258-D3D4-41E7-9C0B-305FAC7B8A83}" type="presParOf" srcId="{91344C2A-C6C3-4C89-87EF-1AD318625F6E}" destId="{F8554B4C-4A43-489D-82B2-7A183E47F6B0}" srcOrd="4" destOrd="0" presId="urn:microsoft.com/office/officeart/2008/layout/PictureStrips"/>
    <dgm:cxn modelId="{C107AEB5-349A-4C2D-B251-8A7B00FC38B5}" type="presParOf" srcId="{F8554B4C-4A43-489D-82B2-7A183E47F6B0}" destId="{8E0BD736-6690-43B6-A390-6509C1C30FDB}" srcOrd="0" destOrd="0" presId="urn:microsoft.com/office/officeart/2008/layout/PictureStrips"/>
    <dgm:cxn modelId="{14B5B794-A16C-417D-899E-68833C1C730C}" type="presParOf" srcId="{F8554B4C-4A43-489D-82B2-7A183E47F6B0}" destId="{9E1AA397-9CF4-4AA8-B95A-CEB758615F5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DAEFC-C984-4F88-816C-F69A32C57973}" type="doc">
      <dgm:prSet loTypeId="urn:microsoft.com/office/officeart/2008/layout/PictureStrips" loCatId="pictur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1813F13-3875-4F79-BAB5-A475C0DE6542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13690,5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endParaRPr lang="ru-RU" sz="1600" dirty="0"/>
        </a:p>
      </dgm:t>
    </dgm:pt>
    <dgm:pt modelId="{7B841BF3-C129-4E29-8789-8ED5218CE590}" type="parTrans" cxnId="{7A3BF914-2FDF-45F9-BE3F-5792B02860E8}">
      <dgm:prSet/>
      <dgm:spPr/>
      <dgm:t>
        <a:bodyPr/>
        <a:lstStyle/>
        <a:p>
          <a:endParaRPr lang="ru-RU"/>
        </a:p>
      </dgm:t>
    </dgm:pt>
    <dgm:pt modelId="{F8DAABB2-FC07-4116-AC00-187A6B85F11E}" type="sibTrans" cxnId="{7A3BF914-2FDF-45F9-BE3F-5792B02860E8}">
      <dgm:prSet/>
      <dgm:spPr/>
      <dgm:t>
        <a:bodyPr/>
        <a:lstStyle/>
        <a:p>
          <a:endParaRPr lang="ru-RU"/>
        </a:p>
      </dgm:t>
    </dgm:pt>
    <dgm:pt modelId="{E126CC5D-B892-4BE3-84D2-CA6AE45A87E6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доступности городской среды</a:t>
          </a:r>
        </a:p>
        <a:p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28,0 тыс.руб.</a:t>
          </a:r>
          <a:endParaRPr lang="ru-RU" sz="1600" dirty="0"/>
        </a:p>
      </dgm:t>
    </dgm:pt>
    <dgm:pt modelId="{54EB3CDF-FA25-4A00-B2E6-6FBE56382B4C}" type="parTrans" cxnId="{7B28279D-5E99-4B5C-9ECD-E0BD56AD701D}">
      <dgm:prSet/>
      <dgm:spPr/>
      <dgm:t>
        <a:bodyPr/>
        <a:lstStyle/>
        <a:p>
          <a:endParaRPr lang="ru-RU"/>
        </a:p>
      </dgm:t>
    </dgm:pt>
    <dgm:pt modelId="{1E938CB2-5105-451C-9CD0-08E155C75DE8}" type="sibTrans" cxnId="{7B28279D-5E99-4B5C-9ECD-E0BD56AD701D}">
      <dgm:prSet/>
      <dgm:spPr/>
      <dgm:t>
        <a:bodyPr/>
        <a:lstStyle/>
        <a:p>
          <a:endParaRPr lang="ru-RU"/>
        </a:p>
      </dgm:t>
    </dgm:pt>
    <dgm:pt modelId="{881CE31F-D21B-4B02-9557-D7AF887AAE82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 контейнерных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площадок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162,9 тыс.руб</a:t>
          </a:r>
          <a:endParaRPr lang="ru-RU" sz="1600" dirty="0"/>
        </a:p>
      </dgm:t>
    </dgm:pt>
    <dgm:pt modelId="{7AD41B56-BB42-44DC-948A-872AA4893A41}" type="parTrans" cxnId="{428009EE-D74C-48BF-9EAE-A5B518FE0BC6}">
      <dgm:prSet/>
      <dgm:spPr/>
      <dgm:t>
        <a:bodyPr/>
        <a:lstStyle/>
        <a:p>
          <a:endParaRPr lang="ru-RU"/>
        </a:p>
      </dgm:t>
    </dgm:pt>
    <dgm:pt modelId="{A3AB9DB0-4A17-467B-9777-E7EEA3404508}" type="sibTrans" cxnId="{428009EE-D74C-48BF-9EAE-A5B518FE0BC6}">
      <dgm:prSet/>
      <dgm:spPr/>
      <dgm:t>
        <a:bodyPr/>
        <a:lstStyle/>
        <a:p>
          <a:endParaRPr lang="ru-RU"/>
        </a:p>
      </dgm:t>
    </dgm:pt>
    <dgm:pt modelId="{B1D814A7-CFF1-43B6-A19B-AC74CB7BABF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Размещение, содержание и ремонт искусственных дорожных неровностей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150,7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47C48-9B7D-4C14-BDEA-685BF67DACD8}" type="parTrans" cxnId="{9F4B6F7F-1F33-4445-8D85-9F8180D4B523}">
      <dgm:prSet/>
      <dgm:spPr/>
      <dgm:t>
        <a:bodyPr/>
        <a:lstStyle/>
        <a:p>
          <a:endParaRPr lang="ru-RU"/>
        </a:p>
      </dgm:t>
    </dgm:pt>
    <dgm:pt modelId="{EDBF5888-5069-4AFE-B69C-D008D2CCFCCE}" type="sibTrans" cxnId="{9F4B6F7F-1F33-4445-8D85-9F8180D4B523}">
      <dgm:prSet/>
      <dgm:spPr/>
      <dgm:t>
        <a:bodyPr/>
        <a:lstStyle/>
        <a:p>
          <a:endParaRPr lang="ru-RU"/>
        </a:p>
      </dgm:t>
    </dgm:pt>
    <dgm:pt modelId="{3FB64B2D-C77A-4F3A-AC3D-63F63E7340E8}" type="pres">
      <dgm:prSet presAssocID="{DDCDAEFC-C984-4F88-816C-F69A32C579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A3BB80-6D0F-4F25-8DF5-959BDF4632B7}" type="pres">
      <dgm:prSet presAssocID="{31813F13-3875-4F79-BAB5-A475C0DE6542}" presName="composite" presStyleCnt="0"/>
      <dgm:spPr/>
    </dgm:pt>
    <dgm:pt modelId="{67BC59DE-503B-49E8-9792-22FBAF0D99FA}" type="pres">
      <dgm:prSet presAssocID="{31813F13-3875-4F79-BAB5-A475C0DE6542}" presName="rect1" presStyleLbl="trAlignAcc1" presStyleIdx="0" presStyleCnt="4" custScaleX="122087" custLinFactNeighborX="4782" custLinFactNeighborY="3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4B009-3D2E-4688-8422-D659B737A69D}" type="pres">
      <dgm:prSet presAssocID="{31813F13-3875-4F79-BAB5-A475C0DE6542}" presName="rect2" presStyleLbl="fgImgPlace1" presStyleIdx="0" presStyleCnt="4" custLinFactNeighborX="-23041" custLinFactNeighborY="-3268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17462C51-99F3-4802-85DB-D9B80822CFA5}" type="pres">
      <dgm:prSet presAssocID="{F8DAABB2-FC07-4116-AC00-187A6B85F11E}" presName="sibTrans" presStyleCnt="0"/>
      <dgm:spPr/>
    </dgm:pt>
    <dgm:pt modelId="{87633A9C-758C-4F72-9C0C-53D8CFCAB89F}" type="pres">
      <dgm:prSet presAssocID="{E126CC5D-B892-4BE3-84D2-CA6AE45A87E6}" presName="composite" presStyleCnt="0"/>
      <dgm:spPr/>
    </dgm:pt>
    <dgm:pt modelId="{50A8EF24-8FA1-4593-95DB-5B8FF516B348}" type="pres">
      <dgm:prSet presAssocID="{E126CC5D-B892-4BE3-84D2-CA6AE45A87E6}" presName="rect1" presStyleLbl="trAlignAcc1" presStyleIdx="1" presStyleCnt="4" custScaleX="118687" custLinFactNeighborX="5411" custLinFactNeighborY="-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EA8C-F5C8-421A-93C0-70C7AB95D3A5}" type="pres">
      <dgm:prSet presAssocID="{E126CC5D-B892-4BE3-84D2-CA6AE45A87E6}" presName="rect2" presStyleLbl="fgImgPlace1" presStyleIdx="1" presStyleCnt="4" custLinFactNeighborX="-23041" custLinFactNeighborY="-1775"/>
      <dgm:spPr>
        <a:blipFill>
          <a:blip xmlns:r="http://schemas.openxmlformats.org/officeDocument/2006/relationships" r:embed="rId2"/>
          <a:srcRect/>
          <a:stretch>
            <a:fillRect l="-67000" r="-67000"/>
          </a:stretch>
        </a:blipFill>
      </dgm:spPr>
      <dgm:t>
        <a:bodyPr/>
        <a:lstStyle/>
        <a:p>
          <a:endParaRPr lang="ru-RU"/>
        </a:p>
      </dgm:t>
    </dgm:pt>
    <dgm:pt modelId="{EEA504D5-15D7-41CE-90CE-DB531509437B}" type="pres">
      <dgm:prSet presAssocID="{1E938CB2-5105-451C-9CD0-08E155C75DE8}" presName="sibTrans" presStyleCnt="0"/>
      <dgm:spPr/>
    </dgm:pt>
    <dgm:pt modelId="{7D429A81-4E8C-494B-9C3B-6A58AD9C8345}" type="pres">
      <dgm:prSet presAssocID="{881CE31F-D21B-4B02-9557-D7AF887AAE82}" presName="composite" presStyleCnt="0"/>
      <dgm:spPr/>
    </dgm:pt>
    <dgm:pt modelId="{EE5D2523-DEC9-4DF1-8861-B287338A1D1A}" type="pres">
      <dgm:prSet presAssocID="{881CE31F-D21B-4B02-9557-D7AF887AAE82}" presName="rect1" presStyleLbl="trAlignAcc1" presStyleIdx="2" presStyleCnt="4" custScaleX="120280" custLinFactNeighborX="5803" custLinFactNeighborY="-5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BAFD1-7BD4-4845-B51A-39DE891B6228}" type="pres">
      <dgm:prSet presAssocID="{881CE31F-D21B-4B02-9557-D7AF887AAE82}" presName="rect2" presStyleLbl="fgImgPlace1" presStyleIdx="2" presStyleCnt="4" custLinFactNeighborX="-20559" custLinFactNeighborY="-12337"/>
      <dgm:spPr>
        <a:blipFill>
          <a:blip xmlns:r="http://schemas.openxmlformats.org/officeDocument/2006/relationships" r:embed="rId3"/>
          <a:srcRect/>
          <a:stretch>
            <a:fillRect l="-83000" r="-83000"/>
          </a:stretch>
        </a:blipFill>
      </dgm:spPr>
      <dgm:t>
        <a:bodyPr/>
        <a:lstStyle/>
        <a:p>
          <a:endParaRPr lang="ru-RU"/>
        </a:p>
      </dgm:t>
    </dgm:pt>
    <dgm:pt modelId="{2B5F7793-6D98-48EA-ACDE-E585C0520258}" type="pres">
      <dgm:prSet presAssocID="{A3AB9DB0-4A17-467B-9777-E7EEA3404508}" presName="sibTrans" presStyleCnt="0"/>
      <dgm:spPr/>
    </dgm:pt>
    <dgm:pt modelId="{8326D4C0-944F-4EB4-9341-33F892DDFB55}" type="pres">
      <dgm:prSet presAssocID="{B1D814A7-CFF1-43B6-A19B-AC74CB7BABF0}" presName="composite" presStyleCnt="0"/>
      <dgm:spPr/>
    </dgm:pt>
    <dgm:pt modelId="{13E2CB9B-F331-4C3C-B1D5-5BF87CFD24B9}" type="pres">
      <dgm:prSet presAssocID="{B1D814A7-CFF1-43B6-A19B-AC74CB7BABF0}" presName="rect1" presStyleLbl="trAlignAcc1" presStyleIdx="3" presStyleCnt="4" custScaleX="121863" custLinFactNeighborX="8923" custLinFactNeighborY="-7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AD910-C91F-4F60-A6FC-A90AD7F9AE7F}" type="pres">
      <dgm:prSet presAssocID="{B1D814A7-CFF1-43B6-A19B-AC74CB7BABF0}" presName="rect2" presStyleLbl="fgImgPlace1" presStyleIdx="3" presStyleCnt="4" custLinFactNeighborX="-25860" custLinFactNeighborY="-1186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67B9E58-4551-4DEB-8F2C-CD241E042F2B}" type="presOf" srcId="{31813F13-3875-4F79-BAB5-A475C0DE6542}" destId="{67BC59DE-503B-49E8-9792-22FBAF0D99FA}" srcOrd="0" destOrd="0" presId="urn:microsoft.com/office/officeart/2008/layout/PictureStrips"/>
    <dgm:cxn modelId="{9F4B6F7F-1F33-4445-8D85-9F8180D4B523}" srcId="{DDCDAEFC-C984-4F88-816C-F69A32C57973}" destId="{B1D814A7-CFF1-43B6-A19B-AC74CB7BABF0}" srcOrd="3" destOrd="0" parTransId="{67847C48-9B7D-4C14-BDEA-685BF67DACD8}" sibTransId="{EDBF5888-5069-4AFE-B69C-D008D2CCFCCE}"/>
    <dgm:cxn modelId="{428009EE-D74C-48BF-9EAE-A5B518FE0BC6}" srcId="{DDCDAEFC-C984-4F88-816C-F69A32C57973}" destId="{881CE31F-D21B-4B02-9557-D7AF887AAE82}" srcOrd="2" destOrd="0" parTransId="{7AD41B56-BB42-44DC-948A-872AA4893A41}" sibTransId="{A3AB9DB0-4A17-467B-9777-E7EEA3404508}"/>
    <dgm:cxn modelId="{D157D7F8-31A5-42D7-ABF4-4F759772E8A9}" type="presOf" srcId="{E126CC5D-B892-4BE3-84D2-CA6AE45A87E6}" destId="{50A8EF24-8FA1-4593-95DB-5B8FF516B348}" srcOrd="0" destOrd="0" presId="urn:microsoft.com/office/officeart/2008/layout/PictureStrips"/>
    <dgm:cxn modelId="{93AA07C4-4A16-46BB-B406-14C738F0D3DA}" type="presOf" srcId="{B1D814A7-CFF1-43B6-A19B-AC74CB7BABF0}" destId="{13E2CB9B-F331-4C3C-B1D5-5BF87CFD24B9}" srcOrd="0" destOrd="0" presId="urn:microsoft.com/office/officeart/2008/layout/PictureStrips"/>
    <dgm:cxn modelId="{7A3BF914-2FDF-45F9-BE3F-5792B02860E8}" srcId="{DDCDAEFC-C984-4F88-816C-F69A32C57973}" destId="{31813F13-3875-4F79-BAB5-A475C0DE6542}" srcOrd="0" destOrd="0" parTransId="{7B841BF3-C129-4E29-8789-8ED5218CE590}" sibTransId="{F8DAABB2-FC07-4116-AC00-187A6B85F11E}"/>
    <dgm:cxn modelId="{DF2CE55B-ED5B-4BBD-A8B2-57B7A11C8D97}" type="presOf" srcId="{881CE31F-D21B-4B02-9557-D7AF887AAE82}" destId="{EE5D2523-DEC9-4DF1-8861-B287338A1D1A}" srcOrd="0" destOrd="0" presId="urn:microsoft.com/office/officeart/2008/layout/PictureStrips"/>
    <dgm:cxn modelId="{6DD2D3A8-C189-4CBD-BE08-8C63065B519A}" type="presOf" srcId="{DDCDAEFC-C984-4F88-816C-F69A32C57973}" destId="{3FB64B2D-C77A-4F3A-AC3D-63F63E7340E8}" srcOrd="0" destOrd="0" presId="urn:microsoft.com/office/officeart/2008/layout/PictureStrips"/>
    <dgm:cxn modelId="{7B28279D-5E99-4B5C-9ECD-E0BD56AD701D}" srcId="{DDCDAEFC-C984-4F88-816C-F69A32C57973}" destId="{E126CC5D-B892-4BE3-84D2-CA6AE45A87E6}" srcOrd="1" destOrd="0" parTransId="{54EB3CDF-FA25-4A00-B2E6-6FBE56382B4C}" sibTransId="{1E938CB2-5105-451C-9CD0-08E155C75DE8}"/>
    <dgm:cxn modelId="{2FEC77BF-3458-42E7-827B-117EFAC621E2}" type="presParOf" srcId="{3FB64B2D-C77A-4F3A-AC3D-63F63E7340E8}" destId="{64A3BB80-6D0F-4F25-8DF5-959BDF4632B7}" srcOrd="0" destOrd="0" presId="urn:microsoft.com/office/officeart/2008/layout/PictureStrips"/>
    <dgm:cxn modelId="{ED9076DC-4869-42F8-BF7E-A4FAAA23E436}" type="presParOf" srcId="{64A3BB80-6D0F-4F25-8DF5-959BDF4632B7}" destId="{67BC59DE-503B-49E8-9792-22FBAF0D99FA}" srcOrd="0" destOrd="0" presId="urn:microsoft.com/office/officeart/2008/layout/PictureStrips"/>
    <dgm:cxn modelId="{BB9E1360-57AC-4A93-9A7B-55997552A376}" type="presParOf" srcId="{64A3BB80-6D0F-4F25-8DF5-959BDF4632B7}" destId="{D574B009-3D2E-4688-8422-D659B737A69D}" srcOrd="1" destOrd="0" presId="urn:microsoft.com/office/officeart/2008/layout/PictureStrips"/>
    <dgm:cxn modelId="{E1B77717-56CE-4EB3-B1FC-E430DB91911E}" type="presParOf" srcId="{3FB64B2D-C77A-4F3A-AC3D-63F63E7340E8}" destId="{17462C51-99F3-4802-85DB-D9B80822CFA5}" srcOrd="1" destOrd="0" presId="urn:microsoft.com/office/officeart/2008/layout/PictureStrips"/>
    <dgm:cxn modelId="{7A3BF6DF-67C8-47D8-9336-DAE179B03F60}" type="presParOf" srcId="{3FB64B2D-C77A-4F3A-AC3D-63F63E7340E8}" destId="{87633A9C-758C-4F72-9C0C-53D8CFCAB89F}" srcOrd="2" destOrd="0" presId="urn:microsoft.com/office/officeart/2008/layout/PictureStrips"/>
    <dgm:cxn modelId="{9B746D86-2FE8-4EA5-B1B1-E36621DF30A1}" type="presParOf" srcId="{87633A9C-758C-4F72-9C0C-53D8CFCAB89F}" destId="{50A8EF24-8FA1-4593-95DB-5B8FF516B348}" srcOrd="0" destOrd="0" presId="urn:microsoft.com/office/officeart/2008/layout/PictureStrips"/>
    <dgm:cxn modelId="{54421D31-ADAB-494C-8A98-4C4216730868}" type="presParOf" srcId="{87633A9C-758C-4F72-9C0C-53D8CFCAB89F}" destId="{30CAEA8C-F5C8-421A-93C0-70C7AB95D3A5}" srcOrd="1" destOrd="0" presId="urn:microsoft.com/office/officeart/2008/layout/PictureStrips"/>
    <dgm:cxn modelId="{85EA2083-AD22-4936-A32B-FF51DBEA9A1A}" type="presParOf" srcId="{3FB64B2D-C77A-4F3A-AC3D-63F63E7340E8}" destId="{EEA504D5-15D7-41CE-90CE-DB531509437B}" srcOrd="3" destOrd="0" presId="urn:microsoft.com/office/officeart/2008/layout/PictureStrips"/>
    <dgm:cxn modelId="{97441B05-60B7-4124-8A41-9FCE8E337814}" type="presParOf" srcId="{3FB64B2D-C77A-4F3A-AC3D-63F63E7340E8}" destId="{7D429A81-4E8C-494B-9C3B-6A58AD9C8345}" srcOrd="4" destOrd="0" presId="urn:microsoft.com/office/officeart/2008/layout/PictureStrips"/>
    <dgm:cxn modelId="{6E9B8092-BA77-422F-95FF-E7B1174DC0A7}" type="presParOf" srcId="{7D429A81-4E8C-494B-9C3B-6A58AD9C8345}" destId="{EE5D2523-DEC9-4DF1-8861-B287338A1D1A}" srcOrd="0" destOrd="0" presId="urn:microsoft.com/office/officeart/2008/layout/PictureStrips"/>
    <dgm:cxn modelId="{5FF1DD3F-A001-43D7-8718-F8D9EFC98F4D}" type="presParOf" srcId="{7D429A81-4E8C-494B-9C3B-6A58AD9C8345}" destId="{FD9BAFD1-7BD4-4845-B51A-39DE891B6228}" srcOrd="1" destOrd="0" presId="urn:microsoft.com/office/officeart/2008/layout/PictureStrips"/>
    <dgm:cxn modelId="{5EC306F1-FC4E-447D-B4E2-256187CA2A46}" type="presParOf" srcId="{3FB64B2D-C77A-4F3A-AC3D-63F63E7340E8}" destId="{2B5F7793-6D98-48EA-ACDE-E585C0520258}" srcOrd="5" destOrd="0" presId="urn:microsoft.com/office/officeart/2008/layout/PictureStrips"/>
    <dgm:cxn modelId="{5BB1256E-B100-4A96-ABB2-B013818D35B9}" type="presParOf" srcId="{3FB64B2D-C77A-4F3A-AC3D-63F63E7340E8}" destId="{8326D4C0-944F-4EB4-9341-33F892DDFB55}" srcOrd="6" destOrd="0" presId="urn:microsoft.com/office/officeart/2008/layout/PictureStrips"/>
    <dgm:cxn modelId="{FB189A96-1C05-4FD7-B70B-2528C2104C76}" type="presParOf" srcId="{8326D4C0-944F-4EB4-9341-33F892DDFB55}" destId="{13E2CB9B-F331-4C3C-B1D5-5BF87CFD24B9}" srcOrd="0" destOrd="0" presId="urn:microsoft.com/office/officeart/2008/layout/PictureStrips"/>
    <dgm:cxn modelId="{BD59AC51-5E2D-4CE1-8B30-E6FD3F7BE5B3}" type="presParOf" srcId="{8326D4C0-944F-4EB4-9341-33F892DDFB55}" destId="{B89AD910-C91F-4F60-A6FC-A90AD7F9AE7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A16C9E-BF27-4C8A-9C49-4F58A96D40E9}" type="doc">
      <dgm:prSet loTypeId="urn:microsoft.com/office/officeart/2008/layout/PictureStrip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9A81193-67B3-4DEB-8E38-5CC4A59DB9DA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Озеленение территорий зеленых насаждений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2449,8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endParaRPr lang="ru-RU" sz="1600" dirty="0"/>
        </a:p>
      </dgm:t>
    </dgm:pt>
    <dgm:pt modelId="{0ED37F94-9FFB-4618-AC61-D875DB22475D}" type="parTrans" cxnId="{61351751-3694-4C2E-AEB9-08B3E347AD4D}">
      <dgm:prSet/>
      <dgm:spPr/>
      <dgm:t>
        <a:bodyPr/>
        <a:lstStyle/>
        <a:p>
          <a:endParaRPr lang="ru-RU"/>
        </a:p>
      </dgm:t>
    </dgm:pt>
    <dgm:pt modelId="{F97FE884-A44A-4578-BA89-EF95E7C2B039}" type="sibTrans" cxnId="{61351751-3694-4C2E-AEB9-08B3E347AD4D}">
      <dgm:prSet/>
      <dgm:spPr/>
      <dgm:t>
        <a:bodyPr/>
        <a:lstStyle/>
        <a:p>
          <a:endParaRPr lang="ru-RU"/>
        </a:p>
      </dgm:t>
    </dgm:pt>
    <dgm:pt modelId="{507248AB-3D81-4D6D-B0EB-6CD468DF0417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сохранности и восстановление мест погребения и воинских захоронений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25,9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</a:p>
      </dgm:t>
    </dgm:pt>
    <dgm:pt modelId="{58BE383D-0AFE-45C5-90A9-AC2376D4936E}" type="parTrans" cxnId="{1B25788F-8F1C-4765-A28D-426048DF3B37}">
      <dgm:prSet/>
      <dgm:spPr/>
      <dgm:t>
        <a:bodyPr/>
        <a:lstStyle/>
        <a:p>
          <a:endParaRPr lang="ru-RU"/>
        </a:p>
      </dgm:t>
    </dgm:pt>
    <dgm:pt modelId="{9D14339D-2F0D-4DAB-BBA1-21638B30D73D}" type="sibTrans" cxnId="{1B25788F-8F1C-4765-A28D-426048DF3B37}">
      <dgm:prSet/>
      <dgm:spPr/>
      <dgm:t>
        <a:bodyPr/>
        <a:lstStyle/>
        <a:p>
          <a:endParaRPr lang="ru-RU"/>
        </a:p>
      </dgm:t>
    </dgm:pt>
    <dgm:pt modelId="{8A5607F5-C9A6-4985-8E02-4892083E239F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Уборка и санитарная очистка территорий  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19520,8 тыс.руб.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95D0E-F316-4659-BB47-445CF6C1DE1B}" type="parTrans" cxnId="{1BB0CE80-A313-4F95-A994-3D04397CBE4A}">
      <dgm:prSet/>
      <dgm:spPr/>
      <dgm:t>
        <a:bodyPr/>
        <a:lstStyle/>
        <a:p>
          <a:endParaRPr lang="ru-RU"/>
        </a:p>
      </dgm:t>
    </dgm:pt>
    <dgm:pt modelId="{551A9C17-5891-4BE2-A56E-72013B759131}" type="sibTrans" cxnId="{1BB0CE80-A313-4F95-A994-3D04397CBE4A}">
      <dgm:prSet/>
      <dgm:spPr/>
      <dgm:t>
        <a:bodyPr/>
        <a:lstStyle/>
        <a:p>
          <a:endParaRPr lang="ru-RU"/>
        </a:p>
      </dgm:t>
    </dgm:pt>
    <dgm:pt modelId="{47C94539-915D-4AC4-A616-9D81DB7D8AB3}" type="pres">
      <dgm:prSet presAssocID="{E0A16C9E-BF27-4C8A-9C49-4F58A96D40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B2EBBF-A5EB-4F77-B20E-4C10BB4EAE73}" type="pres">
      <dgm:prSet presAssocID="{C9A81193-67B3-4DEB-8E38-5CC4A59DB9DA}" presName="composite" presStyleCnt="0"/>
      <dgm:spPr/>
    </dgm:pt>
    <dgm:pt modelId="{92D4DEC9-9779-4E00-895C-40A50E5D5E56}" type="pres">
      <dgm:prSet presAssocID="{C9A81193-67B3-4DEB-8E38-5CC4A59DB9DA}" presName="rect1" presStyleLbl="trAlignAcc1" presStyleIdx="0" presStyleCnt="3" custScaleX="98078" custLinFactNeighborX="6031" custLinFactNeighborY="-2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95DC4-E8E7-4E36-BA65-4D88C6061864}" type="pres">
      <dgm:prSet presAssocID="{C9A81193-67B3-4DEB-8E38-5CC4A59DB9DA}" presName="rect2" presStyleLbl="fgImgPlace1" presStyleIdx="0" presStyleCnt="3"/>
      <dgm:spPr>
        <a:blipFill rotWithShape="1">
          <a:blip xmlns:r="http://schemas.openxmlformats.org/officeDocument/2006/relationships" r:embed="rId1" cstate="print"/>
          <a:srcRect/>
          <a:stretch>
            <a:fillRect l="-56000" r="-56000"/>
          </a:stretch>
        </a:blipFill>
      </dgm:spPr>
      <dgm:t>
        <a:bodyPr/>
        <a:lstStyle/>
        <a:p>
          <a:endParaRPr lang="ru-RU"/>
        </a:p>
      </dgm:t>
    </dgm:pt>
    <dgm:pt modelId="{89779B3F-459B-4338-B5E9-BEF89F95A3C1}" type="pres">
      <dgm:prSet presAssocID="{F97FE884-A44A-4578-BA89-EF95E7C2B039}" presName="sibTrans" presStyleCnt="0"/>
      <dgm:spPr/>
    </dgm:pt>
    <dgm:pt modelId="{E5656D2A-B41C-4B05-A973-95461590E561}" type="pres">
      <dgm:prSet presAssocID="{507248AB-3D81-4D6D-B0EB-6CD468DF0417}" presName="composite" presStyleCnt="0"/>
      <dgm:spPr/>
    </dgm:pt>
    <dgm:pt modelId="{83B7E276-9C74-4DEF-A2F7-1D5DE2E85C3F}" type="pres">
      <dgm:prSet presAssocID="{507248AB-3D81-4D6D-B0EB-6CD468DF0417}" presName="rect1" presStyleLbl="trAlignAcc1" presStyleIdx="1" presStyleCnt="3" custScaleX="102114" custScaleY="120963" custLinFactNeighborX="4645" custLinFactNeighborY="1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9E5FB-53FF-43D8-8F31-6567A4C1CDCC}" type="pres">
      <dgm:prSet presAssocID="{507248AB-3D81-4D6D-B0EB-6CD468DF0417}" presName="rect2" presStyleLbl="fgImgPlace1" presStyleIdx="1" presStyleCnt="3"/>
      <dgm:spPr>
        <a:blipFill rotWithShape="1">
          <a:blip xmlns:r="http://schemas.openxmlformats.org/officeDocument/2006/relationships" r:embed="rId2" cstate="print"/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2B3B8DD1-012C-435C-9C19-3E63A18E607B}" type="pres">
      <dgm:prSet presAssocID="{9D14339D-2F0D-4DAB-BBA1-21638B30D73D}" presName="sibTrans" presStyleCnt="0"/>
      <dgm:spPr/>
    </dgm:pt>
    <dgm:pt modelId="{E7F1E04A-643C-48DA-BD72-69525B8AFAB9}" type="pres">
      <dgm:prSet presAssocID="{8A5607F5-C9A6-4985-8E02-4892083E239F}" presName="composite" presStyleCnt="0"/>
      <dgm:spPr/>
    </dgm:pt>
    <dgm:pt modelId="{6061E5BD-443D-485E-9952-D2234F13CE6E}" type="pres">
      <dgm:prSet presAssocID="{8A5607F5-C9A6-4985-8E02-4892083E239F}" presName="rect1" presStyleLbl="trAlignAcc1" presStyleIdx="2" presStyleCnt="3" custScaleX="103762" custLinFactNeighborX="5694" custLinFactNeighborY="3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411AC-F071-4768-8DDC-F8BC3019C788}" type="pres">
      <dgm:prSet presAssocID="{8A5607F5-C9A6-4985-8E02-4892083E239F}" presName="rect2" presStyleLbl="fgImgPlace1" presStyleIdx="2" presStyleCnt="3" custLinFactNeighborX="-2510" custLinFactNeighborY="-428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BB0CE80-A313-4F95-A994-3D04397CBE4A}" srcId="{E0A16C9E-BF27-4C8A-9C49-4F58A96D40E9}" destId="{8A5607F5-C9A6-4985-8E02-4892083E239F}" srcOrd="2" destOrd="0" parTransId="{44E95D0E-F316-4659-BB47-445CF6C1DE1B}" sibTransId="{551A9C17-5891-4BE2-A56E-72013B759131}"/>
    <dgm:cxn modelId="{1B25788F-8F1C-4765-A28D-426048DF3B37}" srcId="{E0A16C9E-BF27-4C8A-9C49-4F58A96D40E9}" destId="{507248AB-3D81-4D6D-B0EB-6CD468DF0417}" srcOrd="1" destOrd="0" parTransId="{58BE383D-0AFE-45C5-90A9-AC2376D4936E}" sibTransId="{9D14339D-2F0D-4DAB-BBA1-21638B30D73D}"/>
    <dgm:cxn modelId="{61351751-3694-4C2E-AEB9-08B3E347AD4D}" srcId="{E0A16C9E-BF27-4C8A-9C49-4F58A96D40E9}" destId="{C9A81193-67B3-4DEB-8E38-5CC4A59DB9DA}" srcOrd="0" destOrd="0" parTransId="{0ED37F94-9FFB-4618-AC61-D875DB22475D}" sibTransId="{F97FE884-A44A-4578-BA89-EF95E7C2B039}"/>
    <dgm:cxn modelId="{3B26D46A-D3A2-4122-BC20-5BE97D22D0BA}" type="presOf" srcId="{E0A16C9E-BF27-4C8A-9C49-4F58A96D40E9}" destId="{47C94539-915D-4AC4-A616-9D81DB7D8AB3}" srcOrd="0" destOrd="0" presId="urn:microsoft.com/office/officeart/2008/layout/PictureStrips"/>
    <dgm:cxn modelId="{69DB256A-DC45-4752-9FBD-83DC669421C2}" type="presOf" srcId="{C9A81193-67B3-4DEB-8E38-5CC4A59DB9DA}" destId="{92D4DEC9-9779-4E00-895C-40A50E5D5E56}" srcOrd="0" destOrd="0" presId="urn:microsoft.com/office/officeart/2008/layout/PictureStrips"/>
    <dgm:cxn modelId="{45C25F47-145D-45F0-98AF-336ED0F49255}" type="presOf" srcId="{8A5607F5-C9A6-4985-8E02-4892083E239F}" destId="{6061E5BD-443D-485E-9952-D2234F13CE6E}" srcOrd="0" destOrd="0" presId="urn:microsoft.com/office/officeart/2008/layout/PictureStrips"/>
    <dgm:cxn modelId="{434A2FBA-CD7E-49C0-A5EF-CDF881C367B9}" type="presOf" srcId="{507248AB-3D81-4D6D-B0EB-6CD468DF0417}" destId="{83B7E276-9C74-4DEF-A2F7-1D5DE2E85C3F}" srcOrd="0" destOrd="0" presId="urn:microsoft.com/office/officeart/2008/layout/PictureStrips"/>
    <dgm:cxn modelId="{4B64AB81-5A58-4BC9-A86D-FF1817B4CC3C}" type="presParOf" srcId="{47C94539-915D-4AC4-A616-9D81DB7D8AB3}" destId="{B9B2EBBF-A5EB-4F77-B20E-4C10BB4EAE73}" srcOrd="0" destOrd="0" presId="urn:microsoft.com/office/officeart/2008/layout/PictureStrips"/>
    <dgm:cxn modelId="{D0553FF0-FE0E-4854-A503-5F86FCC5B54C}" type="presParOf" srcId="{B9B2EBBF-A5EB-4F77-B20E-4C10BB4EAE73}" destId="{92D4DEC9-9779-4E00-895C-40A50E5D5E56}" srcOrd="0" destOrd="0" presId="urn:microsoft.com/office/officeart/2008/layout/PictureStrips"/>
    <dgm:cxn modelId="{0A69D8F5-B4DF-40EB-941F-47DB31C9F33A}" type="presParOf" srcId="{B9B2EBBF-A5EB-4F77-B20E-4C10BB4EAE73}" destId="{65D95DC4-E8E7-4E36-BA65-4D88C6061864}" srcOrd="1" destOrd="0" presId="urn:microsoft.com/office/officeart/2008/layout/PictureStrips"/>
    <dgm:cxn modelId="{786A456C-30A2-43B0-BF3A-823E2C824A53}" type="presParOf" srcId="{47C94539-915D-4AC4-A616-9D81DB7D8AB3}" destId="{89779B3F-459B-4338-B5E9-BEF89F95A3C1}" srcOrd="1" destOrd="0" presId="urn:microsoft.com/office/officeart/2008/layout/PictureStrips"/>
    <dgm:cxn modelId="{3BD81F79-42B7-4B25-A87C-5D0CC1833A4C}" type="presParOf" srcId="{47C94539-915D-4AC4-A616-9D81DB7D8AB3}" destId="{E5656D2A-B41C-4B05-A973-95461590E561}" srcOrd="2" destOrd="0" presId="urn:microsoft.com/office/officeart/2008/layout/PictureStrips"/>
    <dgm:cxn modelId="{B53ABCDC-3B0F-45A0-AF9B-CD149A0A2053}" type="presParOf" srcId="{E5656D2A-B41C-4B05-A973-95461590E561}" destId="{83B7E276-9C74-4DEF-A2F7-1D5DE2E85C3F}" srcOrd="0" destOrd="0" presId="urn:microsoft.com/office/officeart/2008/layout/PictureStrips"/>
    <dgm:cxn modelId="{DC13D083-DC41-451D-9FD0-B8D069944852}" type="presParOf" srcId="{E5656D2A-B41C-4B05-A973-95461590E561}" destId="{AAB9E5FB-53FF-43D8-8F31-6567A4C1CDCC}" srcOrd="1" destOrd="0" presId="urn:microsoft.com/office/officeart/2008/layout/PictureStrips"/>
    <dgm:cxn modelId="{E538F710-07BC-4E13-88B8-B145EC213A6C}" type="presParOf" srcId="{47C94539-915D-4AC4-A616-9D81DB7D8AB3}" destId="{2B3B8DD1-012C-435C-9C19-3E63A18E607B}" srcOrd="3" destOrd="0" presId="urn:microsoft.com/office/officeart/2008/layout/PictureStrips"/>
    <dgm:cxn modelId="{5983EDF0-5EE1-4099-BA0D-B725625F21D2}" type="presParOf" srcId="{47C94539-915D-4AC4-A616-9D81DB7D8AB3}" destId="{E7F1E04A-643C-48DA-BD72-69525B8AFAB9}" srcOrd="4" destOrd="0" presId="urn:microsoft.com/office/officeart/2008/layout/PictureStrips"/>
    <dgm:cxn modelId="{AF25E5D1-E6A3-4F6D-852D-B60B2DBD1133}" type="presParOf" srcId="{E7F1E04A-643C-48DA-BD72-69525B8AFAB9}" destId="{6061E5BD-443D-485E-9952-D2234F13CE6E}" srcOrd="0" destOrd="0" presId="urn:microsoft.com/office/officeart/2008/layout/PictureStrips"/>
    <dgm:cxn modelId="{C767E0FA-ECA9-4363-9022-EFC70E6FB5FB}" type="presParOf" srcId="{E7F1E04A-643C-48DA-BD72-69525B8AFAB9}" destId="{8E3411AC-F071-4768-8DDC-F8BC3019C7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8970E-1D05-4A63-9B14-F182445E9F3A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86D0F09-3104-42A4-83A4-B038A37EB994}">
      <dgm:prSet phldrT="[Текст]"/>
      <dgm:spPr/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Молодежная политика</a:t>
          </a:r>
        </a:p>
        <a:p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3290,7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 </a:t>
          </a:r>
          <a:endParaRPr lang="ru-RU" dirty="0"/>
        </a:p>
      </dgm:t>
    </dgm:pt>
    <dgm:pt modelId="{5F690882-3CED-4859-99C6-F14622BB423C}" type="parTrans" cxnId="{9BE70BE3-E94F-43AF-8607-20D2476AF8B3}">
      <dgm:prSet/>
      <dgm:spPr/>
      <dgm:t>
        <a:bodyPr/>
        <a:lstStyle/>
        <a:p>
          <a:endParaRPr lang="ru-RU"/>
        </a:p>
      </dgm:t>
    </dgm:pt>
    <dgm:pt modelId="{FE5FF95E-B93F-4BF7-A059-963CB29E108A}" type="sibTrans" cxnId="{9BE70BE3-E94F-43AF-8607-20D2476AF8B3}">
      <dgm:prSet/>
      <dgm:spPr/>
      <dgm:t>
        <a:bodyPr/>
        <a:lstStyle/>
        <a:p>
          <a:endParaRPr lang="ru-RU"/>
        </a:p>
      </dgm:t>
    </dgm:pt>
    <dgm:pt modelId="{D1130047-3306-4E7E-8F8E-6C64EC2AF11B}">
      <dgm:prSet phldrT="[Текст]"/>
      <dgm:spPr/>
      <dgm:t>
        <a:bodyPr/>
        <a:lstStyle/>
        <a:p>
          <a:pPr algn="l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подготовка и повышение квалификации муниципальных служащих</a:t>
          </a:r>
        </a:p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74,0 тыс.руб.</a:t>
          </a:r>
          <a:endParaRPr lang="ru-RU" dirty="0"/>
        </a:p>
      </dgm:t>
    </dgm:pt>
    <dgm:pt modelId="{5AD828D8-D170-4504-BEA8-D92475E6978B}" type="parTrans" cxnId="{5DC49642-CDEE-4D7E-9DEB-832DDE0B4A2E}">
      <dgm:prSet/>
      <dgm:spPr/>
      <dgm:t>
        <a:bodyPr/>
        <a:lstStyle/>
        <a:p>
          <a:endParaRPr lang="ru-RU"/>
        </a:p>
      </dgm:t>
    </dgm:pt>
    <dgm:pt modelId="{9E8B65A6-07EC-4A96-AE14-C08AF24A24E3}" type="sibTrans" cxnId="{5DC49642-CDEE-4D7E-9DEB-832DDE0B4A2E}">
      <dgm:prSet/>
      <dgm:spPr/>
      <dgm:t>
        <a:bodyPr/>
        <a:lstStyle/>
        <a:p>
          <a:endParaRPr lang="ru-RU"/>
        </a:p>
      </dgm:t>
    </dgm:pt>
    <dgm:pt modelId="{104F84C8-FA3A-45E7-AE76-D72B930BEA7D}" type="pres">
      <dgm:prSet presAssocID="{BF48970E-1D05-4A63-9B14-F182445E9F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5762D-9816-4C9E-99E0-5E1E42B6BE47}" type="pres">
      <dgm:prSet presAssocID="{D86D0F09-3104-42A4-83A4-B038A37EB994}" presName="composite" presStyleCnt="0"/>
      <dgm:spPr/>
    </dgm:pt>
    <dgm:pt modelId="{079E9C9E-534B-4B81-A730-779C2242F79A}" type="pres">
      <dgm:prSet presAssocID="{D86D0F09-3104-42A4-83A4-B038A37EB994}" presName="rect1" presStyleLbl="trAlignAcc1" presStyleIdx="0" presStyleCnt="2" custLinFactNeighborX="656" custLinFactNeighborY="-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9F2FC-5588-42A4-9853-3D7F0290CE66}" type="pres">
      <dgm:prSet presAssocID="{D86D0F09-3104-42A4-83A4-B038A37EB994}" presName="rect2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l="-63000" r="-63000"/>
          </a:stretch>
        </a:blipFill>
      </dgm:spPr>
    </dgm:pt>
    <dgm:pt modelId="{AF2BBBFF-5299-41D2-84EA-C3114EED4AF4}" type="pres">
      <dgm:prSet presAssocID="{FE5FF95E-B93F-4BF7-A059-963CB29E108A}" presName="sibTrans" presStyleCnt="0"/>
      <dgm:spPr/>
    </dgm:pt>
    <dgm:pt modelId="{F0C3D0CD-07B0-43B8-98BC-B228CF736486}" type="pres">
      <dgm:prSet presAssocID="{D1130047-3306-4E7E-8F8E-6C64EC2AF11B}" presName="composite" presStyleCnt="0"/>
      <dgm:spPr/>
    </dgm:pt>
    <dgm:pt modelId="{42457661-D6AB-4421-A18D-F46405DB2A71}" type="pres">
      <dgm:prSet presAssocID="{D1130047-3306-4E7E-8F8E-6C64EC2AF11B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00EC3-0BC1-447C-B1C6-DD971658BE80}" type="pres">
      <dgm:prSet presAssocID="{D1130047-3306-4E7E-8F8E-6C64EC2AF11B}" presName="rect2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l="-53000" r="-53000"/>
          </a:stretch>
        </a:blipFill>
      </dgm:spPr>
    </dgm:pt>
  </dgm:ptLst>
  <dgm:cxnLst>
    <dgm:cxn modelId="{13FA32AC-C8C0-427A-83CC-291BAAE051D7}" type="presOf" srcId="{BF48970E-1D05-4A63-9B14-F182445E9F3A}" destId="{104F84C8-FA3A-45E7-AE76-D72B930BEA7D}" srcOrd="0" destOrd="0" presId="urn:microsoft.com/office/officeart/2008/layout/PictureStrips"/>
    <dgm:cxn modelId="{5DC49642-CDEE-4D7E-9DEB-832DDE0B4A2E}" srcId="{BF48970E-1D05-4A63-9B14-F182445E9F3A}" destId="{D1130047-3306-4E7E-8F8E-6C64EC2AF11B}" srcOrd="1" destOrd="0" parTransId="{5AD828D8-D170-4504-BEA8-D92475E6978B}" sibTransId="{9E8B65A6-07EC-4A96-AE14-C08AF24A24E3}"/>
    <dgm:cxn modelId="{9BE70BE3-E94F-43AF-8607-20D2476AF8B3}" srcId="{BF48970E-1D05-4A63-9B14-F182445E9F3A}" destId="{D86D0F09-3104-42A4-83A4-B038A37EB994}" srcOrd="0" destOrd="0" parTransId="{5F690882-3CED-4859-99C6-F14622BB423C}" sibTransId="{FE5FF95E-B93F-4BF7-A059-963CB29E108A}"/>
    <dgm:cxn modelId="{1E86C3F4-168C-4F8B-B880-73874F3A0F69}" type="presOf" srcId="{D1130047-3306-4E7E-8F8E-6C64EC2AF11B}" destId="{42457661-D6AB-4421-A18D-F46405DB2A71}" srcOrd="0" destOrd="0" presId="urn:microsoft.com/office/officeart/2008/layout/PictureStrips"/>
    <dgm:cxn modelId="{FC5AB716-B348-4CD5-9E24-A8AB27119887}" type="presOf" srcId="{D86D0F09-3104-42A4-83A4-B038A37EB994}" destId="{079E9C9E-534B-4B81-A730-779C2242F79A}" srcOrd="0" destOrd="0" presId="urn:microsoft.com/office/officeart/2008/layout/PictureStrips"/>
    <dgm:cxn modelId="{F9EE8209-8477-4D10-980C-28ABBCD00873}" type="presParOf" srcId="{104F84C8-FA3A-45E7-AE76-D72B930BEA7D}" destId="{A455762D-9816-4C9E-99E0-5E1E42B6BE47}" srcOrd="0" destOrd="0" presId="urn:microsoft.com/office/officeart/2008/layout/PictureStrips"/>
    <dgm:cxn modelId="{CA7958BC-E615-44D2-848E-858636E02D65}" type="presParOf" srcId="{A455762D-9816-4C9E-99E0-5E1E42B6BE47}" destId="{079E9C9E-534B-4B81-A730-779C2242F79A}" srcOrd="0" destOrd="0" presId="urn:microsoft.com/office/officeart/2008/layout/PictureStrips"/>
    <dgm:cxn modelId="{5A9EE6C5-2750-4919-B723-26346CEF7854}" type="presParOf" srcId="{A455762D-9816-4C9E-99E0-5E1E42B6BE47}" destId="{61C9F2FC-5588-42A4-9853-3D7F0290CE66}" srcOrd="1" destOrd="0" presId="urn:microsoft.com/office/officeart/2008/layout/PictureStrips"/>
    <dgm:cxn modelId="{F204DF11-57B3-40D0-8419-AC94F1B29F6A}" type="presParOf" srcId="{104F84C8-FA3A-45E7-AE76-D72B930BEA7D}" destId="{AF2BBBFF-5299-41D2-84EA-C3114EED4AF4}" srcOrd="1" destOrd="0" presId="urn:microsoft.com/office/officeart/2008/layout/PictureStrips"/>
    <dgm:cxn modelId="{03BB86D5-0193-4673-B0A1-27973C4A3841}" type="presParOf" srcId="{104F84C8-FA3A-45E7-AE76-D72B930BEA7D}" destId="{F0C3D0CD-07B0-43B8-98BC-B228CF736486}" srcOrd="2" destOrd="0" presId="urn:microsoft.com/office/officeart/2008/layout/PictureStrips"/>
    <dgm:cxn modelId="{C2D22B6B-7B1B-42CA-931E-0DF20B925CB3}" type="presParOf" srcId="{F0C3D0CD-07B0-43B8-98BC-B228CF736486}" destId="{42457661-D6AB-4421-A18D-F46405DB2A71}" srcOrd="0" destOrd="0" presId="urn:microsoft.com/office/officeart/2008/layout/PictureStrips"/>
    <dgm:cxn modelId="{F8EB6A65-26D9-4E62-9764-11F1C2BDCC3E}" type="presParOf" srcId="{F0C3D0CD-07B0-43B8-98BC-B228CF736486}" destId="{67F00EC3-0BC1-447C-B1C6-DD971658BE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8970E-1D05-4A63-9B14-F182445E9F3A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86D0F09-3104-42A4-83A4-B038A37EB994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Военно-патриотическое воспитание молодежи</a:t>
          </a: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315,0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 </a:t>
          </a:r>
          <a:endParaRPr lang="ru-RU" sz="1400" dirty="0"/>
        </a:p>
      </dgm:t>
    </dgm:pt>
    <dgm:pt modelId="{5F690882-3CED-4859-99C6-F14622BB423C}" type="parTrans" cxnId="{9BE70BE3-E94F-43AF-8607-20D2476AF8B3}">
      <dgm:prSet/>
      <dgm:spPr/>
      <dgm:t>
        <a:bodyPr/>
        <a:lstStyle/>
        <a:p>
          <a:endParaRPr lang="ru-RU"/>
        </a:p>
      </dgm:t>
    </dgm:pt>
    <dgm:pt modelId="{FE5FF95E-B93F-4BF7-A059-963CB29E108A}" type="sibTrans" cxnId="{9BE70BE3-E94F-43AF-8607-20D2476AF8B3}">
      <dgm:prSet/>
      <dgm:spPr/>
      <dgm:t>
        <a:bodyPr/>
        <a:lstStyle/>
        <a:p>
          <a:endParaRPr lang="ru-RU"/>
        </a:p>
      </dgm:t>
    </dgm:pt>
    <dgm:pt modelId="{D1130047-3306-4E7E-8F8E-6C64EC2AF11B}">
      <dgm:prSet phldrT="[Текст]" custT="1"/>
      <dgm:spPr/>
      <dgm:t>
        <a:bodyPr/>
        <a:lstStyle/>
        <a:p>
          <a:pPr algn="ctr"/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досуговых мероприятий для детей, подростков и молодежи</a:t>
          </a: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2901,5 тыс.руб.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B65A6-07EC-4A96-AE14-C08AF24A24E3}" type="sibTrans" cxnId="{5DC49642-CDEE-4D7E-9DEB-832DDE0B4A2E}">
      <dgm:prSet/>
      <dgm:spPr/>
      <dgm:t>
        <a:bodyPr/>
        <a:lstStyle/>
        <a:p>
          <a:endParaRPr lang="ru-RU"/>
        </a:p>
      </dgm:t>
    </dgm:pt>
    <dgm:pt modelId="{5AD828D8-D170-4504-BEA8-D92475E6978B}" type="parTrans" cxnId="{5DC49642-CDEE-4D7E-9DEB-832DDE0B4A2E}">
      <dgm:prSet/>
      <dgm:spPr/>
      <dgm:t>
        <a:bodyPr/>
        <a:lstStyle/>
        <a:p>
          <a:endParaRPr lang="ru-RU"/>
        </a:p>
      </dgm:t>
    </dgm:pt>
    <dgm:pt modelId="{DC8DB646-3235-45A6-9974-094D1416869B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правонарушений </a:t>
          </a: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5,0 тыс. руб.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88AFE-1472-4F0F-BD12-44F4E5624AB8}" type="parTrans" cxnId="{10FB4D2F-DC1E-4226-9593-358253416322}">
      <dgm:prSet/>
      <dgm:spPr/>
      <dgm:t>
        <a:bodyPr/>
        <a:lstStyle/>
        <a:p>
          <a:endParaRPr lang="ru-RU"/>
        </a:p>
      </dgm:t>
    </dgm:pt>
    <dgm:pt modelId="{93B67201-D510-424E-983A-5B8F2DCB7571}" type="sibTrans" cxnId="{10FB4D2F-DC1E-4226-9593-358253416322}">
      <dgm:prSet/>
      <dgm:spPr/>
      <dgm:t>
        <a:bodyPr/>
        <a:lstStyle/>
        <a:p>
          <a:endParaRPr lang="ru-RU"/>
        </a:p>
      </dgm:t>
    </dgm:pt>
    <dgm:pt modelId="{46D5F260-5FC9-411F-9BF5-B8352D299D08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</a:t>
          </a: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дорожно-транспортного травматизма</a:t>
          </a: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5,0 тыс.руб.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230A0-0019-411E-BD79-6D0A369D84DF}" type="parTrans" cxnId="{A9274C41-40BF-4D6E-AE22-452BF530C025}">
      <dgm:prSet/>
      <dgm:spPr/>
      <dgm:t>
        <a:bodyPr/>
        <a:lstStyle/>
        <a:p>
          <a:endParaRPr lang="ru-RU"/>
        </a:p>
      </dgm:t>
    </dgm:pt>
    <dgm:pt modelId="{94259C80-0198-47D1-9078-5714C5AADE1D}" type="sibTrans" cxnId="{A9274C41-40BF-4D6E-AE22-452BF530C025}">
      <dgm:prSet/>
      <dgm:spPr/>
      <dgm:t>
        <a:bodyPr/>
        <a:lstStyle/>
        <a:p>
          <a:endParaRPr lang="ru-RU"/>
        </a:p>
      </dgm:t>
    </dgm:pt>
    <dgm:pt modelId="{104F84C8-FA3A-45E7-AE76-D72B930BEA7D}" type="pres">
      <dgm:prSet presAssocID="{BF48970E-1D05-4A63-9B14-F182445E9F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5762D-9816-4C9E-99E0-5E1E42B6BE47}" type="pres">
      <dgm:prSet presAssocID="{D86D0F09-3104-42A4-83A4-B038A37EB994}" presName="composite" presStyleCnt="0"/>
      <dgm:spPr/>
    </dgm:pt>
    <dgm:pt modelId="{079E9C9E-534B-4B81-A730-779C2242F79A}" type="pres">
      <dgm:prSet presAssocID="{D86D0F09-3104-42A4-83A4-B038A37EB994}" presName="rect1" presStyleLbl="trAlignAcc1" presStyleIdx="0" presStyleCnt="4" custLinFactNeighborX="656" custLinFactNeighborY="-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9F2FC-5588-42A4-9853-3D7F0290CE66}" type="pres">
      <dgm:prSet presAssocID="{D86D0F09-3104-42A4-83A4-B038A37EB994}" presName="rect2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AF2BBBFF-5299-41D2-84EA-C3114EED4AF4}" type="pres">
      <dgm:prSet presAssocID="{FE5FF95E-B93F-4BF7-A059-963CB29E108A}" presName="sibTrans" presStyleCnt="0"/>
      <dgm:spPr/>
    </dgm:pt>
    <dgm:pt modelId="{F0C3D0CD-07B0-43B8-98BC-B228CF736486}" type="pres">
      <dgm:prSet presAssocID="{D1130047-3306-4E7E-8F8E-6C64EC2AF11B}" presName="composite" presStyleCnt="0"/>
      <dgm:spPr/>
    </dgm:pt>
    <dgm:pt modelId="{42457661-D6AB-4421-A18D-F46405DB2A71}" type="pres">
      <dgm:prSet presAssocID="{D1130047-3306-4E7E-8F8E-6C64EC2AF11B}" presName="rect1" presStyleLbl="trAlignAcc1" presStyleIdx="1" presStyleCnt="4" custScaleY="114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00EC3-0BC1-447C-B1C6-DD971658BE80}" type="pres">
      <dgm:prSet presAssocID="{D1130047-3306-4E7E-8F8E-6C64EC2AF11B}" presName="rect2" presStyleLbl="fgImgPlace1" presStyleIdx="1" presStyleCnt="4" custLinFactNeighborX="103" custLinFactNeighborY="-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F12E65-EDA6-4A20-A782-4EFB9952C5F1}" type="pres">
      <dgm:prSet presAssocID="{9E8B65A6-07EC-4A96-AE14-C08AF24A24E3}" presName="sibTrans" presStyleCnt="0"/>
      <dgm:spPr/>
    </dgm:pt>
    <dgm:pt modelId="{475F38CC-2248-43B7-ACF6-A499C2819101}" type="pres">
      <dgm:prSet presAssocID="{46D5F260-5FC9-411F-9BF5-B8352D299D08}" presName="composite" presStyleCnt="0"/>
      <dgm:spPr/>
    </dgm:pt>
    <dgm:pt modelId="{FD54BBE4-DBD2-439F-AB92-B6AD7C05BFCD}" type="pres">
      <dgm:prSet presAssocID="{46D5F260-5FC9-411F-9BF5-B8352D299D08}" presName="rect1" presStyleLbl="trAlignAcc1" presStyleIdx="2" presStyleCnt="4" custLinFactNeighborX="1139" custLinFactNeighborY="2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CC507-E90E-4B4D-9B84-F314BB133F54}" type="pres">
      <dgm:prSet presAssocID="{46D5F260-5FC9-411F-9BF5-B8352D299D08}" presName="rect2" presStyleLbl="fgImgPlace1" presStyleIdx="2" presStyleCnt="4" custLinFactNeighborX="-1061" custLinFactNeighborY="1440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BC3C17-9E2A-457C-8774-EA6F9678D743}" type="pres">
      <dgm:prSet presAssocID="{94259C80-0198-47D1-9078-5714C5AADE1D}" presName="sibTrans" presStyleCnt="0"/>
      <dgm:spPr/>
    </dgm:pt>
    <dgm:pt modelId="{5FBD97A9-8C1C-4083-98E3-7B786CCDDAF7}" type="pres">
      <dgm:prSet presAssocID="{DC8DB646-3235-45A6-9974-094D1416869B}" presName="composite" presStyleCnt="0"/>
      <dgm:spPr/>
    </dgm:pt>
    <dgm:pt modelId="{F2195A3B-86C9-48B3-ABA1-F2DC781C39A0}" type="pres">
      <dgm:prSet presAssocID="{DC8DB646-3235-45A6-9974-094D1416869B}" presName="rect1" presStyleLbl="trAlignAcc1" presStyleIdx="3" presStyleCnt="4" custLinFactNeighborX="-208" custLinFactNeighborY="28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F9698-FCC3-4D1E-BEC5-F785DE33EB28}" type="pres">
      <dgm:prSet presAssocID="{DC8DB646-3235-45A6-9974-094D1416869B}" presName="rect2" presStyleLbl="fgImgPlace1" presStyleIdx="3" presStyleCnt="4" custLinFactNeighborX="-1061" custLinFactNeighborY="2092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2C1AA94-B793-4B2D-AF5D-39C16F93DFCE}" type="presOf" srcId="{DC8DB646-3235-45A6-9974-094D1416869B}" destId="{F2195A3B-86C9-48B3-ABA1-F2DC781C39A0}" srcOrd="0" destOrd="0" presId="urn:microsoft.com/office/officeart/2008/layout/PictureStrips"/>
    <dgm:cxn modelId="{10FB4D2F-DC1E-4226-9593-358253416322}" srcId="{BF48970E-1D05-4A63-9B14-F182445E9F3A}" destId="{DC8DB646-3235-45A6-9974-094D1416869B}" srcOrd="3" destOrd="0" parTransId="{C8388AFE-1472-4F0F-BD12-44F4E5624AB8}" sibTransId="{93B67201-D510-424E-983A-5B8F2DCB7571}"/>
    <dgm:cxn modelId="{13FA32AC-C8C0-427A-83CC-291BAAE051D7}" type="presOf" srcId="{BF48970E-1D05-4A63-9B14-F182445E9F3A}" destId="{104F84C8-FA3A-45E7-AE76-D72B930BEA7D}" srcOrd="0" destOrd="0" presId="urn:microsoft.com/office/officeart/2008/layout/PictureStrips"/>
    <dgm:cxn modelId="{5DC49642-CDEE-4D7E-9DEB-832DDE0B4A2E}" srcId="{BF48970E-1D05-4A63-9B14-F182445E9F3A}" destId="{D1130047-3306-4E7E-8F8E-6C64EC2AF11B}" srcOrd="1" destOrd="0" parTransId="{5AD828D8-D170-4504-BEA8-D92475E6978B}" sibTransId="{9E8B65A6-07EC-4A96-AE14-C08AF24A24E3}"/>
    <dgm:cxn modelId="{A9274C41-40BF-4D6E-AE22-452BF530C025}" srcId="{BF48970E-1D05-4A63-9B14-F182445E9F3A}" destId="{46D5F260-5FC9-411F-9BF5-B8352D299D08}" srcOrd="2" destOrd="0" parTransId="{95B230A0-0019-411E-BD79-6D0A369D84DF}" sibTransId="{94259C80-0198-47D1-9078-5714C5AADE1D}"/>
    <dgm:cxn modelId="{F5B4E81A-6768-4E31-9810-697CBE316A3E}" type="presOf" srcId="{46D5F260-5FC9-411F-9BF5-B8352D299D08}" destId="{FD54BBE4-DBD2-439F-AB92-B6AD7C05BFCD}" srcOrd="0" destOrd="0" presId="urn:microsoft.com/office/officeart/2008/layout/PictureStrips"/>
    <dgm:cxn modelId="{9BE70BE3-E94F-43AF-8607-20D2476AF8B3}" srcId="{BF48970E-1D05-4A63-9B14-F182445E9F3A}" destId="{D86D0F09-3104-42A4-83A4-B038A37EB994}" srcOrd="0" destOrd="0" parTransId="{5F690882-3CED-4859-99C6-F14622BB423C}" sibTransId="{FE5FF95E-B93F-4BF7-A059-963CB29E108A}"/>
    <dgm:cxn modelId="{1E86C3F4-168C-4F8B-B880-73874F3A0F69}" type="presOf" srcId="{D1130047-3306-4E7E-8F8E-6C64EC2AF11B}" destId="{42457661-D6AB-4421-A18D-F46405DB2A71}" srcOrd="0" destOrd="0" presId="urn:microsoft.com/office/officeart/2008/layout/PictureStrips"/>
    <dgm:cxn modelId="{FC5AB716-B348-4CD5-9E24-A8AB27119887}" type="presOf" srcId="{D86D0F09-3104-42A4-83A4-B038A37EB994}" destId="{079E9C9E-534B-4B81-A730-779C2242F79A}" srcOrd="0" destOrd="0" presId="urn:microsoft.com/office/officeart/2008/layout/PictureStrips"/>
    <dgm:cxn modelId="{F9EE8209-8477-4D10-980C-28ABBCD00873}" type="presParOf" srcId="{104F84C8-FA3A-45E7-AE76-D72B930BEA7D}" destId="{A455762D-9816-4C9E-99E0-5E1E42B6BE47}" srcOrd="0" destOrd="0" presId="urn:microsoft.com/office/officeart/2008/layout/PictureStrips"/>
    <dgm:cxn modelId="{CA7958BC-E615-44D2-848E-858636E02D65}" type="presParOf" srcId="{A455762D-9816-4C9E-99E0-5E1E42B6BE47}" destId="{079E9C9E-534B-4B81-A730-779C2242F79A}" srcOrd="0" destOrd="0" presId="urn:microsoft.com/office/officeart/2008/layout/PictureStrips"/>
    <dgm:cxn modelId="{5A9EE6C5-2750-4919-B723-26346CEF7854}" type="presParOf" srcId="{A455762D-9816-4C9E-99E0-5E1E42B6BE47}" destId="{61C9F2FC-5588-42A4-9853-3D7F0290CE66}" srcOrd="1" destOrd="0" presId="urn:microsoft.com/office/officeart/2008/layout/PictureStrips"/>
    <dgm:cxn modelId="{F204DF11-57B3-40D0-8419-AC94F1B29F6A}" type="presParOf" srcId="{104F84C8-FA3A-45E7-AE76-D72B930BEA7D}" destId="{AF2BBBFF-5299-41D2-84EA-C3114EED4AF4}" srcOrd="1" destOrd="0" presId="urn:microsoft.com/office/officeart/2008/layout/PictureStrips"/>
    <dgm:cxn modelId="{03BB86D5-0193-4673-B0A1-27973C4A3841}" type="presParOf" srcId="{104F84C8-FA3A-45E7-AE76-D72B930BEA7D}" destId="{F0C3D0CD-07B0-43B8-98BC-B228CF736486}" srcOrd="2" destOrd="0" presId="urn:microsoft.com/office/officeart/2008/layout/PictureStrips"/>
    <dgm:cxn modelId="{C2D22B6B-7B1B-42CA-931E-0DF20B925CB3}" type="presParOf" srcId="{F0C3D0CD-07B0-43B8-98BC-B228CF736486}" destId="{42457661-D6AB-4421-A18D-F46405DB2A71}" srcOrd="0" destOrd="0" presId="urn:microsoft.com/office/officeart/2008/layout/PictureStrips"/>
    <dgm:cxn modelId="{F8EB6A65-26D9-4E62-9764-11F1C2BDCC3E}" type="presParOf" srcId="{F0C3D0CD-07B0-43B8-98BC-B228CF736486}" destId="{67F00EC3-0BC1-447C-B1C6-DD971658BE80}" srcOrd="1" destOrd="0" presId="urn:microsoft.com/office/officeart/2008/layout/PictureStrips"/>
    <dgm:cxn modelId="{5EC76E82-7AA5-40EE-B32E-BCC19297D828}" type="presParOf" srcId="{104F84C8-FA3A-45E7-AE76-D72B930BEA7D}" destId="{66F12E65-EDA6-4A20-A782-4EFB9952C5F1}" srcOrd="3" destOrd="0" presId="urn:microsoft.com/office/officeart/2008/layout/PictureStrips"/>
    <dgm:cxn modelId="{20E10855-0397-4DD8-B7A3-57D1DECC4DFB}" type="presParOf" srcId="{104F84C8-FA3A-45E7-AE76-D72B930BEA7D}" destId="{475F38CC-2248-43B7-ACF6-A499C2819101}" srcOrd="4" destOrd="0" presId="urn:microsoft.com/office/officeart/2008/layout/PictureStrips"/>
    <dgm:cxn modelId="{33C5B83D-3B43-4E8A-B7DF-EC86B9F32BBF}" type="presParOf" srcId="{475F38CC-2248-43B7-ACF6-A499C2819101}" destId="{FD54BBE4-DBD2-439F-AB92-B6AD7C05BFCD}" srcOrd="0" destOrd="0" presId="urn:microsoft.com/office/officeart/2008/layout/PictureStrips"/>
    <dgm:cxn modelId="{FE5C93A8-F071-4B3E-B8F9-6F398D71725C}" type="presParOf" srcId="{475F38CC-2248-43B7-ACF6-A499C2819101}" destId="{AF6CC507-E90E-4B4D-9B84-F314BB133F54}" srcOrd="1" destOrd="0" presId="urn:microsoft.com/office/officeart/2008/layout/PictureStrips"/>
    <dgm:cxn modelId="{59F70C8F-95AD-4BB5-AB29-FEE42534FC6D}" type="presParOf" srcId="{104F84C8-FA3A-45E7-AE76-D72B930BEA7D}" destId="{EABC3C17-9E2A-457C-8774-EA6F9678D743}" srcOrd="5" destOrd="0" presId="urn:microsoft.com/office/officeart/2008/layout/PictureStrips"/>
    <dgm:cxn modelId="{9886CDBB-666A-43DA-8BFA-AA8C4C2FEE7D}" type="presParOf" srcId="{104F84C8-FA3A-45E7-AE76-D72B930BEA7D}" destId="{5FBD97A9-8C1C-4083-98E3-7B786CCDDAF7}" srcOrd="6" destOrd="0" presId="urn:microsoft.com/office/officeart/2008/layout/PictureStrips"/>
    <dgm:cxn modelId="{77BACB9B-FE7E-462C-A62F-F3CBE6CE96C2}" type="presParOf" srcId="{5FBD97A9-8C1C-4083-98E3-7B786CCDDAF7}" destId="{F2195A3B-86C9-48B3-ABA1-F2DC781C39A0}" srcOrd="0" destOrd="0" presId="urn:microsoft.com/office/officeart/2008/layout/PictureStrips"/>
    <dgm:cxn modelId="{90441C5B-57AF-4254-A2D1-A59BE229AFF9}" type="presParOf" srcId="{5FBD97A9-8C1C-4083-98E3-7B786CCDDAF7}" destId="{291F9698-FCC3-4D1E-BEC5-F785DE33EB2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48970E-1D05-4A63-9B14-F182445E9F3A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86D0F09-3104-42A4-83A4-B038A37EB994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незаконного потребления наркотических средств и психотропных веществ </a:t>
          </a: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27,2 тыс.руб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400" dirty="0"/>
        </a:p>
      </dgm:t>
    </dgm:pt>
    <dgm:pt modelId="{5F690882-3CED-4859-99C6-F14622BB423C}" type="parTrans" cxnId="{9BE70BE3-E94F-43AF-8607-20D2476AF8B3}">
      <dgm:prSet/>
      <dgm:spPr/>
      <dgm:t>
        <a:bodyPr/>
        <a:lstStyle/>
        <a:p>
          <a:endParaRPr lang="ru-RU"/>
        </a:p>
      </dgm:t>
    </dgm:pt>
    <dgm:pt modelId="{FE5FF95E-B93F-4BF7-A059-963CB29E108A}" type="sibTrans" cxnId="{9BE70BE3-E94F-43AF-8607-20D2476AF8B3}">
      <dgm:prSet/>
      <dgm:spPr/>
      <dgm:t>
        <a:bodyPr/>
        <a:lstStyle/>
        <a:p>
          <a:endParaRPr lang="ru-RU"/>
        </a:p>
      </dgm:t>
    </dgm:pt>
    <dgm:pt modelId="{D1130047-3306-4E7E-8F8E-6C64EC2AF11B}">
      <dgm:prSet phldrT="[Текст]" custT="1"/>
      <dgm:spPr/>
      <dgm:t>
        <a:bodyPr/>
        <a:lstStyle/>
        <a:p>
          <a:pPr algn="ctr"/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профилактика терроризма и экстремизма, а также в минимизации и (или) ликвидации их последствий</a:t>
          </a: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5,0 тыс.руб.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B65A6-07EC-4A96-AE14-C08AF24A24E3}" type="sibTrans" cxnId="{5DC49642-CDEE-4D7E-9DEB-832DDE0B4A2E}">
      <dgm:prSet/>
      <dgm:spPr/>
      <dgm:t>
        <a:bodyPr/>
        <a:lstStyle/>
        <a:p>
          <a:endParaRPr lang="ru-RU"/>
        </a:p>
      </dgm:t>
    </dgm:pt>
    <dgm:pt modelId="{5AD828D8-D170-4504-BEA8-D92475E6978B}" type="parTrans" cxnId="{5DC49642-CDEE-4D7E-9DEB-832DDE0B4A2E}">
      <dgm:prSet/>
      <dgm:spPr/>
      <dgm:t>
        <a:bodyPr/>
        <a:lstStyle/>
        <a:p>
          <a:endParaRPr lang="ru-RU"/>
        </a:p>
      </dgm:t>
    </dgm:pt>
    <dgm:pt modelId="{46D5F260-5FC9-411F-9BF5-B8352D299D08}">
      <dgm:prSet phldrT="[Текст]" custT="1"/>
      <dgm:spPr/>
      <dgm:t>
        <a:bodyPr/>
        <a:lstStyle/>
        <a:p>
          <a:pPr algn="ctr"/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укреплении межнационального и межконфессионального согласия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32,0 тыс.руб.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230A0-0019-411E-BD79-6D0A369D84DF}" type="parTrans" cxnId="{A9274C41-40BF-4D6E-AE22-452BF530C025}">
      <dgm:prSet/>
      <dgm:spPr/>
      <dgm:t>
        <a:bodyPr/>
        <a:lstStyle/>
        <a:p>
          <a:endParaRPr lang="ru-RU"/>
        </a:p>
      </dgm:t>
    </dgm:pt>
    <dgm:pt modelId="{94259C80-0198-47D1-9078-5714C5AADE1D}" type="sibTrans" cxnId="{A9274C41-40BF-4D6E-AE22-452BF530C025}">
      <dgm:prSet/>
      <dgm:spPr/>
      <dgm:t>
        <a:bodyPr/>
        <a:lstStyle/>
        <a:p>
          <a:endParaRPr lang="ru-RU"/>
        </a:p>
      </dgm:t>
    </dgm:pt>
    <dgm:pt modelId="{104F84C8-FA3A-45E7-AE76-D72B930BEA7D}" type="pres">
      <dgm:prSet presAssocID="{BF48970E-1D05-4A63-9B14-F182445E9F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5762D-9816-4C9E-99E0-5E1E42B6BE47}" type="pres">
      <dgm:prSet presAssocID="{D86D0F09-3104-42A4-83A4-B038A37EB994}" presName="composite" presStyleCnt="0"/>
      <dgm:spPr/>
    </dgm:pt>
    <dgm:pt modelId="{079E9C9E-534B-4B81-A730-779C2242F79A}" type="pres">
      <dgm:prSet presAssocID="{D86D0F09-3104-42A4-83A4-B038A37EB994}" presName="rect1" presStyleLbl="trAlignAcc1" presStyleIdx="0" presStyleCnt="3" custScaleX="102274" custScaleY="107342" custLinFactNeighborX="22819" custLinFactNeighborY="-24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9F2FC-5588-42A4-9853-3D7F0290CE66}" type="pres">
      <dgm:prSet presAssocID="{D86D0F09-3104-42A4-83A4-B038A37EB994}" presName="rect2" presStyleLbl="fgImgPlace1" presStyleIdx="0" presStyleCnt="3" custLinFactNeighborX="4724" custLinFactNeighborY="-270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2BBBFF-5299-41D2-84EA-C3114EED4AF4}" type="pres">
      <dgm:prSet presAssocID="{FE5FF95E-B93F-4BF7-A059-963CB29E108A}" presName="sibTrans" presStyleCnt="0"/>
      <dgm:spPr/>
    </dgm:pt>
    <dgm:pt modelId="{F0C3D0CD-07B0-43B8-98BC-B228CF736486}" type="pres">
      <dgm:prSet presAssocID="{D1130047-3306-4E7E-8F8E-6C64EC2AF11B}" presName="composite" presStyleCnt="0"/>
      <dgm:spPr/>
    </dgm:pt>
    <dgm:pt modelId="{42457661-D6AB-4421-A18D-F46405DB2A71}" type="pres">
      <dgm:prSet presAssocID="{D1130047-3306-4E7E-8F8E-6C64EC2AF11B}" presName="rect1" presStyleLbl="trAlignAcc1" presStyleIdx="1" presStyleCnt="3" custScaleX="110857" custScaleY="114854" custLinFactNeighborX="21135" custLinFactNeighborY="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00EC3-0BC1-447C-B1C6-DD971658BE80}" type="pres">
      <dgm:prSet presAssocID="{D1130047-3306-4E7E-8F8E-6C64EC2AF11B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F12E65-EDA6-4A20-A782-4EFB9952C5F1}" type="pres">
      <dgm:prSet presAssocID="{9E8B65A6-07EC-4A96-AE14-C08AF24A24E3}" presName="sibTrans" presStyleCnt="0"/>
      <dgm:spPr/>
    </dgm:pt>
    <dgm:pt modelId="{475F38CC-2248-43B7-ACF6-A499C2819101}" type="pres">
      <dgm:prSet presAssocID="{46D5F260-5FC9-411F-9BF5-B8352D299D08}" presName="composite" presStyleCnt="0"/>
      <dgm:spPr/>
    </dgm:pt>
    <dgm:pt modelId="{FD54BBE4-DBD2-439F-AB92-B6AD7C05BFCD}" type="pres">
      <dgm:prSet presAssocID="{46D5F260-5FC9-411F-9BF5-B8352D299D08}" presName="rect1" presStyleLbl="trAlignAcc1" presStyleIdx="2" presStyleCnt="3" custScaleX="104803" custScaleY="91837" custLinFactNeighborX="1139" custLinFactNeighborY="2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CC507-E90E-4B4D-9B84-F314BB133F54}" type="pres">
      <dgm:prSet presAssocID="{46D5F260-5FC9-411F-9BF5-B8352D299D08}" presName="rect2" presStyleLbl="fgImgPlace1" presStyleIdx="2" presStyleCnt="3" custLinFactNeighborX="-1061" custLinFactNeighborY="1440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3FA32AC-C8C0-427A-83CC-291BAAE051D7}" type="presOf" srcId="{BF48970E-1D05-4A63-9B14-F182445E9F3A}" destId="{104F84C8-FA3A-45E7-AE76-D72B930BEA7D}" srcOrd="0" destOrd="0" presId="urn:microsoft.com/office/officeart/2008/layout/PictureStrips"/>
    <dgm:cxn modelId="{5DC49642-CDEE-4D7E-9DEB-832DDE0B4A2E}" srcId="{BF48970E-1D05-4A63-9B14-F182445E9F3A}" destId="{D1130047-3306-4E7E-8F8E-6C64EC2AF11B}" srcOrd="1" destOrd="0" parTransId="{5AD828D8-D170-4504-BEA8-D92475E6978B}" sibTransId="{9E8B65A6-07EC-4A96-AE14-C08AF24A24E3}"/>
    <dgm:cxn modelId="{A9274C41-40BF-4D6E-AE22-452BF530C025}" srcId="{BF48970E-1D05-4A63-9B14-F182445E9F3A}" destId="{46D5F260-5FC9-411F-9BF5-B8352D299D08}" srcOrd="2" destOrd="0" parTransId="{95B230A0-0019-411E-BD79-6D0A369D84DF}" sibTransId="{94259C80-0198-47D1-9078-5714C5AADE1D}"/>
    <dgm:cxn modelId="{F5B4E81A-6768-4E31-9810-697CBE316A3E}" type="presOf" srcId="{46D5F260-5FC9-411F-9BF5-B8352D299D08}" destId="{FD54BBE4-DBD2-439F-AB92-B6AD7C05BFCD}" srcOrd="0" destOrd="0" presId="urn:microsoft.com/office/officeart/2008/layout/PictureStrips"/>
    <dgm:cxn modelId="{9BE70BE3-E94F-43AF-8607-20D2476AF8B3}" srcId="{BF48970E-1D05-4A63-9B14-F182445E9F3A}" destId="{D86D0F09-3104-42A4-83A4-B038A37EB994}" srcOrd="0" destOrd="0" parTransId="{5F690882-3CED-4859-99C6-F14622BB423C}" sibTransId="{FE5FF95E-B93F-4BF7-A059-963CB29E108A}"/>
    <dgm:cxn modelId="{1E86C3F4-168C-4F8B-B880-73874F3A0F69}" type="presOf" srcId="{D1130047-3306-4E7E-8F8E-6C64EC2AF11B}" destId="{42457661-D6AB-4421-A18D-F46405DB2A71}" srcOrd="0" destOrd="0" presId="urn:microsoft.com/office/officeart/2008/layout/PictureStrips"/>
    <dgm:cxn modelId="{FC5AB716-B348-4CD5-9E24-A8AB27119887}" type="presOf" srcId="{D86D0F09-3104-42A4-83A4-B038A37EB994}" destId="{079E9C9E-534B-4B81-A730-779C2242F79A}" srcOrd="0" destOrd="0" presId="urn:microsoft.com/office/officeart/2008/layout/PictureStrips"/>
    <dgm:cxn modelId="{F9EE8209-8477-4D10-980C-28ABBCD00873}" type="presParOf" srcId="{104F84C8-FA3A-45E7-AE76-D72B930BEA7D}" destId="{A455762D-9816-4C9E-99E0-5E1E42B6BE47}" srcOrd="0" destOrd="0" presId="urn:microsoft.com/office/officeart/2008/layout/PictureStrips"/>
    <dgm:cxn modelId="{CA7958BC-E615-44D2-848E-858636E02D65}" type="presParOf" srcId="{A455762D-9816-4C9E-99E0-5E1E42B6BE47}" destId="{079E9C9E-534B-4B81-A730-779C2242F79A}" srcOrd="0" destOrd="0" presId="urn:microsoft.com/office/officeart/2008/layout/PictureStrips"/>
    <dgm:cxn modelId="{5A9EE6C5-2750-4919-B723-26346CEF7854}" type="presParOf" srcId="{A455762D-9816-4C9E-99E0-5E1E42B6BE47}" destId="{61C9F2FC-5588-42A4-9853-3D7F0290CE66}" srcOrd="1" destOrd="0" presId="urn:microsoft.com/office/officeart/2008/layout/PictureStrips"/>
    <dgm:cxn modelId="{F204DF11-57B3-40D0-8419-AC94F1B29F6A}" type="presParOf" srcId="{104F84C8-FA3A-45E7-AE76-D72B930BEA7D}" destId="{AF2BBBFF-5299-41D2-84EA-C3114EED4AF4}" srcOrd="1" destOrd="0" presId="urn:microsoft.com/office/officeart/2008/layout/PictureStrips"/>
    <dgm:cxn modelId="{03BB86D5-0193-4673-B0A1-27973C4A3841}" type="presParOf" srcId="{104F84C8-FA3A-45E7-AE76-D72B930BEA7D}" destId="{F0C3D0CD-07B0-43B8-98BC-B228CF736486}" srcOrd="2" destOrd="0" presId="urn:microsoft.com/office/officeart/2008/layout/PictureStrips"/>
    <dgm:cxn modelId="{C2D22B6B-7B1B-42CA-931E-0DF20B925CB3}" type="presParOf" srcId="{F0C3D0CD-07B0-43B8-98BC-B228CF736486}" destId="{42457661-D6AB-4421-A18D-F46405DB2A71}" srcOrd="0" destOrd="0" presId="urn:microsoft.com/office/officeart/2008/layout/PictureStrips"/>
    <dgm:cxn modelId="{F8EB6A65-26D9-4E62-9764-11F1C2BDCC3E}" type="presParOf" srcId="{F0C3D0CD-07B0-43B8-98BC-B228CF736486}" destId="{67F00EC3-0BC1-447C-B1C6-DD971658BE80}" srcOrd="1" destOrd="0" presId="urn:microsoft.com/office/officeart/2008/layout/PictureStrips"/>
    <dgm:cxn modelId="{5EC76E82-7AA5-40EE-B32E-BCC19297D828}" type="presParOf" srcId="{104F84C8-FA3A-45E7-AE76-D72B930BEA7D}" destId="{66F12E65-EDA6-4A20-A782-4EFB9952C5F1}" srcOrd="3" destOrd="0" presId="urn:microsoft.com/office/officeart/2008/layout/PictureStrips"/>
    <dgm:cxn modelId="{20E10855-0397-4DD8-B7A3-57D1DECC4DFB}" type="presParOf" srcId="{104F84C8-FA3A-45E7-AE76-D72B930BEA7D}" destId="{475F38CC-2248-43B7-ACF6-A499C2819101}" srcOrd="4" destOrd="0" presId="urn:microsoft.com/office/officeart/2008/layout/PictureStrips"/>
    <dgm:cxn modelId="{33C5B83D-3B43-4E8A-B7DF-EC86B9F32BBF}" type="presParOf" srcId="{475F38CC-2248-43B7-ACF6-A499C2819101}" destId="{FD54BBE4-DBD2-439F-AB92-B6AD7C05BFCD}" srcOrd="0" destOrd="0" presId="urn:microsoft.com/office/officeart/2008/layout/PictureStrips"/>
    <dgm:cxn modelId="{FE5C93A8-F071-4B3E-B8F9-6F398D71725C}" type="presParOf" srcId="{475F38CC-2248-43B7-ACF6-A499C2819101}" destId="{AF6CC507-E90E-4B4D-9B84-F314BB133F5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D3070E-E42F-4A43-9983-1B241220B09C}" type="doc">
      <dgm:prSet loTypeId="urn:microsoft.com/office/officeart/2008/layout/PictureStrip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FA5C6B0-8D6F-4F33-8EF2-90FC16057698}">
      <dgm:prSet phldrT="[Текст]"/>
      <dgm:spPr>
        <a:solidFill>
          <a:srgbClr val="A4A0FA">
            <a:alpha val="20000"/>
          </a:srgbClr>
        </a:solidFill>
        <a:ln>
          <a:solidFill>
            <a:srgbClr val="A4A0FA"/>
          </a:solidFill>
        </a:ln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и социальное обеспечение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436,0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0CD1B-D42F-4F2B-B559-BCB8D9A1A904}" type="parTrans" cxnId="{FA7D2EA1-CDFF-47E7-A966-3DA464A73FA6}">
      <dgm:prSet/>
      <dgm:spPr/>
      <dgm:t>
        <a:bodyPr/>
        <a:lstStyle/>
        <a:p>
          <a:endParaRPr lang="ru-RU"/>
        </a:p>
      </dgm:t>
    </dgm:pt>
    <dgm:pt modelId="{99C4AD4A-4A92-48C4-A6FA-6283762512F5}" type="sibTrans" cxnId="{FA7D2EA1-CDFF-47E7-A966-3DA464A73FA6}">
      <dgm:prSet/>
      <dgm:spPr/>
      <dgm:t>
        <a:bodyPr/>
        <a:lstStyle/>
        <a:p>
          <a:endParaRPr lang="ru-RU"/>
        </a:p>
      </dgm:t>
    </dgm:pt>
    <dgm:pt modelId="{E549B0C8-C4A4-4253-8DF3-A87A797C617D}">
      <dgm:prSet phldrT="[Текст]"/>
      <dgm:spPr>
        <a:solidFill>
          <a:srgbClr val="A4A0FA">
            <a:alpha val="20000"/>
          </a:srgbClr>
        </a:solidFill>
        <a:ln>
          <a:solidFill>
            <a:srgbClr val="A4A0FA"/>
          </a:solidFill>
        </a:ln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Охрана семьи и детства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4627,0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1C2D4-F9CD-4F19-8D50-B1B6DD5A4781}" type="parTrans" cxnId="{425E7661-B125-470A-A0E6-053B31352840}">
      <dgm:prSet/>
      <dgm:spPr/>
      <dgm:t>
        <a:bodyPr/>
        <a:lstStyle/>
        <a:p>
          <a:endParaRPr lang="ru-RU"/>
        </a:p>
      </dgm:t>
    </dgm:pt>
    <dgm:pt modelId="{350DB19B-5625-4DF7-943E-52850D970F85}" type="sibTrans" cxnId="{425E7661-B125-470A-A0E6-053B31352840}">
      <dgm:prSet/>
      <dgm:spPr/>
      <dgm:t>
        <a:bodyPr/>
        <a:lstStyle/>
        <a:p>
          <a:endParaRPr lang="ru-RU"/>
        </a:p>
      </dgm:t>
    </dgm:pt>
    <dgm:pt modelId="{B51689DE-A21F-462E-83F3-8BD3068D5110}" type="pres">
      <dgm:prSet presAssocID="{FBD3070E-E42F-4A43-9983-1B241220B0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064F32-BBB0-4BAC-B692-FB8D47416A36}" type="pres">
      <dgm:prSet presAssocID="{2FA5C6B0-8D6F-4F33-8EF2-90FC16057698}" presName="composite" presStyleCnt="0"/>
      <dgm:spPr/>
    </dgm:pt>
    <dgm:pt modelId="{D16B5654-664E-4B00-A3DA-93D5ED396BAE}" type="pres">
      <dgm:prSet presAssocID="{2FA5C6B0-8D6F-4F33-8EF2-90FC16057698}" presName="rect1" presStyleLbl="trAlignAcc1" presStyleIdx="0" presStyleCnt="2" custLinFactNeighborX="-29" custLinFactNeighborY="2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03B88-B5DE-48E5-BFA1-BDC63B71A082}" type="pres">
      <dgm:prSet presAssocID="{2FA5C6B0-8D6F-4F33-8EF2-90FC16057698}" presName="rect2" presStyleLbl="fgImgPlace1" presStyleIdx="0" presStyleCnt="2" custScaleX="98834" custLinFactNeighborX="-1347"/>
      <dgm:spPr>
        <a:blipFill>
          <a:blip xmlns:r="http://schemas.openxmlformats.org/officeDocument/2006/relationships" r:embed="rId1"/>
          <a:srcRect/>
          <a:stretch>
            <a:fillRect l="-66000" r="-66000"/>
          </a:stretch>
        </a:blipFill>
      </dgm:spPr>
      <dgm:t>
        <a:bodyPr/>
        <a:lstStyle/>
        <a:p>
          <a:endParaRPr lang="ru-RU"/>
        </a:p>
      </dgm:t>
    </dgm:pt>
    <dgm:pt modelId="{85E030F9-27FA-4759-BA1C-8A1884172FAD}" type="pres">
      <dgm:prSet presAssocID="{99C4AD4A-4A92-48C4-A6FA-6283762512F5}" presName="sibTrans" presStyleCnt="0"/>
      <dgm:spPr/>
    </dgm:pt>
    <dgm:pt modelId="{078F98A5-26C7-4667-95BD-EA074FCA707B}" type="pres">
      <dgm:prSet presAssocID="{E549B0C8-C4A4-4253-8DF3-A87A797C617D}" presName="composite" presStyleCnt="0"/>
      <dgm:spPr/>
    </dgm:pt>
    <dgm:pt modelId="{2D5AE70C-9758-4579-A3AF-58A731682042}" type="pres">
      <dgm:prSet presAssocID="{E549B0C8-C4A4-4253-8DF3-A87A797C617D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DEF79-125C-4527-B2AE-31F8F042B156}" type="pres">
      <dgm:prSet presAssocID="{E549B0C8-C4A4-4253-8DF3-A87A797C617D}" presName="rect2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l="-60000" r="-60000"/>
          </a:stretch>
        </a:blipFill>
      </dgm:spPr>
      <dgm:t>
        <a:bodyPr/>
        <a:lstStyle/>
        <a:p>
          <a:endParaRPr lang="ru-RU"/>
        </a:p>
      </dgm:t>
    </dgm:pt>
  </dgm:ptLst>
  <dgm:cxnLst>
    <dgm:cxn modelId="{AE8D280C-AEE2-46EB-85D4-0423DA50A734}" type="presOf" srcId="{2FA5C6B0-8D6F-4F33-8EF2-90FC16057698}" destId="{D16B5654-664E-4B00-A3DA-93D5ED396BAE}" srcOrd="0" destOrd="0" presId="urn:microsoft.com/office/officeart/2008/layout/PictureStrips"/>
    <dgm:cxn modelId="{FA7D2EA1-CDFF-47E7-A966-3DA464A73FA6}" srcId="{FBD3070E-E42F-4A43-9983-1B241220B09C}" destId="{2FA5C6B0-8D6F-4F33-8EF2-90FC16057698}" srcOrd="0" destOrd="0" parTransId="{B7D0CD1B-D42F-4F2B-B559-BCB8D9A1A904}" sibTransId="{99C4AD4A-4A92-48C4-A6FA-6283762512F5}"/>
    <dgm:cxn modelId="{102FABBE-21FB-4A45-9168-1040F669934F}" type="presOf" srcId="{E549B0C8-C4A4-4253-8DF3-A87A797C617D}" destId="{2D5AE70C-9758-4579-A3AF-58A731682042}" srcOrd="0" destOrd="0" presId="urn:microsoft.com/office/officeart/2008/layout/PictureStrips"/>
    <dgm:cxn modelId="{E7E1E07A-85DB-4249-B265-B530013B5BB6}" type="presOf" srcId="{FBD3070E-E42F-4A43-9983-1B241220B09C}" destId="{B51689DE-A21F-462E-83F3-8BD3068D5110}" srcOrd="0" destOrd="0" presId="urn:microsoft.com/office/officeart/2008/layout/PictureStrips"/>
    <dgm:cxn modelId="{425E7661-B125-470A-A0E6-053B31352840}" srcId="{FBD3070E-E42F-4A43-9983-1B241220B09C}" destId="{E549B0C8-C4A4-4253-8DF3-A87A797C617D}" srcOrd="1" destOrd="0" parTransId="{F2D1C2D4-F9CD-4F19-8D50-B1B6DD5A4781}" sibTransId="{350DB19B-5625-4DF7-943E-52850D970F85}"/>
    <dgm:cxn modelId="{42C941BD-BEFD-45C9-9585-143F9AC7308F}" type="presParOf" srcId="{B51689DE-A21F-462E-83F3-8BD3068D5110}" destId="{CC064F32-BBB0-4BAC-B692-FB8D47416A36}" srcOrd="0" destOrd="0" presId="urn:microsoft.com/office/officeart/2008/layout/PictureStrips"/>
    <dgm:cxn modelId="{8F8898A6-6631-4C8C-9C9D-E0D510E296C7}" type="presParOf" srcId="{CC064F32-BBB0-4BAC-B692-FB8D47416A36}" destId="{D16B5654-664E-4B00-A3DA-93D5ED396BAE}" srcOrd="0" destOrd="0" presId="urn:microsoft.com/office/officeart/2008/layout/PictureStrips"/>
    <dgm:cxn modelId="{C0132800-CE19-4156-B747-CACDB0DFB4C9}" type="presParOf" srcId="{CC064F32-BBB0-4BAC-B692-FB8D47416A36}" destId="{2DF03B88-B5DE-48E5-BFA1-BDC63B71A082}" srcOrd="1" destOrd="0" presId="urn:microsoft.com/office/officeart/2008/layout/PictureStrips"/>
    <dgm:cxn modelId="{3C0CACD8-A5E7-4578-B0A7-1F0AD82886B7}" type="presParOf" srcId="{B51689DE-A21F-462E-83F3-8BD3068D5110}" destId="{85E030F9-27FA-4759-BA1C-8A1884172FAD}" srcOrd="1" destOrd="0" presId="urn:microsoft.com/office/officeart/2008/layout/PictureStrips"/>
    <dgm:cxn modelId="{C46C5049-FFFD-47DF-BDBE-51A254A4C1FF}" type="presParOf" srcId="{B51689DE-A21F-462E-83F3-8BD3068D5110}" destId="{078F98A5-26C7-4667-95BD-EA074FCA707B}" srcOrd="2" destOrd="0" presId="urn:microsoft.com/office/officeart/2008/layout/PictureStrips"/>
    <dgm:cxn modelId="{8C3C598E-58D8-480B-BF97-9B9DE9B69E90}" type="presParOf" srcId="{078F98A5-26C7-4667-95BD-EA074FCA707B}" destId="{2D5AE70C-9758-4579-A3AF-58A731682042}" srcOrd="0" destOrd="0" presId="urn:microsoft.com/office/officeart/2008/layout/PictureStrips"/>
    <dgm:cxn modelId="{7069E7EA-3211-4762-A899-3D18F75F665A}" type="presParOf" srcId="{078F98A5-26C7-4667-95BD-EA074FCA707B}" destId="{84DDEF79-125C-4527-B2AE-31F8F042B15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ACD12D-4628-44A3-ABCF-EE20BA2B404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C1AD15-A19E-4A31-BD1D-55CBBEAFAFD7}">
      <dgm:prSet phldrT="[Текст]" custT="1"/>
      <dgm:spPr>
        <a:solidFill>
          <a:schemeClr val="bg1">
            <a:lumMod val="85000"/>
            <a:alpha val="4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Массовый спорт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1598,3 </a:t>
          </a:r>
          <a:r>
            <a: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dirty="0"/>
        </a:p>
      </dgm:t>
    </dgm:pt>
    <dgm:pt modelId="{6D7787C6-9BD4-4728-8869-6E6B645ACE1C}" type="parTrans" cxnId="{FA1CEA4D-1B43-443C-B929-52EF320580A7}">
      <dgm:prSet/>
      <dgm:spPr/>
      <dgm:t>
        <a:bodyPr/>
        <a:lstStyle/>
        <a:p>
          <a:endParaRPr lang="ru-RU"/>
        </a:p>
      </dgm:t>
    </dgm:pt>
    <dgm:pt modelId="{815BDE62-8331-4089-823C-0B999A717BCF}" type="sibTrans" cxnId="{FA1CEA4D-1B43-443C-B929-52EF320580A7}">
      <dgm:prSet/>
      <dgm:spPr/>
      <dgm:t>
        <a:bodyPr/>
        <a:lstStyle/>
        <a:p>
          <a:endParaRPr lang="ru-RU"/>
        </a:p>
      </dgm:t>
    </dgm:pt>
    <dgm:pt modelId="{D4E6A155-0E64-4F29-94B5-5FEC1505A261}" type="pres">
      <dgm:prSet presAssocID="{AFACD12D-4628-44A3-ABCF-EE20BA2B4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A028C7-31F6-44E7-8D1A-427AF827A4E5}" type="pres">
      <dgm:prSet presAssocID="{0AC1AD15-A19E-4A31-BD1D-55CBBEAFAFD7}" presName="composite" presStyleCnt="0"/>
      <dgm:spPr/>
    </dgm:pt>
    <dgm:pt modelId="{55E46392-4B48-4E12-9995-9CCDE0D47D4D}" type="pres">
      <dgm:prSet presAssocID="{0AC1AD15-A19E-4A31-BD1D-55CBBEAFAFD7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09668-D6E3-4815-94B6-58BE4B4D31DA}" type="pres">
      <dgm:prSet presAssocID="{0AC1AD15-A19E-4A31-BD1D-55CBBEAFAFD7}" presName="rect2" presStyleLbl="fgImgPlace1" presStyleIdx="0" presStyleCnt="1" custLinFactNeighborX="-27349" custLinFactNeighborY="-39658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</dgm:ptLst>
  <dgm:cxnLst>
    <dgm:cxn modelId="{FA1CEA4D-1B43-443C-B929-52EF320580A7}" srcId="{AFACD12D-4628-44A3-ABCF-EE20BA2B404D}" destId="{0AC1AD15-A19E-4A31-BD1D-55CBBEAFAFD7}" srcOrd="0" destOrd="0" parTransId="{6D7787C6-9BD4-4728-8869-6E6B645ACE1C}" sibTransId="{815BDE62-8331-4089-823C-0B999A717BCF}"/>
    <dgm:cxn modelId="{63C88EDA-46B5-4A0E-A913-7E8BCC4B999C}" type="presOf" srcId="{0AC1AD15-A19E-4A31-BD1D-55CBBEAFAFD7}" destId="{55E46392-4B48-4E12-9995-9CCDE0D47D4D}" srcOrd="0" destOrd="0" presId="urn:microsoft.com/office/officeart/2008/layout/PictureStrips"/>
    <dgm:cxn modelId="{AFE88836-3736-46AC-8CAB-0C2005518F16}" type="presOf" srcId="{AFACD12D-4628-44A3-ABCF-EE20BA2B404D}" destId="{D4E6A155-0E64-4F29-94B5-5FEC1505A261}" srcOrd="0" destOrd="0" presId="urn:microsoft.com/office/officeart/2008/layout/PictureStrips"/>
    <dgm:cxn modelId="{C73AC07C-B08F-4193-83A4-926F9C70EC5E}" type="presParOf" srcId="{D4E6A155-0E64-4F29-94B5-5FEC1505A261}" destId="{06A028C7-31F6-44E7-8D1A-427AF827A4E5}" srcOrd="0" destOrd="0" presId="urn:microsoft.com/office/officeart/2008/layout/PictureStrips"/>
    <dgm:cxn modelId="{AA078200-172D-4706-A803-3EA00AADEF53}" type="presParOf" srcId="{06A028C7-31F6-44E7-8D1A-427AF827A4E5}" destId="{55E46392-4B48-4E12-9995-9CCDE0D47D4D}" srcOrd="0" destOrd="0" presId="urn:microsoft.com/office/officeart/2008/layout/PictureStrips"/>
    <dgm:cxn modelId="{E80393FE-3280-4403-AC0F-0C5AD1C0618A}" type="presParOf" srcId="{06A028C7-31F6-44E7-8D1A-427AF827A4E5}" destId="{0E209668-D6E3-4815-94B6-58BE4B4D31D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F68806-FEE5-44DF-85C4-0A8281E917F2}" type="doc">
      <dgm:prSet loTypeId="urn:microsoft.com/office/officeart/2008/layout/PictureStrip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5341DF9-1441-444F-BC67-2E3B68AB2A73}">
      <dgm:prSet phldrT="[Текст]" custT="1"/>
      <dgm:spPr>
        <a:solidFill>
          <a:schemeClr val="accent6">
            <a:lumMod val="40000"/>
            <a:lumOff val="60000"/>
            <a:alpha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Периодическая печать и издательство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479,3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600" dirty="0"/>
        </a:p>
      </dgm:t>
    </dgm:pt>
    <dgm:pt modelId="{68826F5D-683A-4ECF-8B8A-54542A576F53}" type="parTrans" cxnId="{CD676278-F9BD-4DBA-BF03-5609118DAAA9}">
      <dgm:prSet/>
      <dgm:spPr/>
      <dgm:t>
        <a:bodyPr/>
        <a:lstStyle/>
        <a:p>
          <a:endParaRPr lang="ru-RU"/>
        </a:p>
      </dgm:t>
    </dgm:pt>
    <dgm:pt modelId="{1054AFC7-C453-4E57-A5FF-40ECC3223C3D}" type="sibTrans" cxnId="{CD676278-F9BD-4DBA-BF03-5609118DAAA9}">
      <dgm:prSet/>
      <dgm:spPr/>
      <dgm:t>
        <a:bodyPr/>
        <a:lstStyle/>
        <a:p>
          <a:endParaRPr lang="ru-RU"/>
        </a:p>
      </dgm:t>
    </dgm:pt>
    <dgm:pt modelId="{1172C4F5-D00E-4CC0-8205-569BA8571DD3}" type="pres">
      <dgm:prSet presAssocID="{6BF68806-FEE5-44DF-85C4-0A8281E917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5FBF9E-FFFC-40A7-8664-793C75F36695}" type="pres">
      <dgm:prSet presAssocID="{15341DF9-1441-444F-BC67-2E3B68AB2A73}" presName="composite" presStyleCnt="0"/>
      <dgm:spPr/>
    </dgm:pt>
    <dgm:pt modelId="{BCF144AB-689F-4E75-8B38-AD6276F3C409}" type="pres">
      <dgm:prSet presAssocID="{15341DF9-1441-444F-BC67-2E3B68AB2A73}" presName="rect1" presStyleLbl="trAlignAcc1" presStyleIdx="0" presStyleCnt="1" custLinFactNeighborX="-82" custLinFactNeighborY="-2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82359-F108-4B10-9F17-5FB0B9265054}" type="pres">
      <dgm:prSet presAssocID="{15341DF9-1441-444F-BC67-2E3B68AB2A73}" presName="rect2" presStyleLbl="fgImgPlace1" presStyleIdx="0" presStyleCnt="1" custLinFactNeighborX="9337" custLinFactNeighborY="-1525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</dgm:ptLst>
  <dgm:cxnLst>
    <dgm:cxn modelId="{C956E245-E692-40E0-BDBC-2B19511E04C3}" type="presOf" srcId="{6BF68806-FEE5-44DF-85C4-0A8281E917F2}" destId="{1172C4F5-D00E-4CC0-8205-569BA8571DD3}" srcOrd="0" destOrd="0" presId="urn:microsoft.com/office/officeart/2008/layout/PictureStrips"/>
    <dgm:cxn modelId="{852C3C89-4DE9-4DA1-B361-B467517D3EF1}" type="presOf" srcId="{15341DF9-1441-444F-BC67-2E3B68AB2A73}" destId="{BCF144AB-689F-4E75-8B38-AD6276F3C409}" srcOrd="0" destOrd="0" presId="urn:microsoft.com/office/officeart/2008/layout/PictureStrips"/>
    <dgm:cxn modelId="{CD676278-F9BD-4DBA-BF03-5609118DAAA9}" srcId="{6BF68806-FEE5-44DF-85C4-0A8281E917F2}" destId="{15341DF9-1441-444F-BC67-2E3B68AB2A73}" srcOrd="0" destOrd="0" parTransId="{68826F5D-683A-4ECF-8B8A-54542A576F53}" sibTransId="{1054AFC7-C453-4E57-A5FF-40ECC3223C3D}"/>
    <dgm:cxn modelId="{F4EFE8E8-F911-48B7-A11D-0F208FCBF0E1}" type="presParOf" srcId="{1172C4F5-D00E-4CC0-8205-569BA8571DD3}" destId="{285FBF9E-FFFC-40A7-8664-793C75F36695}" srcOrd="0" destOrd="0" presId="urn:microsoft.com/office/officeart/2008/layout/PictureStrips"/>
    <dgm:cxn modelId="{7040B593-24F9-4271-AA61-15AFFFAB4D34}" type="presParOf" srcId="{285FBF9E-FFFC-40A7-8664-793C75F36695}" destId="{BCF144AB-689F-4E75-8B38-AD6276F3C409}" srcOrd="0" destOrd="0" presId="urn:microsoft.com/office/officeart/2008/layout/PictureStrips"/>
    <dgm:cxn modelId="{3075FFD2-C6A5-453A-A618-D225345C6EE9}" type="presParOf" srcId="{285FBF9E-FFFC-40A7-8664-793C75F36695}" destId="{25682359-F108-4B10-9F17-5FB0B926505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9128FC-C268-4073-AAE9-1B6CB71698FA}">
      <dsp:nvSpPr>
        <dsp:cNvPr id="0" name=""/>
        <dsp:cNvSpPr/>
      </dsp:nvSpPr>
      <dsp:spPr>
        <a:xfrm>
          <a:off x="138255" y="1000610"/>
          <a:ext cx="3318128" cy="1036915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337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Текущий ремонт и содержание </a:t>
          </a: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дорог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12168,0 </a:t>
          </a: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endParaRPr lang="ru-RU" sz="1900" kern="1200" dirty="0"/>
        </a:p>
      </dsp:txBody>
      <dsp:txXfrm>
        <a:off x="138255" y="1000610"/>
        <a:ext cx="3318128" cy="1036915"/>
      </dsp:txXfrm>
    </dsp:sp>
    <dsp:sp modelId="{25AC5B25-C233-40A9-B5EE-E4468AC0F75B}">
      <dsp:nvSpPr>
        <dsp:cNvPr id="0" name=""/>
        <dsp:cNvSpPr/>
      </dsp:nvSpPr>
      <dsp:spPr>
        <a:xfrm>
          <a:off x="0" y="850833"/>
          <a:ext cx="725840" cy="1088760"/>
        </a:xfrm>
        <a:prstGeom prst="rect">
          <a:avLst/>
        </a:prstGeom>
        <a:blipFill rotWithShape="1">
          <a:blip xmlns:r="http://schemas.openxmlformats.org/officeDocument/2006/relationships" r:embed="rId1" cstate="print"/>
          <a:srcRect/>
          <a:stretch>
            <a:fillRect l="-50000" r="-50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D9C22-1A50-4283-9D83-9C5DCACB23D9}">
      <dsp:nvSpPr>
        <dsp:cNvPr id="0" name=""/>
        <dsp:cNvSpPr/>
      </dsp:nvSpPr>
      <dsp:spPr>
        <a:xfrm>
          <a:off x="138255" y="2640085"/>
          <a:ext cx="3318128" cy="1036915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337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развитию малого бизнеса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12,0 тыс.руб.</a:t>
          </a:r>
          <a:endParaRPr lang="ru-RU" sz="1900" kern="1200" dirty="0"/>
        </a:p>
      </dsp:txBody>
      <dsp:txXfrm>
        <a:off x="138255" y="2640085"/>
        <a:ext cx="3318128" cy="1036915"/>
      </dsp:txXfrm>
    </dsp:sp>
    <dsp:sp modelId="{93432F1A-913B-41BB-9530-DB6BDA0F5EB6}">
      <dsp:nvSpPr>
        <dsp:cNvPr id="0" name=""/>
        <dsp:cNvSpPr/>
      </dsp:nvSpPr>
      <dsp:spPr>
        <a:xfrm>
          <a:off x="0" y="2490308"/>
          <a:ext cx="725840" cy="108876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56000" r="-56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C61C9E-C97A-4ADD-A11F-252F3C4F4829}">
      <dsp:nvSpPr>
        <dsp:cNvPr id="0" name=""/>
        <dsp:cNvSpPr/>
      </dsp:nvSpPr>
      <dsp:spPr>
        <a:xfrm>
          <a:off x="529826" y="322478"/>
          <a:ext cx="2876629" cy="898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887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Совет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2208,1 тыс</a:t>
          </a:r>
          <a:r>
            <a:rPr lang="ru-RU" sz="18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1800" kern="1200" dirty="0"/>
        </a:p>
      </dsp:txBody>
      <dsp:txXfrm>
        <a:off x="529826" y="322478"/>
        <a:ext cx="2876629" cy="898946"/>
      </dsp:txXfrm>
    </dsp:sp>
    <dsp:sp modelId="{263AC51F-77E6-41E9-872C-902441EF66BF}">
      <dsp:nvSpPr>
        <dsp:cNvPr id="0" name=""/>
        <dsp:cNvSpPr/>
      </dsp:nvSpPr>
      <dsp:spPr>
        <a:xfrm>
          <a:off x="409967" y="192630"/>
          <a:ext cx="629262" cy="94389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62E5C-2851-41A4-A1CC-A82B000848A4}">
      <dsp:nvSpPr>
        <dsp:cNvPr id="0" name=""/>
        <dsp:cNvSpPr/>
      </dsp:nvSpPr>
      <dsp:spPr>
        <a:xfrm>
          <a:off x="529826" y="1454152"/>
          <a:ext cx="2876629" cy="898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887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Местная администрация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14091,8 </a:t>
          </a:r>
          <a:r>
            <a:rPr lang="ru-RU" sz="18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kern="1200" dirty="0"/>
        </a:p>
      </dsp:txBody>
      <dsp:txXfrm>
        <a:off x="529826" y="1454152"/>
        <a:ext cx="2876629" cy="898946"/>
      </dsp:txXfrm>
    </dsp:sp>
    <dsp:sp modelId="{08D07459-9CF1-484A-8EDB-3CA695E3DFF8}">
      <dsp:nvSpPr>
        <dsp:cNvPr id="0" name=""/>
        <dsp:cNvSpPr/>
      </dsp:nvSpPr>
      <dsp:spPr>
        <a:xfrm>
          <a:off x="409967" y="1324304"/>
          <a:ext cx="629262" cy="94389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BD736-6690-43B6-A390-6509C1C30FDB}">
      <dsp:nvSpPr>
        <dsp:cNvPr id="0" name=""/>
        <dsp:cNvSpPr/>
      </dsp:nvSpPr>
      <dsp:spPr>
        <a:xfrm>
          <a:off x="555824" y="2518814"/>
          <a:ext cx="2841966" cy="10329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887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МО пос. Стрельна «Стрельна»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11088,0 </a:t>
          </a:r>
          <a:r>
            <a:rPr lang="ru-RU" sz="18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kern="1200" dirty="0"/>
        </a:p>
      </dsp:txBody>
      <dsp:txXfrm>
        <a:off x="555824" y="2518814"/>
        <a:ext cx="2841966" cy="1032970"/>
      </dsp:txXfrm>
    </dsp:sp>
    <dsp:sp modelId="{9E1AA397-9CF4-4AA8-B95A-CEB758615F5C}">
      <dsp:nvSpPr>
        <dsp:cNvPr id="0" name=""/>
        <dsp:cNvSpPr/>
      </dsp:nvSpPr>
      <dsp:spPr>
        <a:xfrm>
          <a:off x="412114" y="2505514"/>
          <a:ext cx="629262" cy="94389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BC59DE-503B-49E8-9792-22FBAF0D99FA}">
      <dsp:nvSpPr>
        <dsp:cNvPr id="0" name=""/>
        <dsp:cNvSpPr/>
      </dsp:nvSpPr>
      <dsp:spPr>
        <a:xfrm>
          <a:off x="1160545" y="375065"/>
          <a:ext cx="3333514" cy="853263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943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13690,5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endParaRPr lang="ru-RU" sz="1600" kern="1200" dirty="0"/>
        </a:p>
      </dsp:txBody>
      <dsp:txXfrm>
        <a:off x="1160545" y="375065"/>
        <a:ext cx="3333514" cy="853263"/>
      </dsp:txXfrm>
    </dsp:sp>
    <dsp:sp modelId="{D574B009-3D2E-4688-8422-D659B737A69D}">
      <dsp:nvSpPr>
        <dsp:cNvPr id="0" name=""/>
        <dsp:cNvSpPr/>
      </dsp:nvSpPr>
      <dsp:spPr>
        <a:xfrm>
          <a:off x="1080123" y="194346"/>
          <a:ext cx="597284" cy="895926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8EF24-8FA1-4593-95DB-5B8FF516B348}">
      <dsp:nvSpPr>
        <dsp:cNvPr id="0" name=""/>
        <dsp:cNvSpPr/>
      </dsp:nvSpPr>
      <dsp:spPr>
        <a:xfrm>
          <a:off x="1224137" y="1386958"/>
          <a:ext cx="3240679" cy="853263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943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доступности городской среды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28,0 тыс.руб.</a:t>
          </a:r>
          <a:endParaRPr lang="ru-RU" sz="1600" kern="1200" dirty="0"/>
        </a:p>
      </dsp:txBody>
      <dsp:txXfrm>
        <a:off x="1224137" y="1386958"/>
        <a:ext cx="3240679" cy="853263"/>
      </dsp:txXfrm>
    </dsp:sp>
    <dsp:sp modelId="{30CAEA8C-F5C8-421A-93C0-70C7AB95D3A5}">
      <dsp:nvSpPr>
        <dsp:cNvPr id="0" name=""/>
        <dsp:cNvSpPr/>
      </dsp:nvSpPr>
      <dsp:spPr>
        <a:xfrm>
          <a:off x="1080123" y="1281885"/>
          <a:ext cx="597284" cy="895926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67000" r="-67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D2523-DEC9-4DF1-8861-B287338A1D1A}">
      <dsp:nvSpPr>
        <dsp:cNvPr id="0" name=""/>
        <dsp:cNvSpPr/>
      </dsp:nvSpPr>
      <dsp:spPr>
        <a:xfrm>
          <a:off x="1213092" y="2449610"/>
          <a:ext cx="3284175" cy="853263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943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Оборудование контейнерных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площадок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162,9 тыс.руб</a:t>
          </a:r>
          <a:endParaRPr lang="ru-RU" sz="1600" kern="1200" dirty="0"/>
        </a:p>
      </dsp:txBody>
      <dsp:txXfrm>
        <a:off x="1213092" y="2449610"/>
        <a:ext cx="3284175" cy="853263"/>
      </dsp:txXfrm>
    </dsp:sp>
    <dsp:sp modelId="{FD9BAFD1-7BD4-4845-B51A-39DE891B6228}">
      <dsp:nvSpPr>
        <dsp:cNvPr id="0" name=""/>
        <dsp:cNvSpPr/>
      </dsp:nvSpPr>
      <dsp:spPr>
        <a:xfrm>
          <a:off x="1094947" y="2261421"/>
          <a:ext cx="597284" cy="895926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83000" r="-83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2CB9B-F331-4C3C-B1D5-5BF87CFD24B9}">
      <dsp:nvSpPr>
        <dsp:cNvPr id="0" name=""/>
        <dsp:cNvSpPr/>
      </dsp:nvSpPr>
      <dsp:spPr>
        <a:xfrm>
          <a:off x="1276670" y="3506120"/>
          <a:ext cx="3327398" cy="853263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943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Размещение, содержание и ремонт искусственных дорожных неровностей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150,7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6670" y="3506120"/>
        <a:ext cx="3327398" cy="853263"/>
      </dsp:txXfrm>
    </dsp:sp>
    <dsp:sp modelId="{B89AD910-C91F-4F60-A6FC-A90AD7F9AE7F}">
      <dsp:nvSpPr>
        <dsp:cNvPr id="0" name=""/>
        <dsp:cNvSpPr/>
      </dsp:nvSpPr>
      <dsp:spPr>
        <a:xfrm>
          <a:off x="1063285" y="3339831"/>
          <a:ext cx="597284" cy="89592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D4DEC9-9779-4E00-895C-40A50E5D5E56}">
      <dsp:nvSpPr>
        <dsp:cNvPr id="0" name=""/>
        <dsp:cNvSpPr/>
      </dsp:nvSpPr>
      <dsp:spPr>
        <a:xfrm>
          <a:off x="1728199" y="228389"/>
          <a:ext cx="3200545" cy="1019770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724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Озеленение территорий зеленых насаждений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2449,8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endParaRPr lang="ru-RU" sz="1600" kern="1200" dirty="0"/>
        </a:p>
      </dsp:txBody>
      <dsp:txXfrm>
        <a:off x="1728199" y="228389"/>
        <a:ext cx="3200545" cy="1019770"/>
      </dsp:txXfrm>
    </dsp:sp>
    <dsp:sp modelId="{65D95DC4-E8E7-4E36-BA65-4D88C6061864}">
      <dsp:nvSpPr>
        <dsp:cNvPr id="0" name=""/>
        <dsp:cNvSpPr/>
      </dsp:nvSpPr>
      <dsp:spPr>
        <a:xfrm>
          <a:off x="1364062" y="111243"/>
          <a:ext cx="713839" cy="1070758"/>
        </a:xfrm>
        <a:prstGeom prst="rect">
          <a:avLst/>
        </a:prstGeom>
        <a:blipFill rotWithShape="1">
          <a:blip xmlns:r="http://schemas.openxmlformats.org/officeDocument/2006/relationships" r:embed="rId1" cstate="print"/>
          <a:srcRect/>
          <a:stretch>
            <a:fillRect l="-56000" r="-56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7E276-9C74-4DEF-A2F7-1D5DE2E85C3F}">
      <dsp:nvSpPr>
        <dsp:cNvPr id="0" name=""/>
        <dsp:cNvSpPr/>
      </dsp:nvSpPr>
      <dsp:spPr>
        <a:xfrm>
          <a:off x="1584191" y="1452525"/>
          <a:ext cx="3332250" cy="1233544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724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сохранности и восстановление мест погребения и воинских захоронений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25,9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</a:p>
      </dsp:txBody>
      <dsp:txXfrm>
        <a:off x="1584191" y="1452525"/>
        <a:ext cx="3332250" cy="1233544"/>
      </dsp:txXfrm>
    </dsp:sp>
    <dsp:sp modelId="{AAB9E5FB-53FF-43D8-8F31-6567A4C1CDCC}">
      <dsp:nvSpPr>
        <dsp:cNvPr id="0" name=""/>
        <dsp:cNvSpPr/>
      </dsp:nvSpPr>
      <dsp:spPr>
        <a:xfrm>
          <a:off x="1331136" y="1395021"/>
          <a:ext cx="713839" cy="1070758"/>
        </a:xfrm>
        <a:prstGeom prst="rect">
          <a:avLst/>
        </a:prstGeom>
        <a:blipFill rotWithShape="1">
          <a:blip xmlns:r="http://schemas.openxmlformats.org/officeDocument/2006/relationships" r:embed="rId2" cstate="print"/>
          <a:srcRect/>
          <a:stretch>
            <a:fillRect l="-63000" r="-63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1E5BD-443D-485E-9952-D2234F13CE6E}">
      <dsp:nvSpPr>
        <dsp:cNvPr id="0" name=""/>
        <dsp:cNvSpPr/>
      </dsp:nvSpPr>
      <dsp:spPr>
        <a:xfrm>
          <a:off x="1578089" y="2970360"/>
          <a:ext cx="3386029" cy="1019770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724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Уборка и санитарная очистка территорий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19520,8 тыс.руб.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8089" y="2970360"/>
        <a:ext cx="3386029" cy="1019770"/>
      </dsp:txXfrm>
    </dsp:sp>
    <dsp:sp modelId="{8E3411AC-F071-4768-8DDC-F8BC3019C788}">
      <dsp:nvSpPr>
        <dsp:cNvPr id="0" name=""/>
        <dsp:cNvSpPr/>
      </dsp:nvSpPr>
      <dsp:spPr>
        <a:xfrm>
          <a:off x="1299774" y="2739836"/>
          <a:ext cx="713839" cy="107075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9E9C9E-534B-4B81-A730-779C2242F79A}">
      <dsp:nvSpPr>
        <dsp:cNvPr id="0" name=""/>
        <dsp:cNvSpPr/>
      </dsp:nvSpPr>
      <dsp:spPr>
        <a:xfrm>
          <a:off x="309141" y="232068"/>
          <a:ext cx="3916785" cy="1223995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053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Молодежная политика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3290,7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 </a:t>
          </a:r>
          <a:endParaRPr lang="ru-RU" sz="1600" kern="1200" dirty="0"/>
        </a:p>
      </dsp:txBody>
      <dsp:txXfrm>
        <a:off x="309141" y="232068"/>
        <a:ext cx="3916785" cy="1223995"/>
      </dsp:txXfrm>
    </dsp:sp>
    <dsp:sp modelId="{61C9F2FC-5588-42A4-9853-3D7F0290CE66}">
      <dsp:nvSpPr>
        <dsp:cNvPr id="0" name=""/>
        <dsp:cNvSpPr/>
      </dsp:nvSpPr>
      <dsp:spPr>
        <a:xfrm>
          <a:off x="120247" y="77337"/>
          <a:ext cx="856796" cy="128519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63000" r="-6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57661-D6AB-4421-A18D-F46405DB2A71}">
      <dsp:nvSpPr>
        <dsp:cNvPr id="0" name=""/>
        <dsp:cNvSpPr/>
      </dsp:nvSpPr>
      <dsp:spPr>
        <a:xfrm>
          <a:off x="283447" y="1795011"/>
          <a:ext cx="3916785" cy="1223995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05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подготовка и повышение квалификации муниципальных служащих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74,0 тыс.руб.</a:t>
          </a:r>
          <a:endParaRPr lang="ru-RU" sz="1600" kern="1200" dirty="0"/>
        </a:p>
      </dsp:txBody>
      <dsp:txXfrm>
        <a:off x="283447" y="1795011"/>
        <a:ext cx="3916785" cy="1223995"/>
      </dsp:txXfrm>
    </dsp:sp>
    <dsp:sp modelId="{67F00EC3-0BC1-447C-B1C6-DD971658BE80}">
      <dsp:nvSpPr>
        <dsp:cNvPr id="0" name=""/>
        <dsp:cNvSpPr/>
      </dsp:nvSpPr>
      <dsp:spPr>
        <a:xfrm>
          <a:off x="120247" y="1618211"/>
          <a:ext cx="856796" cy="1285195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53000" r="-5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9E9C9E-534B-4B81-A730-779C2242F79A}">
      <dsp:nvSpPr>
        <dsp:cNvPr id="0" name=""/>
        <dsp:cNvSpPr/>
      </dsp:nvSpPr>
      <dsp:spPr>
        <a:xfrm>
          <a:off x="634328" y="562712"/>
          <a:ext cx="2847803" cy="889938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785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Военно-патриотическое воспитание молодежи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315,0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 </a:t>
          </a:r>
          <a:endParaRPr lang="ru-RU" sz="1400" kern="1200" dirty="0"/>
        </a:p>
      </dsp:txBody>
      <dsp:txXfrm>
        <a:off x="634328" y="562712"/>
        <a:ext cx="2847803" cy="889938"/>
      </dsp:txXfrm>
    </dsp:sp>
    <dsp:sp modelId="{61C9F2FC-5588-42A4-9853-3D7F0290CE66}">
      <dsp:nvSpPr>
        <dsp:cNvPr id="0" name=""/>
        <dsp:cNvSpPr/>
      </dsp:nvSpPr>
      <dsp:spPr>
        <a:xfrm>
          <a:off x="496988" y="450210"/>
          <a:ext cx="622957" cy="93443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63000" r="-6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57661-D6AB-4421-A18D-F46405DB2A71}">
      <dsp:nvSpPr>
        <dsp:cNvPr id="0" name=""/>
        <dsp:cNvSpPr/>
      </dsp:nvSpPr>
      <dsp:spPr>
        <a:xfrm>
          <a:off x="615647" y="1632995"/>
          <a:ext cx="2847803" cy="102213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785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досуговых мероприятий для детей, подростков и молодежи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2901,5 тыс.руб.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647" y="1632995"/>
        <a:ext cx="2847803" cy="1022130"/>
      </dsp:txXfrm>
    </dsp:sp>
    <dsp:sp modelId="{67F00EC3-0BC1-447C-B1C6-DD971658BE80}">
      <dsp:nvSpPr>
        <dsp:cNvPr id="0" name=""/>
        <dsp:cNvSpPr/>
      </dsp:nvSpPr>
      <dsp:spPr>
        <a:xfrm>
          <a:off x="497630" y="1570236"/>
          <a:ext cx="622957" cy="93443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4BBE4-DBD2-439F-AB92-B6AD7C05BFCD}">
      <dsp:nvSpPr>
        <dsp:cNvPr id="0" name=""/>
        <dsp:cNvSpPr/>
      </dsp:nvSpPr>
      <dsp:spPr>
        <a:xfrm>
          <a:off x="648083" y="3075104"/>
          <a:ext cx="2847803" cy="889938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785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дорожно-транспортного травматизма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5,0 тыс.руб.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83" y="3075104"/>
        <a:ext cx="2847803" cy="889938"/>
      </dsp:txXfrm>
    </dsp:sp>
    <dsp:sp modelId="{AF6CC507-E90E-4B4D-9B84-F314BB133F54}">
      <dsp:nvSpPr>
        <dsp:cNvPr id="0" name=""/>
        <dsp:cNvSpPr/>
      </dsp:nvSpPr>
      <dsp:spPr>
        <a:xfrm>
          <a:off x="490379" y="2891589"/>
          <a:ext cx="622957" cy="93443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95A3B-86C9-48B3-ABA1-F2DC781C39A0}">
      <dsp:nvSpPr>
        <dsp:cNvPr id="0" name=""/>
        <dsp:cNvSpPr/>
      </dsp:nvSpPr>
      <dsp:spPr>
        <a:xfrm>
          <a:off x="609723" y="4261107"/>
          <a:ext cx="2847803" cy="889938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785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правонарушений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5,0 тыс. руб.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723" y="4261107"/>
        <a:ext cx="2847803" cy="889938"/>
      </dsp:txXfrm>
    </dsp:sp>
    <dsp:sp modelId="{291F9698-FCC3-4D1E-BEC5-F785DE33EB28}">
      <dsp:nvSpPr>
        <dsp:cNvPr id="0" name=""/>
        <dsp:cNvSpPr/>
      </dsp:nvSpPr>
      <dsp:spPr>
        <a:xfrm>
          <a:off x="490379" y="4072829"/>
          <a:ext cx="622957" cy="93443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9E9C9E-534B-4B81-A730-779C2242F79A}">
      <dsp:nvSpPr>
        <dsp:cNvPr id="0" name=""/>
        <dsp:cNvSpPr/>
      </dsp:nvSpPr>
      <dsp:spPr>
        <a:xfrm>
          <a:off x="405777" y="298652"/>
          <a:ext cx="3626670" cy="1189494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77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незаконного потребления наркотических средств и психотропных веществ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27,2 тыс.руб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400" kern="1200" dirty="0"/>
        </a:p>
      </dsp:txBody>
      <dsp:txXfrm>
        <a:off x="405777" y="298652"/>
        <a:ext cx="3626670" cy="1189494"/>
      </dsp:txXfrm>
    </dsp:sp>
    <dsp:sp modelId="{61C9F2FC-5588-42A4-9853-3D7F0290CE66}">
      <dsp:nvSpPr>
        <dsp:cNvPr id="0" name=""/>
        <dsp:cNvSpPr/>
      </dsp:nvSpPr>
      <dsp:spPr>
        <a:xfrm>
          <a:off x="185815" y="133854"/>
          <a:ext cx="775694" cy="11635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57661-D6AB-4421-A18D-F46405DB2A71}">
      <dsp:nvSpPr>
        <dsp:cNvPr id="0" name=""/>
        <dsp:cNvSpPr/>
      </dsp:nvSpPr>
      <dsp:spPr>
        <a:xfrm>
          <a:off x="101421" y="2012461"/>
          <a:ext cx="3931026" cy="1272738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77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профилактика терроризма и экстремизма, а также в минимизации и (или) ликвидации их последствий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5,0 тыс.руб.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421" y="2012461"/>
        <a:ext cx="3931026" cy="1272738"/>
      </dsp:txXfrm>
    </dsp:sp>
    <dsp:sp modelId="{67F00EC3-0BC1-447C-B1C6-DD971658BE80}">
      <dsp:nvSpPr>
        <dsp:cNvPr id="0" name=""/>
        <dsp:cNvSpPr/>
      </dsp:nvSpPr>
      <dsp:spPr>
        <a:xfrm>
          <a:off x="95455" y="1884699"/>
          <a:ext cx="775694" cy="116354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4BBE4-DBD2-439F-AB92-B6AD7C05BFCD}">
      <dsp:nvSpPr>
        <dsp:cNvPr id="0" name=""/>
        <dsp:cNvSpPr/>
      </dsp:nvSpPr>
      <dsp:spPr>
        <a:xfrm>
          <a:off x="229735" y="3803378"/>
          <a:ext cx="3716349" cy="1017678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77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укреплении межнационального и межконфессионального согласия</a:t>
          </a: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32,0 тыс.руб.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735" y="3803378"/>
        <a:ext cx="3716349" cy="1017678"/>
      </dsp:txXfrm>
    </dsp:sp>
    <dsp:sp modelId="{AF6CC507-E90E-4B4D-9B84-F314BB133F54}">
      <dsp:nvSpPr>
        <dsp:cNvPr id="0" name=""/>
        <dsp:cNvSpPr/>
      </dsp:nvSpPr>
      <dsp:spPr>
        <a:xfrm>
          <a:off x="118522" y="3529639"/>
          <a:ext cx="775694" cy="116354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B5654-664E-4B00-A3DA-93D5ED396BAE}">
      <dsp:nvSpPr>
        <dsp:cNvPr id="0" name=""/>
        <dsp:cNvSpPr/>
      </dsp:nvSpPr>
      <dsp:spPr>
        <a:xfrm>
          <a:off x="137955" y="842645"/>
          <a:ext cx="3386315" cy="1058223"/>
        </a:xfrm>
        <a:prstGeom prst="rect">
          <a:avLst/>
        </a:prstGeom>
        <a:solidFill>
          <a:srgbClr val="A4A0FA">
            <a:alpha val="20000"/>
          </a:srgbClr>
        </a:solidFill>
        <a:ln w="6350" cap="flat" cmpd="sng" algn="ctr">
          <a:solidFill>
            <a:srgbClr val="A4A0F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77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и социальное обеспечение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436,0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955" y="842645"/>
        <a:ext cx="3386315" cy="1058223"/>
      </dsp:txXfrm>
    </dsp:sp>
    <dsp:sp modelId="{2DF03B88-B5DE-48E5-BFA1-BDC63B71A082}">
      <dsp:nvSpPr>
        <dsp:cNvPr id="0" name=""/>
        <dsp:cNvSpPr/>
      </dsp:nvSpPr>
      <dsp:spPr>
        <a:xfrm>
          <a:off x="0" y="668330"/>
          <a:ext cx="732119" cy="111113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66000" r="-66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AE70C-9758-4579-A3AF-58A731682042}">
      <dsp:nvSpPr>
        <dsp:cNvPr id="0" name=""/>
        <dsp:cNvSpPr/>
      </dsp:nvSpPr>
      <dsp:spPr>
        <a:xfrm>
          <a:off x="141096" y="2449909"/>
          <a:ext cx="3386315" cy="1058223"/>
        </a:xfrm>
        <a:prstGeom prst="rect">
          <a:avLst/>
        </a:prstGeom>
        <a:solidFill>
          <a:srgbClr val="A4A0FA">
            <a:alpha val="20000"/>
          </a:srgbClr>
        </a:solidFill>
        <a:ln w="6350" cap="flat" cmpd="sng" algn="ctr">
          <a:solidFill>
            <a:srgbClr val="A4A0F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77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Охрана семьи и детства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4627,0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096" y="2449909"/>
        <a:ext cx="3386315" cy="1058223"/>
      </dsp:txXfrm>
    </dsp:sp>
    <dsp:sp modelId="{84DDEF79-125C-4527-B2AE-31F8F042B156}">
      <dsp:nvSpPr>
        <dsp:cNvPr id="0" name=""/>
        <dsp:cNvSpPr/>
      </dsp:nvSpPr>
      <dsp:spPr>
        <a:xfrm>
          <a:off x="0" y="2297055"/>
          <a:ext cx="740756" cy="111113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60000" r="-60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46392-4B48-4E12-9995-9CCDE0D47D4D}">
      <dsp:nvSpPr>
        <dsp:cNvPr id="0" name=""/>
        <dsp:cNvSpPr/>
      </dsp:nvSpPr>
      <dsp:spPr>
        <a:xfrm>
          <a:off x="125510" y="178572"/>
          <a:ext cx="3012264" cy="941332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Массовый спорт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1598,3 </a:t>
          </a:r>
          <a:r>
            <a:rPr lang="ru-RU" sz="18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kern="1200" dirty="0"/>
        </a:p>
      </dsp:txBody>
      <dsp:txXfrm>
        <a:off x="125510" y="178572"/>
        <a:ext cx="3012264" cy="941332"/>
      </dsp:txXfrm>
    </dsp:sp>
    <dsp:sp modelId="{0E209668-D6E3-4815-94B6-58BE4B4D31DA}">
      <dsp:nvSpPr>
        <dsp:cNvPr id="0" name=""/>
        <dsp:cNvSpPr/>
      </dsp:nvSpPr>
      <dsp:spPr>
        <a:xfrm>
          <a:off x="0" y="0"/>
          <a:ext cx="658932" cy="98839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F144AB-689F-4E75-8B38-AD6276F3C409}">
      <dsp:nvSpPr>
        <dsp:cNvPr id="0" name=""/>
        <dsp:cNvSpPr/>
      </dsp:nvSpPr>
      <dsp:spPr>
        <a:xfrm>
          <a:off x="132710" y="903628"/>
          <a:ext cx="3249000" cy="1015312"/>
        </a:xfrm>
        <a:prstGeom prst="rect">
          <a:avLst/>
        </a:prstGeom>
        <a:solidFill>
          <a:schemeClr val="accent6">
            <a:lumMod val="40000"/>
            <a:lumOff val="60000"/>
            <a:alpha val="4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70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Периодическая печать и издательство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479,3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600" kern="1200" dirty="0"/>
        </a:p>
      </dsp:txBody>
      <dsp:txXfrm>
        <a:off x="132710" y="903628"/>
        <a:ext cx="3249000" cy="1015312"/>
      </dsp:txXfrm>
    </dsp:sp>
    <dsp:sp modelId="{25682359-F108-4B10-9F17-5FB0B9265054}">
      <dsp:nvSpPr>
        <dsp:cNvPr id="0" name=""/>
        <dsp:cNvSpPr/>
      </dsp:nvSpPr>
      <dsp:spPr>
        <a:xfrm>
          <a:off x="66359" y="770909"/>
          <a:ext cx="710718" cy="106607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15DA6-84DB-47EF-A5BD-62CF4BE950E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6D267-E723-4930-8D76-038AF669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Показатели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2017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2018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2019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2020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2021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Общегосударственные вопросы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16 399,2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21 735,7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27198,1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25 478,8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25 529,9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Национальная экономика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11 813,5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11 421,0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14768,5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13 498,3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14 428,7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Благоустройство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20 424,8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37 778,5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41017,8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44 504,5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44 382,6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Охрана окружающей среды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135,0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молодежная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3 355,7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3 767,1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7534,4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3 901,7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5 330,0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9204,4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культура и спорт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3 506,9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2 509,0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3371,9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3 811,6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4 722,6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5686,5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5 889,2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6 591,2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Показатели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2017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2018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2019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2020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2021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Общегосударственные вопросы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16 399,2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21 735,7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27198,1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25 478,8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25 529,9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Национальная экономика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11 813,5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11 421,0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14768,5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13 498,3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14 428,7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Благоустройство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20 424,8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37 778,5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41017,8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44 504,5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44 382,6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Охрана окружающей среды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135,0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молодежная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3 355,7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3 767,1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7534,4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3 901,7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5 330,0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9204,4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культура и спорт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3 506,9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2 509,0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3371,9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3 811,6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4 722,6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5686,5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5 889,2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6 591,2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94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Показатели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2017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2018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2019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2020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2021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Общегосударственные вопросы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16 399,2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21 735,7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27198,1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25 478,8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25 529,9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Национальная экономика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11 813,5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11 421,0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14768,5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13 498,3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14 428,7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Благоустройство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20 424,8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37 778,5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41017,8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44 504,5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44 382,6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Охрана окружающей среды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135,0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молодежная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3 355,7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3 767,1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7534,4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3 901,7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5 330,0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9204,4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культура и спорт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3 506,9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2 509,0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3371,9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3 811,6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4 722,6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5686,5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5 889,2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6 591,2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205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Показатели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2017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2018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2019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2020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2021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Общегосударственные вопросы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16 399,2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21 735,7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27198,1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25 478,8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25 529,9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Национальная экономика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11 813,5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11 421,0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14768,5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13 498,3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14 428,7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Благоустройство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20 424,8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37 778,5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41017,8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44 504,5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44 382,6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Охрана окружающей среды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135,0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молодежная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3 355,7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3 767,1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7534,4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3 901,7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5 330,0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9204,4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культура и спорт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3 506,9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2 509,0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3371,9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3 811,6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4 722,6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5686,5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5 889,2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6 591,2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716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Показатели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2017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2018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2019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2020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2021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Общегосударственные вопросы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16 399,2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21 735,7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27198,1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25 478,8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25 529,9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Национальная экономика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11 813,5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11 421,0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14768,5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13 498,3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14 428,7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Благоустройство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20 424,8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37 778,5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41017,8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44 504,5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44 382,6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Охрана окружающей среды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135,0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молодежная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3 355,7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3 767,1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7534,4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3 901,7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5 330,0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9204,4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культура и спорт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3 506,9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2 509,0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3371,9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3 811,6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4 722,6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5686,5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5 889,2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6 591,2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282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Показатели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2017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2018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2019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2020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2021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Общегосударственные вопросы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16 399,2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21 735,7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27198,1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25 478,8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25 529,9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Национальная экономика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11 813,5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11 421,0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14768,5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13 498,3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14 428,7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Благоустройство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20 424,8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37 778,5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41017,8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44 504,5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44 382,6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Охрана окружающей среды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135,0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молодежная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3 355,7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3 767,1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7534,4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3 901,7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5 330,0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9204,4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культура и спорт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3 506,9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2 509,0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3371,9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3 811,6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4 722,6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5686,5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5 889,2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6 591,2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553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Показатели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2017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2018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2019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2020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2021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Общегосударственные вопросы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16 399,2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21 735,7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27198,1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25 478,8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25 529,9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Национальная экономика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11 813,5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11 421,0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14768,5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13 498,3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14 428,7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Благоустройство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20 424,8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37 778,5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41017,8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44 504,5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44 382,6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Охрана окружающей среды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135,0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молодежная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3 355,7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3 767,1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7534,4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3 901,7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5 330,0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9204,4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культура и спорт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3 506,9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2 509,0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3371,9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3 811,6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4 722,6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5686,5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5 889,2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6 591,2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19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Показатели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2017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2018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2019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2020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2021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Общегосударственные вопросы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16 399,2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21 735,7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27198,1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25 478,8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25 529,9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Национальная экономика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11 813,5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11 421,0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14768,5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13 498,3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14 428,7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Благоустройство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20 424,8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37 778,5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41017,8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44 504,5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44 382,6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Охрана окружающей среды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135,0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молодежная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3 355,7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3 767,1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7534,4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3 901,7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5 330,0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9204,4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культура и спорт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3 506,9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2 509,0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3371,9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3 811,6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4 722,6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5686,5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5 889,2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6 591,2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12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61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45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47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473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473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Показатели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2017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2018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2019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2020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2021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Общегосударственные вопросы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16 399,2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21 735,7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27198,1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25 478,8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25 529,9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Национальная экономика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11 813,5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11 421,0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14768,5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13 498,3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14 428,7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Благоустройство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20 424,8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37 778,5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41017,8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44 504,5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44 382,6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Охрана окружающей среды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135,0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молодежная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3 355,7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3 767,1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7534,4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3 901,7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5 330,0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9204,4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культура и спорт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3 506,9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2 509,0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3371,9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3 811,6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4 722,6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5686,5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5 889,2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6 591,2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Показатели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Отчет 2017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2018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2019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2020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Прогноз 2021 г.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Общегосударственные вопросы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16 399,2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21 735,7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27198,1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25 478,8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25 529,9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Национальная экономика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11 813,5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11 421,0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14768,5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13 498,3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14 428,7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Благоустройство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20 424,8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37 778,5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41017,8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44 504,5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44 382,6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Охрана окружающей среды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135,0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молодежная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3 355,7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3 767,1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7534,4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3 065,0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3 901,7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5 330,0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9204,4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4 500,0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культура и спорт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3 506,9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2 509,0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3371,9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Социальная политика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3 811,6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4 722,6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5686,5</a:t>
            </a: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5 889,2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0"/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6 591,2</a:t>
            </a:r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6D267-E723-4930-8D76-038AF669C3B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09E8-34CE-4291-9A0C-2C5169B5DC3C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16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EF31-5314-497D-A25A-D1C3516915E2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90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0E44-1230-4FB7-900D-7C265315BE1F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36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E2F-2D9B-4838-B4E0-D3C567435E05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74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2E1-BC46-4F7D-BF2E-B43176AE80EE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23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2501-B1CF-4038-8555-87D3146B10D4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93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A709-37FB-43B3-806B-E597B12D5A3B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1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35E-D19D-4C64-8B8E-98AEC90F51A0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77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9A15-4AB8-4E69-8F6B-1E636D0A9A6E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39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CB78-642A-4C01-8D5F-B6A431993F71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84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DFC8-1FAA-40BE-9189-84EE00C4974C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98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270F-35A8-4CF1-8846-71E505085BA2}" type="datetime1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3F3D-7A84-45E0-B81B-67258C447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2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info@mo-strelna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2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E173655-170F-4DF4-ADBA-CFA262D6A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4971"/>
            <a:ext cx="995890" cy="72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03648" y="1886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Внутригородское муниципальное образование Санкт-Петербурга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поселок Стрельна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444AFEE-4C32-429B-AD18-20F0F8A2D7B2}"/>
              </a:ext>
            </a:extLst>
          </p:cNvPr>
          <p:cNvSpPr/>
          <p:nvPr/>
        </p:nvSpPr>
        <p:spPr>
          <a:xfrm>
            <a:off x="323528" y="234888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ОБ ИСПОЛНЕНИИ БЮДЖЕТА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Внутригородского муниципального образования Санкт-Петербурга поселок Стрельна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1556792"/>
            <a:ext cx="325602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/>
              <a:t>РАСХОДЫ БЮДЖЕТА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6381328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/>
              <a:t>Данные указаны в тыс. </a:t>
            </a:r>
            <a:r>
              <a:rPr lang="ru-RU" sz="1050" b="1" dirty="0"/>
              <a:t>рублей</a:t>
            </a:r>
            <a:r>
              <a:rPr lang="ru-RU" sz="1200" b="1" dirty="0"/>
              <a:t> 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2060848"/>
          <a:ext cx="226774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018512"/>
              </p:ext>
            </p:extLst>
          </p:nvPr>
        </p:nvGraphicFramePr>
        <p:xfrm>
          <a:off x="179512" y="2060848"/>
          <a:ext cx="8712968" cy="40920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39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9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95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8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/>
                        <a:t>Показатели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u="none" strike="noStrike" dirty="0"/>
                        <a:t>Утверждено решением о бюджете</a:t>
                      </a:r>
                    </a:p>
                    <a:p>
                      <a:pPr algn="ctr" rtl="0" fontAlgn="t"/>
                      <a:r>
                        <a:rPr lang="ru-RU" sz="1400" b="1" u="none" strike="noStrike" dirty="0"/>
                        <a:t> на </a:t>
                      </a:r>
                      <a:r>
                        <a:rPr lang="ru-RU" sz="1400" b="1" u="none" strike="noStrike" dirty="0" smtClean="0"/>
                        <a:t>2020 </a:t>
                      </a:r>
                      <a:r>
                        <a:rPr lang="ru-RU" sz="1400" b="1" u="none" strike="noStrike" dirty="0"/>
                        <a:t>год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u="none" strike="noStrike" dirty="0"/>
                        <a:t>С учетом внесенных изменений в бюджет в </a:t>
                      </a:r>
                      <a:r>
                        <a:rPr lang="ru-RU" sz="1400" b="1" u="none" strike="noStrike" dirty="0" smtClean="0"/>
                        <a:t>2020 </a:t>
                      </a:r>
                      <a:r>
                        <a:rPr lang="ru-RU" sz="1400" b="1" u="none" strike="noStrike" dirty="0"/>
                        <a:t>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u="none" strike="noStrike" dirty="0"/>
                        <a:t>Исполнение за </a:t>
                      </a:r>
                      <a:r>
                        <a:rPr lang="ru-RU" sz="1400" b="1" u="none" strike="noStrike" dirty="0" smtClean="0"/>
                        <a:t>2020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u="none" strike="noStrike" dirty="0"/>
                        <a:t>Процент исполнения по расходам, 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Общегосударственные вопросы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25860,1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27475,8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27395,4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5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Национальная экономика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16355,6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5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Жилищно-коммунальное</a:t>
                      </a:r>
                      <a:r>
                        <a:rPr lang="ru-RU" sz="1400" u="none" strike="noStrike" baseline="0" dirty="0"/>
                        <a:t> хозяйство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29936,5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36283,7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36028,6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5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Охрана окружающей среды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5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Образование и молодежная политика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3364,8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3364,7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5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Культура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5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Физическая культура и спорт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5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Социальная политика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6148,7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5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/>
                        <a:t>Средства массовой информации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6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89756,4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89820,8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89389,1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8423C5E-215A-4BBB-9A23-F83D9958B0EC}"/>
              </a:ext>
            </a:extLst>
          </p:cNvPr>
          <p:cNvSpPr/>
          <p:nvPr/>
        </p:nvSpPr>
        <p:spPr>
          <a:xfrm>
            <a:off x="1312078" y="463034"/>
            <a:ext cx="736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Основные характеристики бюджета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AE1F24B-3C13-4194-8969-5B5AD02F1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995890" cy="7200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5BCF851-6BDE-405A-9EA6-CE32D9930E90}"/>
              </a:ext>
            </a:extLst>
          </p:cNvPr>
          <p:cNvCxnSpPr>
            <a:cxnSpLocks/>
          </p:cNvCxnSpPr>
          <p:nvPr/>
        </p:nvCxnSpPr>
        <p:spPr>
          <a:xfrm>
            <a:off x="467544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2755" y="1133700"/>
            <a:ext cx="3272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РАСХОДЫ БЮДЖЕТА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6381328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/>
              <a:t>Данные указаны в тыс. </a:t>
            </a:r>
            <a:r>
              <a:rPr lang="ru-RU" sz="1050" b="1" dirty="0"/>
              <a:t>рублей</a:t>
            </a:r>
            <a:r>
              <a:rPr lang="ru-RU" sz="1200" b="1" dirty="0"/>
              <a:t> 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2060848"/>
          <a:ext cx="226774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55576" y="1700808"/>
            <a:ext cx="77313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Общественно значимые мероприятия, исполненные в 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2020 </a:t>
            </a:r>
            <a:r>
              <a:rPr kumimoji="0" lang="ru-RU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году</a:t>
            </a:r>
            <a:endParaRPr kumimoji="0" lang="ru-RU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7152718"/>
              </p:ext>
            </p:extLst>
          </p:nvPr>
        </p:nvGraphicFramePr>
        <p:xfrm>
          <a:off x="539552" y="2325405"/>
          <a:ext cx="8280919" cy="41163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4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Наименование показателя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Исполнено по </a:t>
                      </a:r>
                      <a:r>
                        <a:rPr lang="ru-RU" sz="1600" u="none" strike="noStrike" dirty="0" smtClean="0"/>
                        <a:t>бюджету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/>
                        <a:t>Процент исполнения, %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Текущий ремонт и содержание дорог, расположенных в пределах границ муниципального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12168,0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/>
                        <a:t>Благоустройство территории муниципального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36028,6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Озеленение территорий зеленых насаждений внутриквартального озеленения, в том числе организация работ по компенсационному озеленению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2449,9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9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Исполнение государственного полномочия по организации и осуществлению уборки и санитарной очистки территорий за счет субвенции из бюджета Санкт-Петербурга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19520,8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81083376"/>
                  </a:ext>
                </a:extLst>
              </a:tr>
              <a:tr h="409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Молодежная политика (военная патриотика, досуг для детей, подростков и молодежи)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3290,7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23731699"/>
                  </a:ext>
                </a:extLst>
              </a:tr>
              <a:tr h="213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Культура (организация праздничных мероприятий, досуг для жителей)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3249,8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2197013"/>
                  </a:ext>
                </a:extLst>
              </a:tr>
              <a:tr h="409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Охрана семьи и детства (исполнение государственных полномочий по опеке и попечительству)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4627,0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98,1%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81309449"/>
                  </a:ext>
                </a:extLst>
              </a:tr>
              <a:tr h="534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1598,3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7818322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8423C5E-215A-4BBB-9A23-F83D9958B0EC}"/>
              </a:ext>
            </a:extLst>
          </p:cNvPr>
          <p:cNvSpPr/>
          <p:nvPr/>
        </p:nvSpPr>
        <p:spPr>
          <a:xfrm>
            <a:off x="1312078" y="463034"/>
            <a:ext cx="736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Основные характеристики бюджета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E5BCF851-6BDE-405A-9EA6-CE32D9930E90}"/>
              </a:ext>
            </a:extLst>
          </p:cNvPr>
          <p:cNvCxnSpPr>
            <a:cxnSpLocks/>
          </p:cNvCxnSpPr>
          <p:nvPr/>
        </p:nvCxnSpPr>
        <p:spPr>
          <a:xfrm>
            <a:off x="467544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AE1F24B-3C13-4194-8969-5B5AD02F1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99589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6381328"/>
            <a:ext cx="321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/>
              <a:t>Данные указаны в тыс. рублей 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CE86B9CF-473D-499C-95A6-54428AAEB5D7}"/>
              </a:ext>
            </a:extLst>
          </p:cNvPr>
          <p:cNvSpPr/>
          <p:nvPr/>
        </p:nvSpPr>
        <p:spPr>
          <a:xfrm>
            <a:off x="1764466" y="303891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cap="all" spc="-5" dirty="0">
                <a:solidFill>
                  <a:srgbClr val="0070C0"/>
                </a:solidFill>
                <a:cs typeface="Georgia"/>
              </a:rPr>
              <a:t>Межбюджетные</a:t>
            </a:r>
            <a:r>
              <a:rPr lang="ru-RU" b="1" cap="all" spc="-15" dirty="0">
                <a:solidFill>
                  <a:srgbClr val="0070C0"/>
                </a:solidFill>
                <a:cs typeface="Georgia"/>
              </a:rPr>
              <a:t> </a:t>
            </a:r>
            <a:r>
              <a:rPr lang="ru-RU" b="1" cap="all" spc="-5" dirty="0">
                <a:solidFill>
                  <a:srgbClr val="0070C0"/>
                </a:solidFill>
                <a:cs typeface="Georgia"/>
              </a:rPr>
              <a:t>отношения</a:t>
            </a:r>
            <a:endParaRPr lang="ru-RU" b="1" cap="all" dirty="0">
              <a:solidFill>
                <a:srgbClr val="0070C0"/>
              </a:solidFill>
              <a:cs typeface="Georgia"/>
            </a:endParaRP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1EE2643A-7CF9-4313-B291-C8C01B604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96855696"/>
              </p:ext>
            </p:extLst>
          </p:nvPr>
        </p:nvGraphicFramePr>
        <p:xfrm>
          <a:off x="4932040" y="1196752"/>
          <a:ext cx="40324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1D83FA1-7D13-43A1-8DB5-9ABDA8683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50060895"/>
              </p:ext>
            </p:extLst>
          </p:nvPr>
        </p:nvGraphicFramePr>
        <p:xfrm>
          <a:off x="179512" y="1556792"/>
          <a:ext cx="46805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E1F24B-3C13-4194-8969-5B5AD02F1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-20663"/>
            <a:ext cx="995890" cy="7200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E5BCF851-6BDE-405A-9EA6-CE32D9930E90}"/>
              </a:ext>
            </a:extLst>
          </p:cNvPr>
          <p:cNvCxnSpPr>
            <a:cxnSpLocks/>
          </p:cNvCxnSpPr>
          <p:nvPr/>
        </p:nvCxnSpPr>
        <p:spPr>
          <a:xfrm>
            <a:off x="467544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9208437"/>
              </p:ext>
            </p:extLst>
          </p:nvPr>
        </p:nvGraphicFramePr>
        <p:xfrm>
          <a:off x="394605" y="1513027"/>
          <a:ext cx="8301414" cy="422211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00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9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1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6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kern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kern="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i="1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целевой группы</a:t>
                      </a:r>
                      <a:endParaRPr lang="ru-RU" sz="1600" i="1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группы, чел.</a:t>
                      </a:r>
                      <a:endParaRPr lang="ru-RU" sz="1600" i="1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kern="15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Дети, находящиеся под опекой и попечительством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kern="15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600" kern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Приемные семьи/ дети в приемных семьях</a:t>
                      </a:r>
                      <a:endParaRPr lang="ru-RU" sz="1600" kern="15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angal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7/9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6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600" kern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замещавшие муниципальные должности и должности муниципальной службы, которым назначена (будет назначена) пенсия за выслугу лет или доплата за стаж</a:t>
                      </a:r>
                      <a:endParaRPr lang="ru-RU" sz="1600" kern="15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angal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детей, посещавших кружки и спортивные секции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600" kern="1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жителей,  принявших участие в местных праздничных, спортивных, досуговых мероприятиях</a:t>
                      </a:r>
                      <a:endParaRPr lang="ru-RU" sz="1600" kern="15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angal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17179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25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600" kern="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детей, подростков и молодежи, принявших участие в военно-патриотических мероприятиях, мероприятиях по профилактике правонарушений, мероприятиях по профилактике  терроризма и экстремизма</a:t>
                      </a:r>
                      <a:endParaRPr lang="ru-RU" sz="1600" kern="15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angal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4412</a:t>
                      </a:r>
                      <a:endParaRPr lang="ru-RU" sz="1600" kern="15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4762" marR="34762" marT="34762" marB="34762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8423C5E-215A-4BBB-9A23-F83D9958B0EC}"/>
              </a:ext>
            </a:extLst>
          </p:cNvPr>
          <p:cNvSpPr/>
          <p:nvPr/>
        </p:nvSpPr>
        <p:spPr>
          <a:xfrm>
            <a:off x="1331640" y="369734"/>
            <a:ext cx="736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МЕРЫ СОЦИАЛЬНОЙ ПОДДЕРЖКИ ГРАЖДАН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E1F24B-3C13-4194-8969-5B5AD02F1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7200"/>
            <a:ext cx="995890" cy="7200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E5BCF851-6BDE-405A-9EA6-CE32D9930E90}"/>
              </a:ext>
            </a:extLst>
          </p:cNvPr>
          <p:cNvCxnSpPr>
            <a:cxnSpLocks/>
          </p:cNvCxnSpPr>
          <p:nvPr/>
        </p:nvCxnSpPr>
        <p:spPr>
          <a:xfrm>
            <a:off x="467544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4F8506F-2B02-46BD-A753-FB92E72899F2}"/>
              </a:ext>
            </a:extLst>
          </p:cNvPr>
          <p:cNvSpPr/>
          <p:nvPr/>
        </p:nvSpPr>
        <p:spPr>
          <a:xfrm>
            <a:off x="2267744" y="1412776"/>
            <a:ext cx="53527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75000"/>
                  </a:schemeClr>
                </a:solidFill>
                <a:latin typeface="yandex-sans"/>
              </a:rPr>
              <a:t>12180,0 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yandex-sans"/>
              </a:rPr>
              <a:t>тыс. рублей</a:t>
            </a:r>
            <a:endParaRPr lang="ru-RU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403B27-9ADA-4A24-B899-A9B1786EFCBC}"/>
              </a:ext>
            </a:extLst>
          </p:cNvPr>
          <p:cNvSpPr/>
          <p:nvPr/>
        </p:nvSpPr>
        <p:spPr>
          <a:xfrm>
            <a:off x="827584" y="980728"/>
            <a:ext cx="79928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yandex-sans"/>
              </a:rPr>
              <a:t>НАЦИОНАЛЬНАЯ  ЭКОНОМИКА</a:t>
            </a:r>
            <a:endParaRPr lang="ru-RU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0DFC10C-E1B7-45F2-BDC5-0E313C76351E}"/>
              </a:ext>
            </a:extLst>
          </p:cNvPr>
          <p:cNvSpPr/>
          <p:nvPr/>
        </p:nvSpPr>
        <p:spPr>
          <a:xfrm>
            <a:off x="395536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Приоритетные направления деятельности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E63367BD-C3E9-4F2A-A501-E3954AD83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00113405"/>
              </p:ext>
            </p:extLst>
          </p:nvPr>
        </p:nvGraphicFramePr>
        <p:xfrm>
          <a:off x="467544" y="1493454"/>
          <a:ext cx="3456384" cy="452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1C4433-8CDA-4175-84DC-729CC617208F}"/>
              </a:ext>
            </a:extLst>
          </p:cNvPr>
          <p:cNvSpPr/>
          <p:nvPr/>
        </p:nvSpPr>
        <p:spPr>
          <a:xfrm>
            <a:off x="4094088" y="2111368"/>
            <a:ext cx="48965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текущему ремонту дорожного покрытия с добавлением нового материала по адресу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Горчаковская – 294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м2,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поддержании технико-эксплуатационных характеристик дорог в нормативном состоянии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уборке и содержанию дорог – 100232 м2 (44 дороги).</a:t>
            </a:r>
          </a:p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9ED83A-A467-4A41-B4A9-19ACC42C52A9}"/>
              </a:ext>
            </a:extLst>
          </p:cNvPr>
          <p:cNvSpPr/>
          <p:nvPr/>
        </p:nvSpPr>
        <p:spPr>
          <a:xfrm>
            <a:off x="4086362" y="4111916"/>
            <a:ext cx="4743176" cy="116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 было проведено 2 мероприятия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мастер-класс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малого бизнеса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мероприятий: 100 человек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06DB45C-A70A-4A76-BFB3-B3B9D229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14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F7A7D49-2D04-4865-BB9B-410309031B32}"/>
              </a:ext>
            </a:extLst>
          </p:cNvPr>
          <p:cNvCxnSpPr>
            <a:cxnSpLocks/>
          </p:cNvCxnSpPr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CA03C3E-2968-4F3F-8E0D-A54D74B5B1C6}"/>
              </a:ext>
            </a:extLst>
          </p:cNvPr>
          <p:cNvCxnSpPr>
            <a:cxnSpLocks/>
          </p:cNvCxnSpPr>
          <p:nvPr/>
        </p:nvCxnSpPr>
        <p:spPr>
          <a:xfrm>
            <a:off x="395536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481E44D-F7B3-4D7A-848E-BDE9B5D71E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632"/>
            <a:ext cx="9958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95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403B27-9ADA-4A24-B899-A9B1786EFCBC}"/>
              </a:ext>
            </a:extLst>
          </p:cNvPr>
          <p:cNvSpPr/>
          <p:nvPr/>
        </p:nvSpPr>
        <p:spPr>
          <a:xfrm>
            <a:off x="1115616" y="1022490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/>
                </a:solidFill>
                <a:latin typeface="yandex-sans"/>
              </a:rPr>
              <a:t>ЖИЛИЩНО-КОММУНАЛЬНОЕ ХОЗЯЙСТВО</a:t>
            </a:r>
          </a:p>
          <a:p>
            <a:pPr algn="ctr"/>
            <a:endParaRPr lang="ru-RU" sz="2600" b="1" dirty="0">
              <a:solidFill>
                <a:schemeClr val="accent5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0DFC10C-E1B7-45F2-BDC5-0E313C76351E}"/>
              </a:ext>
            </a:extLst>
          </p:cNvPr>
          <p:cNvSpPr/>
          <p:nvPr/>
        </p:nvSpPr>
        <p:spPr>
          <a:xfrm>
            <a:off x="755576" y="26064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Приоритетные направления деятельности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4F8506F-2B02-46BD-A753-FB92E72899F2}"/>
              </a:ext>
            </a:extLst>
          </p:cNvPr>
          <p:cNvSpPr/>
          <p:nvPr/>
        </p:nvSpPr>
        <p:spPr>
          <a:xfrm>
            <a:off x="2771800" y="1505596"/>
            <a:ext cx="43204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5"/>
                </a:solidFill>
                <a:latin typeface="yandex-sans"/>
              </a:rPr>
              <a:t>36028,6 </a:t>
            </a:r>
            <a:r>
              <a:rPr lang="ru-RU" sz="2600" b="1" dirty="0">
                <a:solidFill>
                  <a:schemeClr val="accent5"/>
                </a:solidFill>
                <a:latin typeface="yandex-sans"/>
              </a:rPr>
              <a:t>тыс. рублей</a:t>
            </a:r>
            <a:endParaRPr lang="ru-RU" sz="26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C81A73F2-23BA-47CB-ABEB-9DA88955D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95049108"/>
              </p:ext>
            </p:extLst>
          </p:nvPr>
        </p:nvGraphicFramePr>
        <p:xfrm>
          <a:off x="-355608" y="1626766"/>
          <a:ext cx="5393465" cy="464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B403E3F-C3C2-4A1D-8FC9-3C296F60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15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3C464DE-B4BA-4F68-85FF-D2C22716B02A}"/>
              </a:ext>
            </a:extLst>
          </p:cNvPr>
          <p:cNvCxnSpPr>
            <a:cxnSpLocks/>
          </p:cNvCxnSpPr>
          <p:nvPr/>
        </p:nvCxnSpPr>
        <p:spPr>
          <a:xfrm>
            <a:off x="473886" y="908720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E086A21-34E1-47BA-ACB1-B718C2F45540}"/>
              </a:ext>
            </a:extLst>
          </p:cNvPr>
          <p:cNvCxnSpPr>
            <a:cxnSpLocks/>
          </p:cNvCxnSpPr>
          <p:nvPr/>
        </p:nvCxnSpPr>
        <p:spPr>
          <a:xfrm>
            <a:off x="395536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30EB25F-21FD-42B1-9F70-54552CA39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632"/>
            <a:ext cx="995890" cy="7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7760" y="4025452"/>
            <a:ext cx="4567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Выполнен ремонт асфальтобетонного покрытия контейнерных площадок общей площадью 148 м2 (ул. Гоголя, д. 9, ул. Кропоткинская, д. 2).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2430" y="2962294"/>
            <a:ext cx="435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Нанесена разметка «Парковка для инвалидов»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по адресу: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ул. Орловская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д.2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 места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48472" y="19826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Выполнение работ в соответствии с адресными программами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00355" y="5220551"/>
            <a:ext cx="4245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Смонтированы искусственные дорожные неровности – 27 пм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27504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403B27-9ADA-4A24-B899-A9B1786EFCBC}"/>
              </a:ext>
            </a:extLst>
          </p:cNvPr>
          <p:cNvSpPr/>
          <p:nvPr/>
        </p:nvSpPr>
        <p:spPr>
          <a:xfrm>
            <a:off x="1115616" y="1080808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/>
                </a:solidFill>
                <a:latin typeface="yandex-sans"/>
              </a:rPr>
              <a:t>ЖИЛИЩНО-КОММУНАЛЬНОЕ ХОЗЯЙСТВО</a:t>
            </a:r>
          </a:p>
          <a:p>
            <a:pPr algn="ctr"/>
            <a:endParaRPr lang="ru-RU" sz="2600" b="1" dirty="0">
              <a:solidFill>
                <a:schemeClr val="accent5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0DFC10C-E1B7-45F2-BDC5-0E313C76351E}"/>
              </a:ext>
            </a:extLst>
          </p:cNvPr>
          <p:cNvSpPr/>
          <p:nvPr/>
        </p:nvSpPr>
        <p:spPr>
          <a:xfrm>
            <a:off x="755576" y="26064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Приоритетные направления деятельности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4F8506F-2B02-46BD-A753-FB92E72899F2}"/>
              </a:ext>
            </a:extLst>
          </p:cNvPr>
          <p:cNvSpPr/>
          <p:nvPr/>
        </p:nvSpPr>
        <p:spPr>
          <a:xfrm>
            <a:off x="2771800" y="1505596"/>
            <a:ext cx="43204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5"/>
                </a:solidFill>
                <a:latin typeface="yandex-sans"/>
              </a:rPr>
              <a:t>36028,6 </a:t>
            </a:r>
            <a:r>
              <a:rPr lang="ru-RU" sz="2600" b="1" dirty="0">
                <a:solidFill>
                  <a:schemeClr val="accent5"/>
                </a:solidFill>
                <a:latin typeface="yandex-sans"/>
              </a:rPr>
              <a:t>тыс. рублей</a:t>
            </a:r>
            <a:endParaRPr lang="ru-RU" sz="2600" b="1" dirty="0">
              <a:solidFill>
                <a:schemeClr val="accent5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38BF9959-1427-4345-8D95-D9689E810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86683120"/>
              </p:ext>
            </p:extLst>
          </p:nvPr>
        </p:nvGraphicFramePr>
        <p:xfrm>
          <a:off x="-685841" y="18116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B403E3F-C3C2-4A1D-8FC9-3C296F60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16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3C464DE-B4BA-4F68-85FF-D2C22716B02A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E086A21-34E1-47BA-ACB1-B718C2F45540}"/>
              </a:ext>
            </a:extLst>
          </p:cNvPr>
          <p:cNvCxnSpPr>
            <a:cxnSpLocks/>
          </p:cNvCxnSpPr>
          <p:nvPr/>
        </p:nvCxnSpPr>
        <p:spPr>
          <a:xfrm>
            <a:off x="395536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30EB25F-21FD-42B1-9F70-54552CA39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632"/>
            <a:ext cx="995890" cy="72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21505" y="2006598"/>
            <a:ext cx="40728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Осуществлен уход за зелёными насаждениями на площади 801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кв.м.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(уборка) территорий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зеленых насаждений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общего пользования местного значения на площади - 67047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кв.м.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7597" y="3468371"/>
            <a:ext cx="4360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 посадке цветов в вазоны у памятника десантникам на ул. Портовой в пос. Стрельна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44806" y="4359981"/>
            <a:ext cx="4203200" cy="188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Выполнены работы по уборке и санитарной очистке территории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ru-RU" sz="1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Общая 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площадь территории – 640 173 </a:t>
            </a:r>
            <a:r>
              <a:rPr lang="ru-RU" sz="1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1400" kern="12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4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площадь территории с усовершенствованным покрытием –134 318 м</a:t>
            </a:r>
            <a:r>
              <a:rPr lang="ru-RU" sz="1400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площадь территории с неусовершенствованным покрытием –40 709 м</a:t>
            </a:r>
            <a:r>
              <a:rPr lang="ru-RU" sz="1400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газоны – 465 146  м</a:t>
            </a:r>
            <a:r>
              <a:rPr lang="ru-RU" sz="1400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80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8064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395536" y="332656"/>
            <a:ext cx="849694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</a:t>
            </a:r>
            <a:r>
              <a:rPr sz="1400" b="1" spc="-1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</a:t>
            </a:r>
            <a:r>
              <a:rPr sz="1400" b="1" spc="5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45"/>
              </a:spcBef>
            </a:pPr>
            <a:r>
              <a: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"Благоустройство территории муниципального образования»</a:t>
            </a:r>
            <a:endParaRPr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0AF9DAD-BA33-4AE2-A7AD-9F1A0AD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17</a:t>
            </a:fld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F0B3444-97B4-4768-AE65-EA0B501E688D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2BAAA66-B37C-4041-A46B-3D1C2D6102E7}"/>
              </a:ext>
            </a:extLst>
          </p:cNvPr>
          <p:cNvCxnSpPr>
            <a:cxnSpLocks/>
          </p:cNvCxnSpPr>
          <p:nvPr/>
        </p:nvCxnSpPr>
        <p:spPr>
          <a:xfrm>
            <a:off x="395536" y="9807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B49E85-20DE-4A2B-80F9-C262739ED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632"/>
            <a:ext cx="995890" cy="72000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BB9AE5A-81D7-4578-9929-67922091161A}"/>
              </a:ext>
            </a:extLst>
          </p:cNvPr>
          <p:cNvSpPr/>
          <p:nvPr/>
        </p:nvSpPr>
        <p:spPr>
          <a:xfrm>
            <a:off x="251520" y="1095128"/>
            <a:ext cx="849694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19125" algn="l"/>
              </a:tabLst>
            </a:pP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Адресная программа</a:t>
            </a:r>
            <a:endParaRPr lang="ru-RU" sz="1600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619125" algn="l"/>
              </a:tabLst>
            </a:pP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выполнения работ по п</a:t>
            </a:r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роектированию благоустройства при размещении элементов благоустройства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68" y="1938791"/>
            <a:ext cx="82356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Выполнены 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работы по демонтажу оборудования и установке нового детского игрового оборудования на детской площадке на ул. Боровой, д. 45 – 8 </a:t>
            </a: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единиц;</a:t>
            </a:r>
          </a:p>
          <a:p>
            <a:pPr algn="just">
              <a:spcAft>
                <a:spcPts val="0"/>
              </a:spcAft>
            </a:pP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Выполнен 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ремонт основания детской площадки на ул. Боровой, д. 45 – 266 </a:t>
            </a: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м</a:t>
            </a:r>
            <a:r>
              <a:rPr lang="ru-RU" kern="5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2</a:t>
            </a: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Осуществлён 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завоз песка в песочницы общим объёмом 70 </a:t>
            </a: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м</a:t>
            </a:r>
            <a:r>
              <a:rPr lang="ru-RU" kern="5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3</a:t>
            </a: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Выполнение 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работ по ремонту детского игрового оборудования - 44 </a:t>
            </a: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единицы;</a:t>
            </a:r>
          </a:p>
          <a:p>
            <a:pPr algn="just">
              <a:spcAft>
                <a:spcPts val="0"/>
              </a:spcAft>
            </a:pP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Выполнение 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работ по ремонту спортивного оборудования на детских и спортивных площадках – 25 </a:t>
            </a: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единиц;</a:t>
            </a:r>
          </a:p>
          <a:p>
            <a:pPr algn="just">
              <a:spcAft>
                <a:spcPts val="0"/>
              </a:spcAft>
            </a:pP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Выполнение 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работ по ремонту покрытия детских и спортивных площадок – 41,6 м</a:t>
            </a:r>
            <a:r>
              <a:rPr lang="ru-RU" kern="5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2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endParaRPr lang="ru-RU" sz="12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806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8064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395536" y="332656"/>
            <a:ext cx="849694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</a:t>
            </a:r>
            <a:r>
              <a:rPr sz="1400" b="1" spc="-1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</a:t>
            </a:r>
            <a:r>
              <a:rPr sz="1400" b="1" spc="5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45"/>
              </a:spcBef>
            </a:pPr>
            <a:r>
              <a: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"Благоустройство территории муниципального образования»</a:t>
            </a:r>
            <a:endParaRPr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0AF9DAD-BA33-4AE2-A7AD-9F1A0AD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18</a:t>
            </a:fld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F0B3444-97B4-4768-AE65-EA0B501E688D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2BAAA66-B37C-4041-A46B-3D1C2D6102E7}"/>
              </a:ext>
            </a:extLst>
          </p:cNvPr>
          <p:cNvCxnSpPr>
            <a:cxnSpLocks/>
          </p:cNvCxnSpPr>
          <p:nvPr/>
        </p:nvCxnSpPr>
        <p:spPr>
          <a:xfrm>
            <a:off x="395536" y="9807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B49E85-20DE-4A2B-80F9-C262739ED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632"/>
            <a:ext cx="995890" cy="7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028343"/>
            <a:ext cx="8496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kern="5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Адресная </a:t>
            </a:r>
            <a:r>
              <a:rPr lang="ru-RU" sz="1400" b="1" kern="5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программа</a:t>
            </a:r>
          </a:p>
          <a:p>
            <a:pPr algn="ctr">
              <a:spcAft>
                <a:spcPts val="0"/>
              </a:spcAft>
            </a:pPr>
            <a:r>
              <a:rPr lang="ru-RU" sz="1400" b="1" kern="5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ru-RU" sz="1400" b="1" kern="5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выполнения работ по размещению, содержанию, включая ремонт, ограждений декоративных, ограждений газонных, полусфер, надолбов, приствольных решеток, устройств для вертикального озеленения и цветочного оформления, навесов, беседок, уличной мебели, урн, элементов озеленения, информационных щитов и стендов, размещению планировочного устройства, за исключением велосипедных дорожек; размещению покрытий, в том числе предназначенных для кратковременного и длительного хранения индивидуального автотранспорта, на внутриквартальных территориях</a:t>
            </a:r>
            <a:endParaRPr lang="ru-RU" sz="1400" kern="50" dirty="0">
              <a:solidFill>
                <a:schemeClr val="accent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90336"/>
            <a:ext cx="8136904" cy="32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Осуществлена посадка деревьев в количестве 19 </a:t>
            </a: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штук;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Высажены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кусты в живую изгородь общим количеством 234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./1117 шт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Высажены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кусты в куртины общим количеством 11,4 м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Высажены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в клумбы в количестве 18751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Высажены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в ранее установленные вазоны в количестве 9615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шт.;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кустов в живую изгородь общим количеством 295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штук;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кустов в куртины общим количеством 437 штук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адресам;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ограждений и парковочных столбиков в количестве 140 пм ограждений/8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столбиков;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демонтаж и ремонт газонных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ограждений;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скамеек по адресу: Боровая, д.45 (детская площадка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8064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395536" y="332656"/>
            <a:ext cx="849694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</a:t>
            </a:r>
            <a:r>
              <a:rPr sz="1400" b="1" spc="-1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</a:t>
            </a:r>
            <a:r>
              <a:rPr sz="1400" b="1" spc="5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45"/>
              </a:spcBef>
            </a:pPr>
            <a:r>
              <a: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"Благоустройство территории муниципального образования»</a:t>
            </a:r>
            <a:endParaRPr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0AF9DAD-BA33-4AE2-A7AD-9F1A0AD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19</a:t>
            </a:fld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F0B3444-97B4-4768-AE65-EA0B501E688D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2BAAA66-B37C-4041-A46B-3D1C2D6102E7}"/>
              </a:ext>
            </a:extLst>
          </p:cNvPr>
          <p:cNvCxnSpPr>
            <a:cxnSpLocks/>
          </p:cNvCxnSpPr>
          <p:nvPr/>
        </p:nvCxnSpPr>
        <p:spPr>
          <a:xfrm>
            <a:off x="395536" y="9807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B49E85-20DE-4A2B-80F9-C262739ED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632"/>
            <a:ext cx="995890" cy="72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038983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kern="5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Адресная программа по </a:t>
            </a:r>
            <a:r>
              <a:rPr lang="ru-RU" sz="1600" b="1" kern="5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содержанию внутриквартальных территорий в части обеспечения ремонта покрытий, расположенных на внутриквартальных территориях, и проведения санитарных рубок (в том числе удаление аварийных, больных деревьев и кустарников) на территориях, не относящихся к территориям зеленых насаждений в соответствии с законом Санкт-Петербурга</a:t>
            </a:r>
            <a:endParaRPr lang="ru-RU" sz="1100" kern="50" dirty="0">
              <a:solidFill>
                <a:schemeClr val="accent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386433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Выполнен текущий ремонт асфальтобетонного покрытия проездов общей площадью 3373</a:t>
            </a:r>
            <a:r>
              <a:rPr lang="ru-RU" sz="1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кв.м пол адресам: </a:t>
            </a:r>
            <a:r>
              <a:rPr lang="ru-RU" sz="1400" kern="50" baseline="3000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Львовская, д.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23-29; к д. 5 по ул. Романовская; 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79 по Санкт-Петербургскому шоссе до д. 4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Нагорная;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8А по ул.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Дружбы;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Волхонское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шоссе, д.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24-26;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д.д. 53 а,б,в, д. 55 по Волхонскому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шоссе;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д.д. 42 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44 по ул.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Боровая;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Народному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переулку; вдоль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22 по ул. Новые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Заводы; ул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Львовская, д.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ул. Фронтовая, д.5б;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шоссе, д. 67, к. 2 – ул. Слободская, д. 4 (со стороны сквера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Вокзальная, д.2а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Гоголя, д.9 – Жилгородок,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д.4; Кропоткинская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д. 6-6 корп.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Выполнен </a:t>
            </a:r>
            <a:r>
              <a:rPr lang="ru-RU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текущий ремонт пешеходных дорожек общей площадью 24 м</a:t>
            </a:r>
            <a:r>
              <a:rPr lang="ru-RU" sz="1400" kern="50" baseline="3000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 </a:t>
            </a:r>
            <a:r>
              <a:rPr lang="ru-RU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(ул. Львовская, д. 27</a:t>
            </a: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);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Выполнен </a:t>
            </a:r>
            <a:r>
              <a:rPr lang="ru-RU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ямочный ремонт асфальтобетонного покрытия внутриквартальных проездов общей площадью 538 м</a:t>
            </a:r>
            <a:r>
              <a:rPr lang="ru-RU" sz="1400" kern="50" baseline="3000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</a:t>
            </a:r>
            <a:r>
              <a:rPr lang="ru-RU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по </a:t>
            </a: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адресам:</a:t>
            </a:r>
            <a:r>
              <a:rPr lang="ru-RU" sz="1400" kern="50" dirty="0" smtClean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ул</a:t>
            </a:r>
            <a:r>
              <a:rPr lang="ru-RU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Львовская, д. 19, корп. 2 (со стороны д. 21 по ул. Львовская); Львовская ул. – Грибоедова ул.; Львовская ул., Санкт - Петербургское ш., д. 94 (4 парадная); Львовская ул.,д.2 – Фронтовая ул.,д.1;  Львовская ул.,д.6; Львовская ул., д.21; Львовская,д.29; . 29; Санкт-Петербургское шоссе, д. д. 90; 67 корп. 2; ул. Фронтовая, д. 1; Санкт-Петербургское шоссе, д. 13, д. 82А; Кропоткинская, ул. д.6 – д. 6 корп.1 (со стороны д. 2 по ул. Кропоткинской</a:t>
            </a: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);</a:t>
            </a:r>
            <a:endParaRPr lang="ru-RU" sz="14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Выполнен </a:t>
            </a:r>
            <a:r>
              <a:rPr lang="ru-RU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аварийный ремонт на территории МО – 17,7 </a:t>
            </a: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</a:t>
            </a:r>
            <a:r>
              <a:rPr lang="ru-RU" sz="1400" kern="50" baseline="3000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</a:t>
            </a: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;</a:t>
            </a:r>
            <a:endParaRPr lang="ru-RU" sz="14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Выполнены </a:t>
            </a:r>
            <a:r>
              <a:rPr lang="ru-RU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работы по размещению и понижению бортового камня – 43 пм. </a:t>
            </a:r>
            <a:endParaRPr lang="ru-RU" sz="14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Выполнены </a:t>
            </a:r>
            <a:r>
              <a:rPr lang="ru-RU" sz="1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работы  по удалению аварийных, больных деревьев – 55 штук.</a:t>
            </a:r>
            <a:endParaRPr lang="ru-RU" sz="14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26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628800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поселок Стрельна является внутригородским муниципальным образованием Санкт-Петербурга и расположено в границах Петродворцового района Санкт-Петербурга. </a:t>
            </a:r>
            <a:endParaRPr lang="ru-RU" sz="1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A0B265-E797-4238-A008-98E83B4BD1F5}"/>
              </a:ext>
            </a:extLst>
          </p:cNvPr>
          <p:cNvSpPr/>
          <p:nvPr/>
        </p:nvSpPr>
        <p:spPr>
          <a:xfrm>
            <a:off x="395536" y="33265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Административно - территориальное деление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9FE9575-639F-41A1-AC22-A0722AC25BFE}"/>
              </a:ext>
            </a:extLst>
          </p:cNvPr>
          <p:cNvSpPr/>
          <p:nvPr/>
        </p:nvSpPr>
        <p:spPr>
          <a:xfrm>
            <a:off x="251520" y="2780928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Общая площадь территории составляет 1923,8 га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CBEBA02-CF91-4330-A1B2-344F25FE4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306"/>
          <a:stretch/>
        </p:blipFill>
        <p:spPr>
          <a:xfrm>
            <a:off x="5436096" y="1196752"/>
            <a:ext cx="3359021" cy="2055953"/>
          </a:xfrm>
          <a:prstGeom prst="rect">
            <a:avLst/>
          </a:prstGeom>
        </p:spPr>
      </p:pic>
      <p:pic>
        <p:nvPicPr>
          <p:cNvPr id="11" name="Picture 2" descr="https://pp.userapi.com/c844320/v844320440/7b009/7jHf0F7DRbs.jpg">
            <a:extLst>
              <a:ext uri="{FF2B5EF4-FFF2-40B4-BE49-F238E27FC236}">
                <a16:creationId xmlns:a16="http://schemas.microsoft.com/office/drawing/2014/main" xmlns="" id="{A9662596-C593-4DD6-A2E4-DFAAC62E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3384376" cy="2161666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8AD240B-D76B-413C-8BC4-F5FE98AAB57E}"/>
              </a:ext>
            </a:extLst>
          </p:cNvPr>
          <p:cNvSpPr/>
          <p:nvPr/>
        </p:nvSpPr>
        <p:spPr>
          <a:xfrm>
            <a:off x="251520" y="357301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численность населения Муниципального образования поселок Стрельна составила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14871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численности населения Муниципальное образование занимает 4-е место среди поселков после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поселков Шушары, Парголово, Металлострой.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77F5B922-3D5E-4D71-B8C2-11DF0E14AAF4}"/>
              </a:ext>
            </a:extLst>
          </p:cNvPr>
          <p:cNvGraphicFramePr/>
          <p:nvPr>
            <p:extLst/>
          </p:nvPr>
        </p:nvGraphicFramePr>
        <p:xfrm>
          <a:off x="179512" y="4581128"/>
          <a:ext cx="518457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8049707-9837-4B47-85B4-73E5C2C0059A}"/>
              </a:ext>
            </a:extLst>
          </p:cNvPr>
          <p:cNvSpPr/>
          <p:nvPr/>
        </p:nvSpPr>
        <p:spPr>
          <a:xfrm>
            <a:off x="755576" y="32129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CD82EC9-9D15-4EE2-A68B-9CD2553A1A8A}"/>
              </a:ext>
            </a:extLst>
          </p:cNvPr>
          <p:cNvSpPr/>
          <p:nvPr/>
        </p:nvSpPr>
        <p:spPr>
          <a:xfrm>
            <a:off x="323528" y="1124744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1123014-65E1-4F84-A0C5-6BE5D40F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224E53E1-D40F-44C3-9F80-85734B06C0A3}"/>
              </a:ext>
            </a:extLst>
          </p:cNvPr>
          <p:cNvCxnSpPr>
            <a:cxnSpLocks/>
          </p:cNvCxnSpPr>
          <p:nvPr/>
        </p:nvCxnSpPr>
        <p:spPr>
          <a:xfrm>
            <a:off x="395536" y="908720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E715BF1-0746-44FA-9AFA-77D5DA9D5AB0}"/>
              </a:ext>
            </a:extLst>
          </p:cNvPr>
          <p:cNvCxnSpPr>
            <a:cxnSpLocks/>
          </p:cNvCxnSpPr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7D29608-E098-440E-B529-3DB3A4C5FD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6632"/>
            <a:ext cx="9958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6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8064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395536" y="332656"/>
            <a:ext cx="849694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</a:t>
            </a:r>
            <a:r>
              <a:rPr sz="1400" b="1" spc="-1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</a:t>
            </a:r>
            <a:r>
              <a:rPr sz="1400" b="1" spc="5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45"/>
              </a:spcBef>
            </a:pPr>
            <a:r>
              <a: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"Благоустройство территории муниципального образования»</a:t>
            </a:r>
            <a:endParaRPr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0AF9DAD-BA33-4AE2-A7AD-9F1A0AD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20</a:t>
            </a:fld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F0B3444-97B4-4768-AE65-EA0B501E688D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2BAAA66-B37C-4041-A46B-3D1C2D6102E7}"/>
              </a:ext>
            </a:extLst>
          </p:cNvPr>
          <p:cNvCxnSpPr>
            <a:cxnSpLocks/>
          </p:cNvCxnSpPr>
          <p:nvPr/>
        </p:nvCxnSpPr>
        <p:spPr>
          <a:xfrm>
            <a:off x="395536" y="9807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B49E85-20DE-4A2B-80F9-C262739ED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632"/>
            <a:ext cx="995890" cy="7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09512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kern="5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Адресная программа </a:t>
            </a:r>
            <a:endParaRPr lang="ru-RU" sz="1600" b="1" kern="50" dirty="0" smtClean="0">
              <a:solidFill>
                <a:schemeClr val="accent1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kern="5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выполнения </a:t>
            </a:r>
            <a:r>
              <a:rPr lang="ru-RU" sz="1600" b="1" kern="50" dirty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работ по </a:t>
            </a:r>
            <a:r>
              <a:rPr lang="ru-RU" sz="1600" b="1" kern="5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размещению, содержанию спортивных, детских площадок, включая ремонт расположенных на них элементов благоустройства, на внутриквартальных территориях</a:t>
            </a:r>
            <a:endParaRPr lang="ru-RU" sz="1100" kern="50" dirty="0">
              <a:solidFill>
                <a:schemeClr val="accent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180" y="2492896"/>
            <a:ext cx="83492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Выполнены 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работы по демонтажу оборудования и установке нового детского игрового оборудования на детской площадке на ул. Боровой, д. 45 – 8 </a:t>
            </a: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единиц;</a:t>
            </a:r>
            <a:endParaRPr lang="ru-RU" sz="14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kern="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Выполнен 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ремонт основания детской площадки на ул. Боровой, д. 45 – 266 </a:t>
            </a: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м</a:t>
            </a:r>
            <a:r>
              <a:rPr lang="ru-RU" sz="1400" kern="5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2</a:t>
            </a: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;</a:t>
            </a:r>
            <a:endParaRPr lang="ru-RU" sz="14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kern="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Осуществлён 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завоз песка в песочницы общим объёмом 70 </a:t>
            </a: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м</a:t>
            </a:r>
            <a:r>
              <a:rPr lang="ru-RU" sz="1400" kern="5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3</a:t>
            </a: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;</a:t>
            </a:r>
            <a:endParaRPr lang="ru-RU" sz="14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kern="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Выполнение 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работ по ремонту детского игрового оборудования - 44 </a:t>
            </a: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единицы;</a:t>
            </a:r>
            <a:endParaRPr lang="ru-RU" sz="14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kern="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Выполнение 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работ по ремонту спортивного оборудования на детских и спортивных площадках – 25 </a:t>
            </a: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единиц;</a:t>
            </a:r>
            <a:endParaRPr lang="ru-RU" sz="1400" kern="50" dirty="0" smtClean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kern="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kern="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Выполнение 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работ по ремонту покрытия детских и спортивных площадок – 41,6 м</a:t>
            </a:r>
            <a:r>
              <a:rPr lang="ru-RU" sz="1400" kern="5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2</a:t>
            </a:r>
            <a:r>
              <a:rPr lang="ru-RU" sz="1400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endParaRPr lang="ru-RU" sz="14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16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8064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395536" y="332656"/>
            <a:ext cx="849694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</a:t>
            </a:r>
            <a:r>
              <a:rPr sz="1400" b="1" spc="-1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</a:t>
            </a:r>
            <a:r>
              <a:rPr sz="1400" b="1" spc="55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45"/>
              </a:spcBef>
            </a:pPr>
            <a:r>
              <a:rPr lang="ru-RU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"Благоустройство территории муниципального образования»</a:t>
            </a:r>
            <a:endParaRPr sz="1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0AF9DAD-BA33-4AE2-A7AD-9F1A0AD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21</a:t>
            </a:fld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F0B3444-97B4-4768-AE65-EA0B501E688D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2BAAA66-B37C-4041-A46B-3D1C2D6102E7}"/>
              </a:ext>
            </a:extLst>
          </p:cNvPr>
          <p:cNvCxnSpPr>
            <a:cxnSpLocks/>
          </p:cNvCxnSpPr>
          <p:nvPr/>
        </p:nvCxnSpPr>
        <p:spPr>
          <a:xfrm>
            <a:off x="395536" y="9807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B49E85-20DE-4A2B-80F9-C262739ED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632"/>
            <a:ext cx="995890" cy="72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000" y="1095128"/>
            <a:ext cx="85084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Адресная программа </a:t>
            </a:r>
            <a:endParaRPr lang="ru-RU" sz="1600" b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временного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размещения, содержания, включая ремонт, элементов оформления Санкт-Петербурга к мероприятиям, в том числе культурно-массовым мероприятиям, городского, всероссийского и международного значения на внутриквартальных территориях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82185"/>
            <a:ext cx="79208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Оформление территории муниципального образования  к Новому году и Рождеству Христову</a:t>
            </a: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 Установка фонтана на ул. Фронтовая, д.1 – 1 шт.;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 Установка ротонды на Санкт-Петербургском шоссе, д. 66а – 1 шт.;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 Установка снежного куста на Санкт-Петербургском шоссе, д. 88-90 – 1 шт.;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 Установка  и украшение уличных елей – 2 шт.;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 Украшение здания Санкт-Петербургское шоссе, д. 69</a:t>
            </a:r>
            <a:endParaRPr lang="ru-RU" sz="12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871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герб[1] (2).jpg">
            <a:extLst>
              <a:ext uri="{FF2B5EF4-FFF2-40B4-BE49-F238E27FC236}">
                <a16:creationId xmlns:a16="http://schemas.microsoft.com/office/drawing/2014/main" xmlns="" id="{64F867D4-5DA9-4694-B2A1-1105A35EFE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4F8506F-2B02-46BD-A753-FB92E72899F2}"/>
              </a:ext>
            </a:extLst>
          </p:cNvPr>
          <p:cNvSpPr/>
          <p:nvPr/>
        </p:nvSpPr>
        <p:spPr>
          <a:xfrm>
            <a:off x="2483768" y="1772816"/>
            <a:ext cx="4416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yandex-sans"/>
              </a:rPr>
              <a:t>3364,7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yandex-sans"/>
              </a:rPr>
              <a:t>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yandex-sans"/>
              </a:rPr>
              <a:t>тыс. рублей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403B27-9ADA-4A24-B899-A9B1786EFCBC}"/>
              </a:ext>
            </a:extLst>
          </p:cNvPr>
          <p:cNvSpPr/>
          <p:nvPr/>
        </p:nvSpPr>
        <p:spPr>
          <a:xfrm>
            <a:off x="3419872" y="1268760"/>
            <a:ext cx="23198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yandex-sans"/>
              </a:rPr>
              <a:t>ОБРАЗОВАНИЕ</a:t>
            </a:r>
            <a:endParaRPr lang="ru-RU" sz="2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2F54004D-4DF0-4BFA-BAB4-953A1F265D13}"/>
              </a:ext>
            </a:extLst>
          </p:cNvPr>
          <p:cNvGraphicFramePr/>
          <p:nvPr>
            <p:extLst/>
          </p:nvPr>
        </p:nvGraphicFramePr>
        <p:xfrm>
          <a:off x="251520" y="2348880"/>
          <a:ext cx="432048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2B44B3F-CF59-4EB4-97B2-D396638411C2}"/>
              </a:ext>
            </a:extLst>
          </p:cNvPr>
          <p:cNvSpPr/>
          <p:nvPr/>
        </p:nvSpPr>
        <p:spPr>
          <a:xfrm>
            <a:off x="4602418" y="2732148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в соответствии с муниципальными программами и ведомственными целевыми программами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40972E-ABBE-45F4-8B01-74CE517A2106}"/>
              </a:ext>
            </a:extLst>
          </p:cNvPr>
          <p:cNvSpPr/>
          <p:nvPr/>
        </p:nvSpPr>
        <p:spPr>
          <a:xfrm>
            <a:off x="4644009" y="4221088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муниципальных служащих: 4 человека по 5 программам повышения квалификации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95AE18F-7A2B-42E8-B183-E2E1983045A6}"/>
              </a:ext>
            </a:extLst>
          </p:cNvPr>
          <p:cNvCxnSpPr>
            <a:cxnSpLocks/>
          </p:cNvCxnSpPr>
          <p:nvPr/>
        </p:nvCxnSpPr>
        <p:spPr>
          <a:xfrm>
            <a:off x="395536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7DD7A85-0E56-4BC2-8B58-83C5C1D9AC97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9391EA-DD88-4484-A045-74DFAB4F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731E001-66F3-4E6B-BC0D-2E8B5EB65E31}"/>
              </a:ext>
            </a:extLst>
          </p:cNvPr>
          <p:cNvSpPr/>
          <p:nvPr/>
        </p:nvSpPr>
        <p:spPr>
          <a:xfrm>
            <a:off x="1619672" y="33265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Приоритетные направления деятельности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FB93741-B78B-4F62-A4FA-9B18677F46C7}"/>
              </a:ext>
            </a:extLst>
          </p:cNvPr>
          <p:cNvCxnSpPr>
            <a:cxnSpLocks/>
          </p:cNvCxnSpPr>
          <p:nvPr/>
        </p:nvCxnSpPr>
        <p:spPr>
          <a:xfrm>
            <a:off x="395536" y="9807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538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699352" y="391201"/>
            <a:ext cx="8136904" cy="28918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748665" algn="ctr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75EF0450-6B72-43C2-9619-37622AB4A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2420888"/>
            <a:ext cx="70609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A945C0F-CDD7-4410-8523-80F7AF84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7745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9829C27F-C399-4068-985F-E392E927D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3357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C568FDE-DDEA-48F7-B178-E9696577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23</a:t>
            </a:fld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1956D86-3896-4D74-88B7-EDA4D018D921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3" descr="герб[1] (2).jpg">
            <a:extLst>
              <a:ext uri="{FF2B5EF4-FFF2-40B4-BE49-F238E27FC236}">
                <a16:creationId xmlns:a16="http://schemas.microsoft.com/office/drawing/2014/main" xmlns="" id="{A030FAE0-9487-4F6A-AC46-BD4D9C9CE5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52908" cy="6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xmlns="" id="{2F54004D-4DF0-4BFA-BAB4-953A1F265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60587521"/>
              </p:ext>
            </p:extLst>
          </p:nvPr>
        </p:nvGraphicFramePr>
        <p:xfrm>
          <a:off x="107504" y="891307"/>
          <a:ext cx="3960440" cy="5346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3928" y="1291991"/>
            <a:ext cx="4696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Проведено 6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памятных митингов и возложений на мемориалах и воинских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захоронениях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2 225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человек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Издание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полиграфической продукции- 2 000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штук.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Суммарное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участников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мероприятий-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4 225 человека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FB93741-B78B-4F62-A4FA-9B18677F46C7}"/>
              </a:ext>
            </a:extLst>
          </p:cNvPr>
          <p:cNvCxnSpPr>
            <a:cxnSpLocks/>
          </p:cNvCxnSpPr>
          <p:nvPr/>
        </p:nvCxnSpPr>
        <p:spPr>
          <a:xfrm>
            <a:off x="467544" y="866329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40948" y="2418630"/>
            <a:ext cx="48062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Проведены мероприятия: дни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двора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онлайн, Онлайн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акция, посвящённая Новому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году, Акция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приуроченная к 115-ой годовщине со Дня Рождения Юрия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Инге, Онлайн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мастер-класса для детей, подростков и молодежи по пошиву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шарфов-масок,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«Каникулы всей семьей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Проведены занятия по изобразительному искусству, хореографии, театральная студия, вокальная студия.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04877" y="4136613"/>
            <a:ext cx="4759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Проведена 1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онлайн акция по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правилам дорожного движения. Суммарное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участников мероприятий: 62 человек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2708" y="52334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издание полиграфической продукции- 150 штук.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52679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699352" y="391201"/>
            <a:ext cx="8136904" cy="28918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748665" algn="ctr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75EF0450-6B72-43C2-9619-37622AB4A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2420888"/>
            <a:ext cx="70609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A945C0F-CDD7-4410-8523-80F7AF84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71" y="27809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9829C27F-C399-4068-985F-E392E927D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33574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C568FDE-DDEA-48F7-B178-E9696577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24</a:t>
            </a:fld>
            <a:endParaRPr lang="ru-RU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1956D86-3896-4D74-88B7-EDA4D018D921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3" descr="герб[1] (2).jpg">
            <a:extLst>
              <a:ext uri="{FF2B5EF4-FFF2-40B4-BE49-F238E27FC236}">
                <a16:creationId xmlns:a16="http://schemas.microsoft.com/office/drawing/2014/main" xmlns="" id="{A030FAE0-9487-4F6A-AC46-BD4D9C9CE5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52908" cy="6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xmlns="" id="{2F54004D-4DF0-4BFA-BAB4-953A1F265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39098900"/>
              </p:ext>
            </p:extLst>
          </p:nvPr>
        </p:nvGraphicFramePr>
        <p:xfrm>
          <a:off x="323528" y="1007190"/>
          <a:ext cx="4032448" cy="503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FB93741-B78B-4F62-A4FA-9B18677F46C7}"/>
              </a:ext>
            </a:extLst>
          </p:cNvPr>
          <p:cNvCxnSpPr>
            <a:cxnSpLocks/>
          </p:cNvCxnSpPr>
          <p:nvPr/>
        </p:nvCxnSpPr>
        <p:spPr>
          <a:xfrm>
            <a:off x="467544" y="866329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517291" y="1123083"/>
            <a:ext cx="43442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роведено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 мероприятия: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онлайн акция «Что такое здоровое поколение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онлайн акция «Почему я не буду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курить»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Суммарное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участников мероприятий: 61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человек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999" y="3165663"/>
            <a:ext cx="4234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онлайн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акция «Мы - люди одной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планеты».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Суммарное количество участников мероприятий: 34 человека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21889" y="4748519"/>
            <a:ext cx="4257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онлайн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акция «Дни белых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журавлей».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Суммарное количество участников мероприятий: 30 человек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18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герб[1] (2).jpg">
            <a:extLst>
              <a:ext uri="{FF2B5EF4-FFF2-40B4-BE49-F238E27FC236}">
                <a16:creationId xmlns:a16="http://schemas.microsoft.com/office/drawing/2014/main" xmlns="" id="{64F867D4-5DA9-4694-B2A1-1105A35EFE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4F8506F-2B02-46BD-A753-FB92E72899F2}"/>
              </a:ext>
            </a:extLst>
          </p:cNvPr>
          <p:cNvSpPr/>
          <p:nvPr/>
        </p:nvSpPr>
        <p:spPr>
          <a:xfrm>
            <a:off x="2915816" y="1700808"/>
            <a:ext cx="40324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A4A0FA"/>
                </a:solidFill>
                <a:latin typeface="yandex-sans"/>
              </a:rPr>
              <a:t>5063,0 </a:t>
            </a:r>
            <a:r>
              <a:rPr lang="ru-RU" sz="2600" b="1" dirty="0">
                <a:solidFill>
                  <a:srgbClr val="A4A0FA"/>
                </a:solidFill>
                <a:latin typeface="yandex-sans"/>
              </a:rPr>
              <a:t>тыс. рублей</a:t>
            </a:r>
            <a:endParaRPr lang="ru-RU" sz="2600" b="1" dirty="0">
              <a:solidFill>
                <a:srgbClr val="A4A0FA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403B27-9ADA-4A24-B899-A9B1786EFCBC}"/>
              </a:ext>
            </a:extLst>
          </p:cNvPr>
          <p:cNvSpPr/>
          <p:nvPr/>
        </p:nvSpPr>
        <p:spPr>
          <a:xfrm>
            <a:off x="2914916" y="1196752"/>
            <a:ext cx="39269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rgbClr val="A4A0FA"/>
                </a:solidFill>
                <a:latin typeface="yandex-sans"/>
              </a:rPr>
              <a:t>СОЦИАЛЬНАЯ ПОЛИТИКА</a:t>
            </a:r>
            <a:endParaRPr lang="ru-RU" sz="2600" b="1" dirty="0">
              <a:solidFill>
                <a:srgbClr val="A4A0FA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A167A86B-E653-460A-81DF-EE234A6A771F}"/>
              </a:ext>
            </a:extLst>
          </p:cNvPr>
          <p:cNvGraphicFramePr/>
          <p:nvPr>
            <p:extLst/>
          </p:nvPr>
        </p:nvGraphicFramePr>
        <p:xfrm>
          <a:off x="444838" y="1791400"/>
          <a:ext cx="35274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ED2EEDF-421F-4150-B91F-3565393CBDE5}"/>
              </a:ext>
            </a:extLst>
          </p:cNvPr>
          <p:cNvSpPr/>
          <p:nvPr/>
        </p:nvSpPr>
        <p:spPr>
          <a:xfrm>
            <a:off x="3995936" y="2636912"/>
            <a:ext cx="475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социальной гарантией для муниципальных служащих является право на получение пенсии за выслугу лет.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68A9449-C5B2-4882-9EF3-6918A3D0FB9C}"/>
              </a:ext>
            </a:extLst>
          </p:cNvPr>
          <p:cNvSpPr/>
          <p:nvPr/>
        </p:nvSpPr>
        <p:spPr>
          <a:xfrm>
            <a:off x="4047233" y="3879632"/>
            <a:ext cx="47012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 материнства и детства, семьи носит комплексный социально-экономический характер и осуществляется путем принятия разнообразных государственных мер по поощрению материнства, охране интересов матери и ребенка, укреплению семьи, ее социальной поддержке, обеспечению семейных прав граждан.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F0393C2-BA68-467A-BD35-CC8F7D929874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F8C9C39D-139D-41A1-8832-FE6FC0C30ED6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9BE016-2B25-4209-BD5B-30260A8A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C95D468-E9AE-48F0-82FC-A9C121F13E57}"/>
              </a:ext>
            </a:extLst>
          </p:cNvPr>
          <p:cNvSpPr/>
          <p:nvPr/>
        </p:nvSpPr>
        <p:spPr>
          <a:xfrm>
            <a:off x="1619672" y="40466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Приоритетные направления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536975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герб[1] (2).jpg">
            <a:extLst>
              <a:ext uri="{FF2B5EF4-FFF2-40B4-BE49-F238E27FC236}">
                <a16:creationId xmlns:a16="http://schemas.microsoft.com/office/drawing/2014/main" xmlns="" id="{64F867D4-5DA9-4694-B2A1-1105A35EFE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624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403B27-9ADA-4A24-B899-A9B1786EFCBC}"/>
              </a:ext>
            </a:extLst>
          </p:cNvPr>
          <p:cNvSpPr/>
          <p:nvPr/>
        </p:nvSpPr>
        <p:spPr>
          <a:xfrm>
            <a:off x="2380402" y="1412776"/>
            <a:ext cx="49482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yandex-sans"/>
              </a:rPr>
              <a:t>ФИЗИЧЕСКАЯ КУЛЬТУРА И СПОРТ</a:t>
            </a:r>
            <a:endParaRPr lang="ru-RU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4F8506F-2B02-46BD-A753-FB92E72899F2}"/>
              </a:ext>
            </a:extLst>
          </p:cNvPr>
          <p:cNvSpPr/>
          <p:nvPr/>
        </p:nvSpPr>
        <p:spPr>
          <a:xfrm>
            <a:off x="2195736" y="1844824"/>
            <a:ext cx="4896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75000"/>
                  </a:schemeClr>
                </a:solidFill>
                <a:latin typeface="yandex-sans"/>
              </a:rPr>
              <a:t>1598,3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yandex-sans"/>
              </a:rPr>
              <a:t>тыс. рублей</a:t>
            </a:r>
            <a:endParaRPr lang="ru-RU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1EE61342-28EA-46DC-B557-E44E7E6C3DDE}"/>
              </a:ext>
            </a:extLst>
          </p:cNvPr>
          <p:cNvGraphicFramePr/>
          <p:nvPr>
            <p:extLst/>
          </p:nvPr>
        </p:nvGraphicFramePr>
        <p:xfrm>
          <a:off x="683568" y="3099775"/>
          <a:ext cx="3137775" cy="1162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8CFB32F-00FA-4810-A010-C361011C98C1}"/>
              </a:ext>
            </a:extLst>
          </p:cNvPr>
          <p:cNvCxnSpPr>
            <a:cxnSpLocks/>
          </p:cNvCxnSpPr>
          <p:nvPr/>
        </p:nvCxnSpPr>
        <p:spPr>
          <a:xfrm>
            <a:off x="395536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5421F6C-C357-4DDA-831C-9D1E68DD24C4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114C53-B9C3-4AC1-B8EF-27202D98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27852E6-3C89-4131-BC39-AFEB7B47B861}"/>
              </a:ext>
            </a:extLst>
          </p:cNvPr>
          <p:cNvSpPr/>
          <p:nvPr/>
        </p:nvSpPr>
        <p:spPr>
          <a:xfrm>
            <a:off x="1619672" y="26064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Приоритетные направления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70978" y="2468791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роведено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48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мероприятий: Массовые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катания на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льду, 2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турнира по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шахматам, спортивный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праздник ко Дню защитника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Отечества, спортивный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праздник к Международному женскому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дню, спортивный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праздник ко Дню защиты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детей, мастер-класс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фехтованию, легкоатлетический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пробег, посвященный высадке морского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десанта, 25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акций-онлайн в поддержку здорового образа жизни среди жителей МО пос.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Стрельна, спортивный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праздник ко Дню пожилого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человека, 15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акций-онлайн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ЗОЖ против коронавируса.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Проведены занятия: работа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инструктора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танцам художественной гимнастике, ОФП, шахматам Суммарное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участников мероприятий: 11 386 человек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80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герб[1] (2).jpg">
            <a:extLst>
              <a:ext uri="{FF2B5EF4-FFF2-40B4-BE49-F238E27FC236}">
                <a16:creationId xmlns:a16="http://schemas.microsoft.com/office/drawing/2014/main" xmlns="" id="{64F867D4-5DA9-4694-B2A1-1105A35EFE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403B27-9ADA-4A24-B899-A9B1786EFCBC}"/>
              </a:ext>
            </a:extLst>
          </p:cNvPr>
          <p:cNvSpPr/>
          <p:nvPr/>
        </p:nvSpPr>
        <p:spPr>
          <a:xfrm>
            <a:off x="422865" y="1484784"/>
            <a:ext cx="87129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6"/>
                </a:solidFill>
                <a:latin typeface="yandex-sans"/>
              </a:rPr>
              <a:t>СРЕДСТВА МАССОВОЙ ИНФОРМАЦИИ</a:t>
            </a:r>
            <a:endParaRPr lang="ru-RU" sz="2600" b="1" dirty="0">
              <a:solidFill>
                <a:schemeClr val="accent6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0DFC10C-E1B7-45F2-BDC5-0E313C76351E}"/>
              </a:ext>
            </a:extLst>
          </p:cNvPr>
          <p:cNvSpPr/>
          <p:nvPr/>
        </p:nvSpPr>
        <p:spPr>
          <a:xfrm>
            <a:off x="1259632" y="47667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Приоритетные направления деятельности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4F8506F-2B02-46BD-A753-FB92E72899F2}"/>
              </a:ext>
            </a:extLst>
          </p:cNvPr>
          <p:cNvSpPr/>
          <p:nvPr/>
        </p:nvSpPr>
        <p:spPr>
          <a:xfrm>
            <a:off x="3253736" y="1916832"/>
            <a:ext cx="3115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6"/>
                </a:solidFill>
                <a:latin typeface="yandex-sans"/>
              </a:rPr>
              <a:t>479,3 </a:t>
            </a:r>
            <a:r>
              <a:rPr lang="ru-RU" sz="2600" b="1" dirty="0">
                <a:solidFill>
                  <a:schemeClr val="accent6"/>
                </a:solidFill>
                <a:latin typeface="yandex-sans"/>
              </a:rPr>
              <a:t>тыс. рублей</a:t>
            </a:r>
            <a:endParaRPr lang="ru-RU" sz="26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0AD2A91F-141D-48CC-871E-D7FD93309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84098052"/>
              </p:ext>
            </p:extLst>
          </p:nvPr>
        </p:nvGraphicFramePr>
        <p:xfrm>
          <a:off x="514799" y="2409274"/>
          <a:ext cx="338437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72413C2-4A5E-4761-88CB-CBCCA594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27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D984966-FEF3-405C-8BA3-9965487761BD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91ED962-EFCC-415B-9A9C-6F5CF0433E34}"/>
              </a:ext>
            </a:extLst>
          </p:cNvPr>
          <p:cNvCxnSpPr>
            <a:cxnSpLocks/>
          </p:cNvCxnSpPr>
          <p:nvPr/>
        </p:nvCxnSpPr>
        <p:spPr>
          <a:xfrm>
            <a:off x="323528" y="6381328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176464" y="319265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 2020 году вышло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12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основных выпусков газеты в количестве 5 000 экземпляров в месяц.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Общее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- 60 000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экземпляров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17 специальных выпусков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 500 шт.</a:t>
            </a:r>
          </a:p>
          <a:p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247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герб[1] (2).jpg">
            <a:extLst>
              <a:ext uri="{FF2B5EF4-FFF2-40B4-BE49-F238E27FC236}">
                <a16:creationId xmlns:a16="http://schemas.microsoft.com/office/drawing/2014/main" xmlns="" id="{64F867D4-5DA9-4694-B2A1-1105A35EFE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403B27-9ADA-4A24-B899-A9B1786EFCBC}"/>
              </a:ext>
            </a:extLst>
          </p:cNvPr>
          <p:cNvSpPr/>
          <p:nvPr/>
        </p:nvSpPr>
        <p:spPr>
          <a:xfrm>
            <a:off x="395536" y="134076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ОРГАНОВ МЕСТНОГО САМОУПРАВЛЕНИЯ,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КАЗЕННЫХ УЧРЕЖДЕНИЙ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0DFC10C-E1B7-45F2-BDC5-0E313C76351E}"/>
              </a:ext>
            </a:extLst>
          </p:cNvPr>
          <p:cNvSpPr/>
          <p:nvPr/>
        </p:nvSpPr>
        <p:spPr>
          <a:xfrm>
            <a:off x="1619672" y="47667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Приоритетные направления деятельности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4F8506F-2B02-46BD-A753-FB92E72899F2}"/>
              </a:ext>
            </a:extLst>
          </p:cNvPr>
          <p:cNvSpPr/>
          <p:nvPr/>
        </p:nvSpPr>
        <p:spPr>
          <a:xfrm>
            <a:off x="2961662" y="2132856"/>
            <a:ext cx="3345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27387,9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26D94249-7369-4EB1-897E-CBDA816B5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19423188"/>
              </p:ext>
            </p:extLst>
          </p:nvPr>
        </p:nvGraphicFramePr>
        <p:xfrm>
          <a:off x="323528" y="2636912"/>
          <a:ext cx="381642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CC6BDF7-1B9E-4617-9403-8489D2BECE0A}"/>
              </a:ext>
            </a:extLst>
          </p:cNvPr>
          <p:cNvSpPr/>
          <p:nvPr/>
        </p:nvSpPr>
        <p:spPr>
          <a:xfrm>
            <a:off x="4139952" y="3068960"/>
            <a:ext cx="4608512" cy="56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Представительный орган местного самоуправления, состоящий из 10 депутатов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5224DD6-8CB9-47C7-9363-1DDC620C4F8C}"/>
              </a:ext>
            </a:extLst>
          </p:cNvPr>
          <p:cNvSpPr/>
          <p:nvPr/>
        </p:nvSpPr>
        <p:spPr>
          <a:xfrm>
            <a:off x="4139952" y="4077072"/>
            <a:ext cx="4680520" cy="81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Исполнительный орган местного самоуправления, осуществляющий реализацию вопросов местного значения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2BEA4F8-11F8-4A3A-9D1E-A24298F76868}"/>
              </a:ext>
            </a:extLst>
          </p:cNvPr>
          <p:cNvSpPr/>
          <p:nvPr/>
        </p:nvSpPr>
        <p:spPr>
          <a:xfrm>
            <a:off x="4139952" y="5157192"/>
            <a:ext cx="4608512" cy="1063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казенное учреждение, подведомственное Местной администрации, созданное с целью реализации отдельных задач и функций органов местного самоуправления 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42ABF0-9944-4E51-83E5-5930E11E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28</a:t>
            </a:fld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168B2F9-A2B8-4E84-A124-44F09003AAAB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7E4FE94F-7F46-4376-AE5E-22E89310E0D9}"/>
              </a:ext>
            </a:extLst>
          </p:cNvPr>
          <p:cNvCxnSpPr>
            <a:cxnSpLocks/>
          </p:cNvCxnSpPr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4216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40CB02-776A-4A6F-8B60-2A4D3861E4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609" b="3774"/>
          <a:stretch>
            <a:fillRect/>
          </a:stretch>
        </p:blipFill>
        <p:spPr>
          <a:xfrm>
            <a:off x="179511" y="2708920"/>
            <a:ext cx="4464497" cy="36724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381225"/>
              </p:ext>
            </p:extLst>
          </p:nvPr>
        </p:nvGraphicFramePr>
        <p:xfrm>
          <a:off x="251520" y="1484784"/>
          <a:ext cx="8712968" cy="115518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Качество управления</a:t>
                      </a:r>
                      <a:r>
                        <a:rPr lang="ru-RU" sz="1600" baseline="0" dirty="0"/>
                        <a:t> бюджетным процессом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Степень прозрачности</a:t>
                      </a:r>
                      <a:r>
                        <a:rPr lang="ru-RU" sz="1600" baseline="0" dirty="0"/>
                        <a:t> бюджетного процесса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0" dirty="0"/>
                        <a:t> </a:t>
                      </a:r>
                      <a:r>
                        <a:rPr lang="ru-RU" sz="1600" baseline="0" dirty="0"/>
                        <a:t>степень качества (высокое качество) </a:t>
                      </a:r>
                      <a:endParaRPr lang="ru-RU" sz="1600" baseline="0" dirty="0" smtClean="0"/>
                    </a:p>
                    <a:p>
                      <a:pPr algn="ctr"/>
                      <a:r>
                        <a:rPr lang="ru-RU" sz="1600" baseline="0" dirty="0" smtClean="0"/>
                        <a:t>85,938 </a:t>
                      </a:r>
                      <a:r>
                        <a:rPr lang="ru-RU" sz="1600" baseline="0" dirty="0"/>
                        <a:t>баллов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10,0 баллов</a:t>
                      </a:r>
                    </a:p>
                    <a:p>
                      <a:pPr algn="ctr"/>
                      <a:r>
                        <a:rPr lang="ru-RU" sz="1600" dirty="0"/>
                        <a:t> ( по десятибалльной шкале)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9DBE342-EB4B-4C9C-B6CE-315663FF37D3}"/>
              </a:ext>
            </a:extLst>
          </p:cNvPr>
          <p:cNvSpPr/>
          <p:nvPr/>
        </p:nvSpPr>
        <p:spPr>
          <a:xfrm>
            <a:off x="1331640" y="188640"/>
            <a:ext cx="763284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муниципального образования </a:t>
            </a:r>
            <a:endParaRPr lang="ru-RU" sz="17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мониторинга соблюдения требований бюджетного законодательства и оценки качества управления бюджетным процессом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AE83FE-5089-43EE-9391-4CF1A1A555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4716016" y="2708920"/>
            <a:ext cx="4185402" cy="367240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168B2F9-A2B8-4E84-A124-44F09003AAAB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3" descr="герб[1] (2).jpg">
            <a:extLst>
              <a:ext uri="{FF2B5EF4-FFF2-40B4-BE49-F238E27FC236}">
                <a16:creationId xmlns:a16="http://schemas.microsoft.com/office/drawing/2014/main" xmlns="" id="{64F867D4-5DA9-4694-B2A1-1105A35EFE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2492896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996067C-ED53-4507-858D-51E224008E90}"/>
              </a:ext>
            </a:extLst>
          </p:cNvPr>
          <p:cNvSpPr/>
          <p:nvPr/>
        </p:nvSpPr>
        <p:spPr>
          <a:xfrm>
            <a:off x="467544" y="40466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Показатели социально-экономического развития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21CBB80-EEB2-4D76-844F-CA9F4C62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5BCF851-6BDE-405A-9EA6-CE32D9930E90}"/>
              </a:ext>
            </a:extLst>
          </p:cNvPr>
          <p:cNvCxnSpPr>
            <a:cxnSpLocks/>
          </p:cNvCxnSpPr>
          <p:nvPr/>
        </p:nvCxnSpPr>
        <p:spPr>
          <a:xfrm>
            <a:off x="467544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5EC80C1-DFF7-4B1B-9A05-EA6F855F7A56}"/>
              </a:ext>
            </a:extLst>
          </p:cNvPr>
          <p:cNvCxnSpPr>
            <a:cxnSpLocks/>
          </p:cNvCxnSpPr>
          <p:nvPr/>
        </p:nvCxnSpPr>
        <p:spPr>
          <a:xfrm>
            <a:off x="395536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F9E5700-EC12-4902-8D75-3DA4F3074E8A}"/>
              </a:ext>
            </a:extLst>
          </p:cNvPr>
          <p:cNvSpPr/>
          <p:nvPr/>
        </p:nvSpPr>
        <p:spPr>
          <a:xfrm>
            <a:off x="395536" y="1340768"/>
            <a:ext cx="6120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Транспортный комплекс представлен различными видами транспорта: современные автомагистрали, железнодорожный транспорт, трамвайное сообщение с Санкт-Петербургом, выезд на Кольцевую автомобильную дорогу вокруг Санкт-Петербурга.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 пределах границ муниципального образования находится 44 дороги местного значения общей протяженностью 11432,68 метров, площадь проезжей части и тротуаров составляет 58556 м</a:t>
            </a:r>
            <a:r>
              <a:rPr lang="ru-RU" sz="1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площадь полосы отвода – 41676 м</a:t>
            </a:r>
            <a:r>
              <a:rPr lang="ru-RU" sz="1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DCF300B-3CAD-4BFA-828A-0279EFB2F006}"/>
              </a:ext>
            </a:extLst>
          </p:cNvPr>
          <p:cNvSpPr/>
          <p:nvPr/>
        </p:nvSpPr>
        <p:spPr>
          <a:xfrm>
            <a:off x="395536" y="1052736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инфраструктура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773BAC5-A689-4C65-A445-456D02B1E49E}"/>
              </a:ext>
            </a:extLst>
          </p:cNvPr>
          <p:cNvSpPr/>
          <p:nvPr/>
        </p:nvSpPr>
        <p:spPr>
          <a:xfrm>
            <a:off x="2699792" y="3068960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инфраструктура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2EEDC5E-4D70-451E-91C3-5172261DD67B}"/>
              </a:ext>
            </a:extLst>
          </p:cNvPr>
          <p:cNvSpPr/>
          <p:nvPr/>
        </p:nvSpPr>
        <p:spPr>
          <a:xfrm>
            <a:off x="2627784" y="3429000"/>
            <a:ext cx="5904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территории муниципального образования находится 4 детских сада, 4 школы (в том числе 1 детская музыкальная школа), библиотеки, 1 учреждение среднего профессионального образования, 1 учреждение высшего профессионального образования, поликлиника для взрослого населения.</a:t>
            </a:r>
            <a:endParaRPr lang="ru-RU" sz="1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AFE947B-5823-40CD-9D18-103515B1FF47}"/>
              </a:ext>
            </a:extLst>
          </p:cNvPr>
          <p:cNvSpPr/>
          <p:nvPr/>
        </p:nvSpPr>
        <p:spPr>
          <a:xfrm>
            <a:off x="395536" y="4509120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CB50805-57B1-47CF-BE9D-93B737CB15DE}"/>
              </a:ext>
            </a:extLst>
          </p:cNvPr>
          <p:cNvSpPr/>
          <p:nvPr/>
        </p:nvSpPr>
        <p:spPr>
          <a:xfrm>
            <a:off x="395536" y="4869160"/>
            <a:ext cx="60486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территории Муниципального образования поселок Стрельна обустроено 38 дворов, 25 детских площадок, 36 спортивных сооружений (11 плоскостных сооружений, 12 спортивных залов, 2 плавательных бассейна), установлено 203 вазона для цветочного оформления.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границ муниципального образования находится 37 территорий зеленых насаждений общего пользования местного значения общей площадью 67074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м</a:t>
            </a:r>
            <a:r>
              <a:rPr lang="ru-RU" sz="1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65FED8F3-D5F2-4866-B944-5821247B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2742E442-C7F9-4BCE-8493-61899CCD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140968"/>
            <a:ext cx="205651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F4B8D5C4-6579-4FA1-A7D8-90A98EBC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26648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DE55300-02FE-418A-8C43-E4338242A6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9958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8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25649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87924" y="1272411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Санкт-Петербургский конкурс  проектов  по представлению бюджета для граждан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в </a:t>
            </a:r>
            <a:r>
              <a:rPr lang="ru-RU" sz="1400" dirty="0" smtClean="0">
                <a:solidFill>
                  <a:prstClr val="black"/>
                </a:solidFill>
              </a:rPr>
              <a:t>2020 </a:t>
            </a:r>
            <a:r>
              <a:rPr lang="ru-RU" sz="1400" dirty="0">
                <a:solidFill>
                  <a:prstClr val="black"/>
                </a:solidFill>
              </a:rPr>
              <a:t>году </a:t>
            </a: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BCE0C6F-759C-4F0F-8EF5-BE015EC5A7DD}"/>
              </a:ext>
            </a:extLst>
          </p:cNvPr>
          <p:cNvSpPr/>
          <p:nvPr/>
        </p:nvSpPr>
        <p:spPr>
          <a:xfrm>
            <a:off x="1691680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участии в конкурсах проектов по представлению бюджетов для граждан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58C7D57-BD43-47E4-B41C-7A2D84530D06}"/>
              </a:ext>
            </a:extLst>
          </p:cNvPr>
          <p:cNvSpPr/>
          <p:nvPr/>
        </p:nvSpPr>
        <p:spPr>
          <a:xfrm>
            <a:off x="3455876" y="2076237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Номинация среди юридических лиц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258B70-0967-4B3E-81FF-47307CAAD53E}"/>
              </a:ext>
            </a:extLst>
          </p:cNvPr>
          <p:cNvSpPr/>
          <p:nvPr/>
        </p:nvSpPr>
        <p:spPr>
          <a:xfrm>
            <a:off x="3435485" y="2762340"/>
            <a:ext cx="5409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ru-RU" b="1" dirty="0" smtClean="0"/>
              <a:t> </a:t>
            </a:r>
            <a:r>
              <a:rPr lang="ru-RU" b="1" dirty="0"/>
              <a:t>место – Муниципальное образование </a:t>
            </a:r>
          </a:p>
          <a:p>
            <a:pPr algn="ctr"/>
            <a:r>
              <a:rPr lang="ru-RU" b="1" dirty="0"/>
              <a:t>поселок Стрельна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54E849A-83ED-43A4-B968-5B237D7E274C}"/>
              </a:ext>
            </a:extLst>
          </p:cNvPr>
          <p:cNvSpPr/>
          <p:nvPr/>
        </p:nvSpPr>
        <p:spPr>
          <a:xfrm>
            <a:off x="3959932" y="2175784"/>
            <a:ext cx="4392488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</a:p>
          <a:p>
            <a:pPr algn="ctr"/>
            <a:r>
              <a:rPr lang="ru-RU" b="1" dirty="0"/>
              <a:t>« Лучший проект бюджета для граждан»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548" y="1207142"/>
            <a:ext cx="2031837" cy="28733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3683" y="4024128"/>
            <a:ext cx="3831184" cy="271066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9258B70-0967-4B3E-81FF-47307CAAD53E}"/>
              </a:ext>
            </a:extLst>
          </p:cNvPr>
          <p:cNvSpPr/>
          <p:nvPr/>
        </p:nvSpPr>
        <p:spPr>
          <a:xfrm>
            <a:off x="659098" y="4460331"/>
            <a:ext cx="39373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Министерство финансов Российской Федерации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Всероссийский конкурс проектов по представлению бюджета для граждан в 2020 году</a:t>
            </a:r>
            <a:endParaRPr lang="ru-RU" b="1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168B2F9-A2B8-4E84-A124-44F09003AAAB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3" descr="герб[1] (2).jpg">
            <a:extLst>
              <a:ext uri="{FF2B5EF4-FFF2-40B4-BE49-F238E27FC236}">
                <a16:creationId xmlns:a16="http://schemas.microsoft.com/office/drawing/2014/main" xmlns="" id="{64F867D4-5DA9-4694-B2A1-1105A35EFE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49289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BCE0C6F-759C-4F0F-8EF5-BE015EC5A7DD}"/>
              </a:ext>
            </a:extLst>
          </p:cNvPr>
          <p:cNvSpPr/>
          <p:nvPr/>
        </p:nvSpPr>
        <p:spPr>
          <a:xfrm>
            <a:off x="1691680" y="2606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социально-экономического развития внутригородских муниципальных образований Санкт-Петербурга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967" y="1700808"/>
            <a:ext cx="8032098" cy="4518055"/>
          </a:xfrm>
          <a:prstGeom prst="rect">
            <a:avLst/>
          </a:prstGeom>
        </p:spPr>
      </p:pic>
      <p:pic>
        <p:nvPicPr>
          <p:cNvPr id="10" name="Рисунок 3" descr="герб[1] (2).jpg">
            <a:extLst>
              <a:ext uri="{FF2B5EF4-FFF2-40B4-BE49-F238E27FC236}">
                <a16:creationId xmlns:a16="http://schemas.microsoft.com/office/drawing/2014/main" xmlns="" id="{64F867D4-5DA9-4694-B2A1-1105A35EFE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168B2F9-A2B8-4E84-A124-44F09003AAAB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25649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170080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Бюджет – </a:t>
            </a:r>
            <a:r>
              <a:rPr lang="ru-RU" dirty="0"/>
              <a:t>форма образования и расходования денежных средств, предназначенных для финансового обеспечения задачи функций государства и местного самоуправления.</a:t>
            </a:r>
          </a:p>
          <a:p>
            <a:pPr algn="just"/>
            <a:r>
              <a:rPr lang="ru-RU" b="1" dirty="0"/>
              <a:t>Доходы бюджета - </a:t>
            </a:r>
            <a:r>
              <a:rPr lang="ru-RU" dirty="0"/>
              <a:t>поступающие в бюджет денежные средства, за</a:t>
            </a:r>
          </a:p>
          <a:p>
            <a:pPr algn="just"/>
            <a:r>
              <a:rPr lang="ru-RU" dirty="0"/>
              <a:t>исключением средств, являющихся источниками финансирования дефицита бюджета.</a:t>
            </a:r>
          </a:p>
          <a:p>
            <a:r>
              <a:rPr lang="ru-RU" b="1" dirty="0"/>
              <a:t>Расходы бюджета –</a:t>
            </a:r>
            <a:r>
              <a:rPr lang="ru-RU" dirty="0"/>
              <a:t>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b="1" dirty="0"/>
              <a:t>Дефицит бюджета </a:t>
            </a:r>
            <a:r>
              <a:rPr lang="ru-RU" dirty="0"/>
              <a:t>– превышение расходов бюджета над его доходами.</a:t>
            </a:r>
          </a:p>
          <a:p>
            <a:r>
              <a:rPr lang="ru-RU" b="1" dirty="0"/>
              <a:t>Профицит бюджета </a:t>
            </a:r>
            <a:r>
              <a:rPr lang="ru-RU" dirty="0"/>
              <a:t>– превышение доходов бюджета над его расходами.</a:t>
            </a:r>
            <a:r>
              <a:rPr lang="ru-RU" b="1" dirty="0"/>
              <a:t> Межбюджетные трансферты- </a:t>
            </a:r>
            <a:r>
              <a:rPr lang="ru-RU" dirty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9AFA0B-ABDB-49B1-B986-CA3A07622A11}"/>
              </a:ext>
            </a:extLst>
          </p:cNvPr>
          <p:cNvSpPr/>
          <p:nvPr/>
        </p:nvSpPr>
        <p:spPr>
          <a:xfrm>
            <a:off x="2123728" y="476672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Глоссарий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168B2F9-A2B8-4E84-A124-44F09003AAAB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3" descr="герб[1] (2).jpg">
            <a:extLst>
              <a:ext uri="{FF2B5EF4-FFF2-40B4-BE49-F238E27FC236}">
                <a16:creationId xmlns:a16="http://schemas.microsoft.com/office/drawing/2014/main" xmlns="" id="{64F867D4-5DA9-4694-B2A1-1105A35EFE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119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25649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148478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Дотация- </a:t>
            </a:r>
            <a:r>
              <a:rPr lang="ru-RU" dirty="0"/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algn="just"/>
            <a:r>
              <a:rPr lang="ru-RU" b="1" dirty="0"/>
              <a:t>Субсидия - </a:t>
            </a:r>
            <a:r>
              <a:rPr lang="ru-RU" dirty="0">
                <a:solidFill>
                  <a:srgbClr val="000000"/>
                </a:solidFill>
              </a:rPr>
              <a:t>межбюджетный трансферт</a:t>
            </a:r>
            <a:r>
              <a:rPr lang="ru-RU" dirty="0"/>
              <a:t>, предоставляемый в целях софинансирования расходных обязательств.</a:t>
            </a:r>
          </a:p>
          <a:p>
            <a:pPr algn="just"/>
            <a:r>
              <a:rPr lang="ru-RU" b="1" dirty="0"/>
              <a:t>Субвенция - </a:t>
            </a:r>
            <a:r>
              <a:rPr lang="ru-RU" dirty="0"/>
              <a:t>межбюджетный трансферт, предоставляемый в целях финансового обеспечения расходных обязательств по переданным полномочиям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Расходные обязательств –</a:t>
            </a:r>
            <a:r>
              <a:rPr lang="ru-RU" dirty="0"/>
              <a:t>обусловленные законом, иным нормативным правовым актом, договором или соглашением обязанности публично-правового образования ( РФ, субъекта РФ, муниципального образования) или действующего от его имени казенного учреждения предоставить физическому или юридическому лицу, иному публично –правовому образованию, субъекту международного права средства из соответствующего бюджета.</a:t>
            </a:r>
          </a:p>
          <a:p>
            <a:r>
              <a:rPr lang="ru-RU" b="1" dirty="0"/>
              <a:t>Бюджетные обязательства—</a:t>
            </a:r>
            <a:r>
              <a:rPr lang="ru-RU" dirty="0"/>
              <a:t>расходные обязательства, подлежащие исполнению в соответствующем финансовом году.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6F09B41-495F-47B8-BBC3-223FB8B12329}"/>
              </a:ext>
            </a:extLst>
          </p:cNvPr>
          <p:cNvSpPr/>
          <p:nvPr/>
        </p:nvSpPr>
        <p:spPr>
          <a:xfrm>
            <a:off x="2123728" y="476672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Глоссарий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168B2F9-A2B8-4E84-A124-44F09003AAAB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3" descr="герб[1] (2).jpg">
            <a:extLst>
              <a:ext uri="{FF2B5EF4-FFF2-40B4-BE49-F238E27FC236}">
                <a16:creationId xmlns:a16="http://schemas.microsoft.com/office/drawing/2014/main" xmlns="" id="{64F867D4-5DA9-4694-B2A1-1105A35EFE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119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256490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62880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Местная администрация </a:t>
            </a:r>
          </a:p>
          <a:p>
            <a:pPr algn="ctr"/>
            <a:r>
              <a:rPr lang="ru-RU" b="1" dirty="0"/>
              <a:t>Муниципального образования поселок Стрельна </a:t>
            </a:r>
          </a:p>
          <a:p>
            <a:pPr algn="ctr"/>
            <a:endParaRPr lang="ru-RU" dirty="0"/>
          </a:p>
          <a:p>
            <a:pPr algn="ctr"/>
            <a:r>
              <a:rPr lang="ru-RU" u="sng" dirty="0"/>
              <a:t>адрес</a:t>
            </a:r>
            <a:r>
              <a:rPr lang="ru-RU" dirty="0"/>
              <a:t>: 198515, Санкт-Петербург, пос. Стрельна, Санкт-Петербургское шоссе, д.69, литер 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357301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/>
              <a:t>Контактные телефоны: 421-39-88, 421-43-03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400506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/>
              <a:t>Адрес электронной почты: 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info@mo-strelna.ru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44371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/>
              <a:t>График работы местной администрации:</a:t>
            </a:r>
          </a:p>
          <a:p>
            <a:pPr algn="just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/>
              <a:t> пн.-чт. 9-00 — 18-00, пт. 9-00 — 17-00, перерыв на обед 13-00 — 13-48.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7544" y="515719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/>
              <a:t>График приема граждан: </a:t>
            </a:r>
          </a:p>
          <a:p>
            <a:pPr algn="just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/>
              <a:t>Глава муниципального образования — чт. 15-00 — 18-00</a:t>
            </a:r>
          </a:p>
          <a:p>
            <a:pPr algn="just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/>
              <a:t>Глава местной администрации — чт. 15-00 — 18-00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B4A863-A47A-4A8D-9C53-4C81E290E742}"/>
              </a:ext>
            </a:extLst>
          </p:cNvPr>
          <p:cNvSpPr/>
          <p:nvPr/>
        </p:nvSpPr>
        <p:spPr>
          <a:xfrm>
            <a:off x="1835696" y="268759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Контакты</a:t>
            </a:r>
          </a:p>
        </p:txBody>
      </p:sp>
      <p:pic>
        <p:nvPicPr>
          <p:cNvPr id="14" name="Рисунок 3" descr="герб[1] (2).jpg">
            <a:extLst>
              <a:ext uri="{FF2B5EF4-FFF2-40B4-BE49-F238E27FC236}">
                <a16:creationId xmlns:a16="http://schemas.microsoft.com/office/drawing/2014/main" xmlns="" id="{64F867D4-5DA9-4694-B2A1-1105A35EFE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119"/>
            <a:ext cx="996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168B2F9-A2B8-4E84-A124-44F09003AAAB}"/>
              </a:ext>
            </a:extLst>
          </p:cNvPr>
          <p:cNvCxnSpPr>
            <a:cxnSpLocks/>
          </p:cNvCxnSpPr>
          <p:nvPr/>
        </p:nvCxnSpPr>
        <p:spPr>
          <a:xfrm>
            <a:off x="395536" y="1052736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242088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43808" y="2852936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Предпринимательская активность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996067C-ED53-4507-858D-51E224008E90}"/>
              </a:ext>
            </a:extLst>
          </p:cNvPr>
          <p:cNvSpPr/>
          <p:nvPr/>
        </p:nvSpPr>
        <p:spPr>
          <a:xfrm>
            <a:off x="467544" y="40466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Показатели социально-экономического развития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8200E04-7959-411D-B286-0BB4E31D6B61}"/>
              </a:ext>
            </a:extLst>
          </p:cNvPr>
          <p:cNvSpPr/>
          <p:nvPr/>
        </p:nvSpPr>
        <p:spPr>
          <a:xfrm>
            <a:off x="2843808" y="3140968"/>
            <a:ext cx="5904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муниципальном образовании поселок Стрельна в период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2017-2020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годов наблюдался рост уровня предпринимательской активности.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зарегистрировано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предприятие, из них: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 предприятий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малых предприятий (2%),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средних предприятия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(1 %).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5FDAB41-F871-4A5B-A268-2E3AF57E2B97}"/>
              </a:ext>
            </a:extLst>
          </p:cNvPr>
          <p:cNvSpPr/>
          <p:nvPr/>
        </p:nvSpPr>
        <p:spPr>
          <a:xfrm>
            <a:off x="395536" y="4653136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 рынок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01A5422-1EE5-44CD-961B-A817C57EB1B2}"/>
              </a:ext>
            </a:extLst>
          </p:cNvPr>
          <p:cNvSpPr/>
          <p:nvPr/>
        </p:nvSpPr>
        <p:spPr>
          <a:xfrm>
            <a:off x="395536" y="5013176"/>
            <a:ext cx="56886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Потребительский рынок складывается из следующих секторов: предприятия бытового обслуживания (32 предприятия), предприятия общественного питания (18 предприятий), предприятия розничной торговли (31 предприятие), предприятия торговли непродовольственными товарами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(31 предприятие).</a:t>
            </a:r>
            <a:endParaRPr lang="ru-RU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AC19993-1699-4B68-9519-B72770D91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304256" cy="15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DE065D0-005D-4626-864A-E227CA684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28"/>
          <a:stretch/>
        </p:blipFill>
        <p:spPr bwMode="auto">
          <a:xfrm>
            <a:off x="611560" y="2924944"/>
            <a:ext cx="204471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21CBB80-EEB2-4D76-844F-CA9F4C62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3F3D-7A84-45E0-B81B-67258C447AF1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5BCF851-6BDE-405A-9EA6-CE32D9930E90}"/>
              </a:ext>
            </a:extLst>
          </p:cNvPr>
          <p:cNvCxnSpPr>
            <a:cxnSpLocks/>
          </p:cNvCxnSpPr>
          <p:nvPr/>
        </p:nvCxnSpPr>
        <p:spPr>
          <a:xfrm>
            <a:off x="467544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5EC80C1-DFF7-4B1B-9A05-EA6F855F7A56}"/>
              </a:ext>
            </a:extLst>
          </p:cNvPr>
          <p:cNvCxnSpPr>
            <a:cxnSpLocks/>
          </p:cNvCxnSpPr>
          <p:nvPr/>
        </p:nvCxnSpPr>
        <p:spPr>
          <a:xfrm>
            <a:off x="395536" y="6453336"/>
            <a:ext cx="84969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29700A-EB71-493C-8B2C-0D79AA0093FC}"/>
              </a:ext>
            </a:extLst>
          </p:cNvPr>
          <p:cNvSpPr/>
          <p:nvPr/>
        </p:nvSpPr>
        <p:spPr>
          <a:xfrm>
            <a:off x="611560" y="1556792"/>
            <a:ext cx="58326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Привлекательность Стрельны обусловлена высокой концентрацией исторических объектов: Свято Троицкая Сергиева Приморская мужская Пустынь, Государственный комплекс «Дворец конгрессов» (Константиновский дворец), Путевой дворец Петра I, Дача Александрова П.К. (Львовский дворец), Орловский парк.</a:t>
            </a:r>
            <a:endParaRPr lang="ru-RU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2348572-6D02-4DFF-B92B-9E5A1BDBBE2F}"/>
              </a:ext>
            </a:extLst>
          </p:cNvPr>
          <p:cNvSpPr/>
          <p:nvPr/>
        </p:nvSpPr>
        <p:spPr>
          <a:xfrm>
            <a:off x="611560" y="1124744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</a:p>
        </p:txBody>
      </p:sp>
      <p:pic>
        <p:nvPicPr>
          <p:cNvPr id="1026" name="Picture 2" descr="Константиновский дворец: описание, адрес, время работы ...">
            <a:extLst>
              <a:ext uri="{FF2B5EF4-FFF2-40B4-BE49-F238E27FC236}">
                <a16:creationId xmlns:a16="http://schemas.microsoft.com/office/drawing/2014/main" xmlns="" id="{AE338C15-1BDA-4409-B776-76B55BF3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200376" cy="14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AE1F24B-3C13-4194-8969-5B5AD02F13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9958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0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https://img3.stockfresh.com/files/a/anatolym/m/39/2889497_stock-photo-3d-small-people---installation-of-check-ma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1984351" cy="2952328"/>
          </a:xfrm>
          <a:prstGeom prst="rect">
            <a:avLst/>
          </a:prstGeom>
          <a:noFill/>
        </p:spPr>
      </p:pic>
      <p:pic>
        <p:nvPicPr>
          <p:cNvPr id="6" name="Рисунок 3" descr="герб[1]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132856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492896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6" name="Рисунок 25" descr="http://pngimg.com/uploads/target/target_PNG3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556792"/>
            <a:ext cx="834887" cy="83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70800" y="1556792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1600" b="1" dirty="0"/>
              <a:t>Цель бюджетной политики  </a:t>
            </a:r>
            <a:r>
              <a:rPr lang="ru-RU" sz="1600" dirty="0"/>
              <a:t>- обеспечение устойчивого социально-экономического развития муниципального образования и безусловное исполнение принятых расходных обязательств наиболее эффективным способом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039AEDC4-DC47-4806-B226-3E7B5381370B}"/>
              </a:ext>
            </a:extLst>
          </p:cNvPr>
          <p:cNvSpPr/>
          <p:nvPr/>
        </p:nvSpPr>
        <p:spPr>
          <a:xfrm>
            <a:off x="2195736" y="2636912"/>
            <a:ext cx="669674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расходных обязательств местного бюджета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решению вопросов местного значения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6">
            <a:extLst>
              <a:ext uri="{FF2B5EF4-FFF2-40B4-BE49-F238E27FC236}">
                <a16:creationId xmlns:a16="http://schemas.microsoft.com/office/drawing/2014/main" xmlns="" id="{A82EA741-14C0-4B57-A2BE-F35C0EC8132E}"/>
              </a:ext>
            </a:extLst>
          </p:cNvPr>
          <p:cNvSpPr/>
          <p:nvPr/>
        </p:nvSpPr>
        <p:spPr>
          <a:xfrm>
            <a:off x="2195736" y="3501008"/>
            <a:ext cx="6696744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отдельных государственных полномочий</a:t>
            </a:r>
          </a:p>
        </p:txBody>
      </p:sp>
      <p:sp>
        <p:nvSpPr>
          <p:cNvPr id="17" name="Скругленный прямоугольник 17">
            <a:extLst>
              <a:ext uri="{FF2B5EF4-FFF2-40B4-BE49-F238E27FC236}">
                <a16:creationId xmlns:a16="http://schemas.microsoft.com/office/drawing/2014/main" xmlns="" id="{87F46937-7FC7-48F1-AEC0-7DCEBF1E1F89}"/>
              </a:ext>
            </a:extLst>
          </p:cNvPr>
          <p:cNvSpPr/>
          <p:nvPr/>
        </p:nvSpPr>
        <p:spPr>
          <a:xfrm>
            <a:off x="2195736" y="4221088"/>
            <a:ext cx="6696744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Максимальное использование конкурентных процедур осуществления закупок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5EB36F95-F0E4-466B-9D24-66B7694A4315}"/>
              </a:ext>
            </a:extLst>
          </p:cNvPr>
          <p:cNvSpPr/>
          <p:nvPr/>
        </p:nvSpPr>
        <p:spPr>
          <a:xfrm>
            <a:off x="2195736" y="5013176"/>
            <a:ext cx="6696744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оценки исполнения бюджета не по количеству израсходованных бюджетных средств, а по достижению целей, на финансовое обеспечение которых направляются бюджетные средства</a:t>
            </a:r>
            <a:endParaRPr lang="ru-RU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89D54A5-06E3-4257-8EFB-723CF63F84F7}"/>
              </a:ext>
            </a:extLst>
          </p:cNvPr>
          <p:cNvSpPr/>
          <p:nvPr/>
        </p:nvSpPr>
        <p:spPr>
          <a:xfrm>
            <a:off x="1835696" y="264210"/>
            <a:ext cx="698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Основные цели, задачи и приоритетные направления бюджетной политики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132856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6309320"/>
          <a:ext cx="3096344" cy="288032"/>
        </p:xfrm>
        <a:graphic>
          <a:graphicData uri="http://schemas.openxmlformats.org/drawingml/2006/table">
            <a:tbl>
              <a:tblPr/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Данные указаны в 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996067C-ED53-4507-858D-51E224008E90}"/>
              </a:ext>
            </a:extLst>
          </p:cNvPr>
          <p:cNvSpPr/>
          <p:nvPr/>
        </p:nvSpPr>
        <p:spPr>
          <a:xfrm>
            <a:off x="1187624" y="40466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Показатели </a:t>
            </a:r>
            <a:r>
              <a:rPr lang="ru-RU" b="1" cap="all" dirty="0" smtClean="0">
                <a:solidFill>
                  <a:srgbClr val="0070C0"/>
                </a:solidFill>
              </a:rPr>
              <a:t>социально-экономического </a:t>
            </a:r>
            <a:r>
              <a:rPr lang="ru-RU" b="1" cap="all" dirty="0">
                <a:solidFill>
                  <a:srgbClr val="0070C0"/>
                </a:solidFill>
              </a:rPr>
              <a:t>развития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8763757"/>
              </p:ext>
            </p:extLst>
          </p:nvPr>
        </p:nvGraphicFramePr>
        <p:xfrm>
          <a:off x="179512" y="1556793"/>
          <a:ext cx="864096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89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33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29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9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Исполнение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БЛАГОУСТРОЙСТВО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42697,2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53750,6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36283,7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36028,6</a:t>
                      </a:r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НАЦИОНАЛЬНАЯ  ЭКОНОМИКА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7400,7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15166,8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12180,0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12180,0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МОЛОДЕЖНАЯ  ПОЛИТИКА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4049,8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4194,5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3290,8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3290,7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КУЛЬТУРА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8351,5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9421,0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3250,0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3249,8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0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</a:rPr>
                        <a:t>СОЦИАЛЬНАЯ  ПОЛИТИКА</a:t>
                      </a:r>
                      <a:endParaRPr lang="ru-RU" sz="18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4925,0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5094,7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5158,5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5063,0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r>
                        <a:rPr kumimoji="0" lang="ru-RU" sz="1800" kern="1200" baseline="0" dirty="0"/>
                        <a:t>ФИЗИЧЕСКАЯ КУЛЬТУРА И СПОРТ </a:t>
                      </a:r>
                      <a:endParaRPr kumimoji="0" lang="ru-RU" sz="1800" b="1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3457,0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3371,9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1598,6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1598,3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AE1F24B-3C13-4194-8969-5B5AD02F1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995890" cy="72000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E5BCF851-6BDE-405A-9EA6-CE32D9930E90}"/>
              </a:ext>
            </a:extLst>
          </p:cNvPr>
          <p:cNvCxnSpPr>
            <a:cxnSpLocks/>
          </p:cNvCxnSpPr>
          <p:nvPr/>
        </p:nvCxnSpPr>
        <p:spPr>
          <a:xfrm>
            <a:off x="467544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132856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492896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89D54A5-06E3-4257-8EFB-723CF63F84F7}"/>
              </a:ext>
            </a:extLst>
          </p:cNvPr>
          <p:cNvSpPr/>
          <p:nvPr/>
        </p:nvSpPr>
        <p:spPr>
          <a:xfrm>
            <a:off x="1835696" y="264210"/>
            <a:ext cx="6984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РЕЗУЛЬТАТЫ БЮДЖЕТНОЙ ПОЛИТИКИ, ДОСТИГНУТЫЕ  </a:t>
            </a:r>
            <a:r>
              <a:rPr lang="ru-RU" sz="2400" b="1" cap="all" dirty="0" smtClean="0">
                <a:solidFill>
                  <a:srgbClr val="0070C0"/>
                </a:solidFill>
              </a:rPr>
              <a:t>2020</a:t>
            </a:r>
            <a:r>
              <a:rPr lang="ru-RU" b="1" cap="all" dirty="0" smtClean="0">
                <a:solidFill>
                  <a:srgbClr val="0070C0"/>
                </a:solidFill>
              </a:rPr>
              <a:t> </a:t>
            </a:r>
            <a:r>
              <a:rPr lang="ru-RU" b="1" cap="all" dirty="0">
                <a:solidFill>
                  <a:srgbClr val="0070C0"/>
                </a:solidFill>
              </a:rPr>
              <a:t>году</a:t>
            </a:r>
          </a:p>
        </p:txBody>
      </p:sp>
      <p:grpSp>
        <p:nvGrpSpPr>
          <p:cNvPr id="18" name="Группа 32"/>
          <p:cNvGrpSpPr/>
          <p:nvPr/>
        </p:nvGrpSpPr>
        <p:grpSpPr>
          <a:xfrm>
            <a:off x="539552" y="1556792"/>
            <a:ext cx="389993" cy="388601"/>
            <a:chOff x="92256" y="4107954"/>
            <a:chExt cx="288032" cy="298687"/>
          </a:xfrm>
          <a:solidFill>
            <a:srgbClr val="00B050"/>
          </a:solidFill>
        </p:grpSpPr>
        <p:sp>
          <p:nvSpPr>
            <p:cNvPr id="21" name="Кольцо 20"/>
            <p:cNvSpPr/>
            <p:nvPr/>
          </p:nvSpPr>
          <p:spPr>
            <a:xfrm>
              <a:off x="92256" y="4118609"/>
              <a:ext cx="288032" cy="288032"/>
            </a:xfrm>
            <a:prstGeom prst="donut">
              <a:avLst>
                <a:gd name="adj" fmla="val 9467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F47E9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49306" y="4107954"/>
              <a:ext cx="230981" cy="235743"/>
            </a:xfrm>
            <a:custGeom>
              <a:avLst/>
              <a:gdLst>
                <a:gd name="connsiteX0" fmla="*/ 0 w 230981"/>
                <a:gd name="connsiteY0" fmla="*/ 140493 h 235743"/>
                <a:gd name="connsiteX1" fmla="*/ 14288 w 230981"/>
                <a:gd name="connsiteY1" fmla="*/ 85725 h 235743"/>
                <a:gd name="connsiteX2" fmla="*/ 73819 w 230981"/>
                <a:gd name="connsiteY2" fmla="*/ 159543 h 235743"/>
                <a:gd name="connsiteX3" fmla="*/ 211931 w 230981"/>
                <a:gd name="connsiteY3" fmla="*/ 0 h 235743"/>
                <a:gd name="connsiteX4" fmla="*/ 230981 w 230981"/>
                <a:gd name="connsiteY4" fmla="*/ 40481 h 235743"/>
                <a:gd name="connsiteX5" fmla="*/ 76200 w 230981"/>
                <a:gd name="connsiteY5" fmla="*/ 235743 h 235743"/>
                <a:gd name="connsiteX6" fmla="*/ 0 w 230981"/>
                <a:gd name="connsiteY6" fmla="*/ 14049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235743">
                  <a:moveTo>
                    <a:pt x="0" y="140493"/>
                  </a:moveTo>
                  <a:lnTo>
                    <a:pt x="14288" y="85725"/>
                  </a:lnTo>
                  <a:lnTo>
                    <a:pt x="73819" y="159543"/>
                  </a:lnTo>
                  <a:lnTo>
                    <a:pt x="211931" y="0"/>
                  </a:lnTo>
                  <a:lnTo>
                    <a:pt x="230981" y="40481"/>
                  </a:lnTo>
                  <a:lnTo>
                    <a:pt x="76200" y="235743"/>
                  </a:lnTo>
                  <a:lnTo>
                    <a:pt x="0" y="140493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F47E9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115616" y="155679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Значительный прогресс достигнут в части повышения открытости и прозрачности бюджетного процесса</a:t>
            </a: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179512" y="2276872"/>
          <a:ext cx="43204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4427984" y="2276872"/>
          <a:ext cx="43204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AE1F24B-3C13-4194-8969-5B5AD02F13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995890" cy="7200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5BCF851-6BDE-405A-9EA6-CE32D9930E90}"/>
              </a:ext>
            </a:extLst>
          </p:cNvPr>
          <p:cNvCxnSpPr>
            <a:cxnSpLocks/>
          </p:cNvCxnSpPr>
          <p:nvPr/>
        </p:nvCxnSpPr>
        <p:spPr>
          <a:xfrm>
            <a:off x="467544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132856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492896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89D54A5-06E3-4257-8EFB-723CF63F84F7}"/>
              </a:ext>
            </a:extLst>
          </p:cNvPr>
          <p:cNvSpPr/>
          <p:nvPr/>
        </p:nvSpPr>
        <p:spPr>
          <a:xfrm>
            <a:off x="1835696" y="264210"/>
            <a:ext cx="698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РЕЗУЛЬТАТЫ БЮДЖЕТНОЙ ПОЛИТИКИ, </a:t>
            </a:r>
            <a:endParaRPr lang="ru-RU" b="1" cap="all" dirty="0" smtClean="0">
              <a:solidFill>
                <a:srgbClr val="0070C0"/>
              </a:solidFill>
            </a:endParaRPr>
          </a:p>
          <a:p>
            <a:pPr algn="ctr"/>
            <a:r>
              <a:rPr lang="ru-RU" b="1" cap="all" dirty="0" smtClean="0">
                <a:solidFill>
                  <a:srgbClr val="0070C0"/>
                </a:solidFill>
              </a:rPr>
              <a:t>ДОСТИГНУТЫЕ  в 2020 </a:t>
            </a:r>
            <a:r>
              <a:rPr lang="ru-RU" b="1" cap="all" dirty="0">
                <a:solidFill>
                  <a:srgbClr val="0070C0"/>
                </a:solidFill>
              </a:rPr>
              <a:t>году</a:t>
            </a:r>
          </a:p>
        </p:txBody>
      </p:sp>
      <p:grpSp>
        <p:nvGrpSpPr>
          <p:cNvPr id="2" name="Группа 32"/>
          <p:cNvGrpSpPr/>
          <p:nvPr/>
        </p:nvGrpSpPr>
        <p:grpSpPr>
          <a:xfrm>
            <a:off x="566150" y="1308659"/>
            <a:ext cx="389993" cy="388601"/>
            <a:chOff x="92256" y="4107954"/>
            <a:chExt cx="288032" cy="298687"/>
          </a:xfrm>
          <a:solidFill>
            <a:srgbClr val="00B050"/>
          </a:solidFill>
        </p:grpSpPr>
        <p:sp>
          <p:nvSpPr>
            <p:cNvPr id="21" name="Кольцо 20"/>
            <p:cNvSpPr/>
            <p:nvPr/>
          </p:nvSpPr>
          <p:spPr>
            <a:xfrm>
              <a:off x="92256" y="4118609"/>
              <a:ext cx="288032" cy="288032"/>
            </a:xfrm>
            <a:prstGeom prst="donut">
              <a:avLst>
                <a:gd name="adj" fmla="val 9467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F47E9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49306" y="4107954"/>
              <a:ext cx="230981" cy="235743"/>
            </a:xfrm>
            <a:custGeom>
              <a:avLst/>
              <a:gdLst>
                <a:gd name="connsiteX0" fmla="*/ 0 w 230981"/>
                <a:gd name="connsiteY0" fmla="*/ 140493 h 235743"/>
                <a:gd name="connsiteX1" fmla="*/ 14288 w 230981"/>
                <a:gd name="connsiteY1" fmla="*/ 85725 h 235743"/>
                <a:gd name="connsiteX2" fmla="*/ 73819 w 230981"/>
                <a:gd name="connsiteY2" fmla="*/ 159543 h 235743"/>
                <a:gd name="connsiteX3" fmla="*/ 211931 w 230981"/>
                <a:gd name="connsiteY3" fmla="*/ 0 h 235743"/>
                <a:gd name="connsiteX4" fmla="*/ 230981 w 230981"/>
                <a:gd name="connsiteY4" fmla="*/ 40481 h 235743"/>
                <a:gd name="connsiteX5" fmla="*/ 76200 w 230981"/>
                <a:gd name="connsiteY5" fmla="*/ 235743 h 235743"/>
                <a:gd name="connsiteX6" fmla="*/ 0 w 230981"/>
                <a:gd name="connsiteY6" fmla="*/ 14049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235743">
                  <a:moveTo>
                    <a:pt x="0" y="140493"/>
                  </a:moveTo>
                  <a:lnTo>
                    <a:pt x="14288" y="85725"/>
                  </a:lnTo>
                  <a:lnTo>
                    <a:pt x="73819" y="159543"/>
                  </a:lnTo>
                  <a:lnTo>
                    <a:pt x="211931" y="0"/>
                  </a:lnTo>
                  <a:lnTo>
                    <a:pt x="230981" y="40481"/>
                  </a:lnTo>
                  <a:lnTo>
                    <a:pt x="76200" y="235743"/>
                  </a:lnTo>
                  <a:lnTo>
                    <a:pt x="0" y="140493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F47E9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971600" y="1308659"/>
            <a:ext cx="78488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Принцип прозрачности и открытости  подкреплен новыми практиками его реализации, в числе которых регулярная разработка и публикация «Бюджета для граждан». Основной целью «Бюджета для граждан» является предоставление населению муниципального образования актуальной информации о бюджете и его исполнении в объективной, заслуживающей доверия и доступной для понимания форме.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AE1F24B-3C13-4194-8969-5B5AD02F1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995890" cy="72000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E5BCF851-6BDE-405A-9EA6-CE32D9930E90}"/>
              </a:ext>
            </a:extLst>
          </p:cNvPr>
          <p:cNvCxnSpPr>
            <a:cxnSpLocks/>
          </p:cNvCxnSpPr>
          <p:nvPr/>
        </p:nvCxnSpPr>
        <p:spPr>
          <a:xfrm>
            <a:off x="467544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32"/>
          <p:cNvGrpSpPr/>
          <p:nvPr/>
        </p:nvGrpSpPr>
        <p:grpSpPr>
          <a:xfrm>
            <a:off x="581607" y="3946489"/>
            <a:ext cx="389993" cy="388601"/>
            <a:chOff x="92256" y="4107954"/>
            <a:chExt cx="288032" cy="298687"/>
          </a:xfrm>
          <a:solidFill>
            <a:srgbClr val="00B050"/>
          </a:solidFill>
        </p:grpSpPr>
        <p:sp>
          <p:nvSpPr>
            <p:cNvPr id="20" name="Кольцо 19"/>
            <p:cNvSpPr/>
            <p:nvPr/>
          </p:nvSpPr>
          <p:spPr>
            <a:xfrm>
              <a:off x="92256" y="4118609"/>
              <a:ext cx="288032" cy="288032"/>
            </a:xfrm>
            <a:prstGeom prst="donut">
              <a:avLst>
                <a:gd name="adj" fmla="val 9467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F47E9"/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49306" y="4107954"/>
              <a:ext cx="230981" cy="235743"/>
            </a:xfrm>
            <a:custGeom>
              <a:avLst/>
              <a:gdLst>
                <a:gd name="connsiteX0" fmla="*/ 0 w 230981"/>
                <a:gd name="connsiteY0" fmla="*/ 140493 h 235743"/>
                <a:gd name="connsiteX1" fmla="*/ 14288 w 230981"/>
                <a:gd name="connsiteY1" fmla="*/ 85725 h 235743"/>
                <a:gd name="connsiteX2" fmla="*/ 73819 w 230981"/>
                <a:gd name="connsiteY2" fmla="*/ 159543 h 235743"/>
                <a:gd name="connsiteX3" fmla="*/ 211931 w 230981"/>
                <a:gd name="connsiteY3" fmla="*/ 0 h 235743"/>
                <a:gd name="connsiteX4" fmla="*/ 230981 w 230981"/>
                <a:gd name="connsiteY4" fmla="*/ 40481 h 235743"/>
                <a:gd name="connsiteX5" fmla="*/ 76200 w 230981"/>
                <a:gd name="connsiteY5" fmla="*/ 235743 h 235743"/>
                <a:gd name="connsiteX6" fmla="*/ 0 w 230981"/>
                <a:gd name="connsiteY6" fmla="*/ 14049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81" h="235743">
                  <a:moveTo>
                    <a:pt x="0" y="140493"/>
                  </a:moveTo>
                  <a:lnTo>
                    <a:pt x="14288" y="85725"/>
                  </a:lnTo>
                  <a:lnTo>
                    <a:pt x="73819" y="159543"/>
                  </a:lnTo>
                  <a:lnTo>
                    <a:pt x="211931" y="0"/>
                  </a:lnTo>
                  <a:lnTo>
                    <a:pt x="230981" y="40481"/>
                  </a:lnTo>
                  <a:lnTo>
                    <a:pt x="76200" y="235743"/>
                  </a:lnTo>
                  <a:lnTo>
                    <a:pt x="0" y="140493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F47E9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86811" y="3789040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Принцип адресности и целевого характера бюджетных средств в </a:t>
            </a:r>
            <a:r>
              <a:rPr lang="ru-RU" dirty="0" smtClean="0"/>
              <a:t>2020 </a:t>
            </a:r>
            <a:r>
              <a:rPr lang="ru-RU" dirty="0"/>
              <a:t>году реализовался за счет формирования и исполнения бюджета на основе </a:t>
            </a:r>
            <a:r>
              <a:rPr lang="ru-RU" dirty="0" smtClean="0"/>
              <a:t>муниципальных программ, ведомственных </a:t>
            </a:r>
            <a:r>
              <a:rPr lang="ru-RU" dirty="0"/>
              <a:t>целевых программ, что предполагает увязку бюджетных ассигнований и конкретных мероприятий, направленных на достижение приоритетных целей социально-экономического развития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8780" y="40466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0608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onstantia" pitchFamily="18" charset="0"/>
                <a:cs typeface="Constantia" pitchFamily="18" charset="0"/>
              </a:rPr>
              <a:t>ДОХОДЫ БЮДЖЕТА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73667" y="1356935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ДОХОДЫ БЮДЖЕТА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6381328"/>
            <a:ext cx="321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/>
              <a:t>Данные указаны в тыс. рублей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8423C5E-215A-4BBB-9A23-F83D9958B0EC}"/>
              </a:ext>
            </a:extLst>
          </p:cNvPr>
          <p:cNvSpPr/>
          <p:nvPr/>
        </p:nvSpPr>
        <p:spPr>
          <a:xfrm>
            <a:off x="1312078" y="463034"/>
            <a:ext cx="736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</a:rPr>
              <a:t>Основные характеристики бюджета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5210644"/>
              </p:ext>
            </p:extLst>
          </p:nvPr>
        </p:nvGraphicFramePr>
        <p:xfrm>
          <a:off x="251520" y="1988840"/>
          <a:ext cx="8712967" cy="42720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253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/>
                        <a:t>Показатели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/>
                        <a:t>Утверждено решением о бюджете</a:t>
                      </a:r>
                    </a:p>
                    <a:p>
                      <a:pPr algn="ctr" rtl="0" fontAlgn="t"/>
                      <a:r>
                        <a:rPr lang="ru-RU" sz="1400" u="none" strike="noStrike" dirty="0"/>
                        <a:t> на </a:t>
                      </a:r>
                      <a:r>
                        <a:rPr lang="ru-RU" sz="1400" u="none" strike="noStrike" dirty="0" smtClean="0"/>
                        <a:t>2020 </a:t>
                      </a:r>
                      <a:r>
                        <a:rPr lang="ru-RU" sz="1400" u="none" strike="noStrike" dirty="0"/>
                        <a:t>год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/>
                        <a:t>С учетом внесенных изменений в бюджет в </a:t>
                      </a:r>
                      <a:r>
                        <a:rPr lang="ru-RU" sz="1400" u="none" strike="noStrike" dirty="0" smtClean="0"/>
                        <a:t>2020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/>
                        <a:t>Исполнение за </a:t>
                      </a:r>
                      <a:r>
                        <a:rPr lang="ru-RU" sz="1400" u="none" strike="noStrike" dirty="0" smtClean="0"/>
                        <a:t>2020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u="none" strike="noStrike" dirty="0"/>
                        <a:t>Процент исполнения по доходам, 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0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Налоговые доходы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57144,2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50445,7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59337,5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77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Неналоговые доходы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13574,0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58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Итого собственных доходов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63895,8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57197,3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72911,5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324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Безвозмездные поступления от других бюджетов бюджетной системы РФ, в том числе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25860,6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32623,5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32522,2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41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/>
                        <a:t>Дотации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6698,5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6698,5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97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/>
                        <a:t>Субвенции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25860,6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25925,0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25823,7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70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ВСЕГО ДОХОДОВ 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89756,4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89820,8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105433,7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AE1F24B-3C13-4194-8969-5B5AD02F1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7200"/>
            <a:ext cx="995890" cy="720000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E5BCF851-6BDE-405A-9EA6-CE32D9930E90}"/>
              </a:ext>
            </a:extLst>
          </p:cNvPr>
          <p:cNvCxnSpPr>
            <a:cxnSpLocks/>
          </p:cNvCxnSpPr>
          <p:nvPr/>
        </p:nvCxnSpPr>
        <p:spPr>
          <a:xfrm>
            <a:off x="467544" y="980728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6622</TotalTime>
  <Words>4388</Words>
  <Application>Microsoft Office PowerPoint</Application>
  <PresentationFormat>Экран (4:3)</PresentationFormat>
  <Paragraphs>1101</Paragraphs>
  <Slides>34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Внутригородское муниципальное образование  Санкт-Петербурга поселок Стрельна</dc:title>
  <dc:creator>1</dc:creator>
  <cp:lastModifiedBy>1</cp:lastModifiedBy>
  <cp:revision>616</cp:revision>
  <dcterms:created xsi:type="dcterms:W3CDTF">2018-10-12T12:12:54Z</dcterms:created>
  <dcterms:modified xsi:type="dcterms:W3CDTF">2021-03-22T07:43:27Z</dcterms:modified>
</cp:coreProperties>
</file>