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7">
  <p:sldMasterIdLst>
    <p:sldMasterId id="2147483792" r:id="rId1"/>
  </p:sldMasterIdLst>
  <p:notesMasterIdLst>
    <p:notesMasterId r:id="rId26"/>
  </p:notesMasterIdLst>
  <p:sldIdLst>
    <p:sldId id="419" r:id="rId2"/>
    <p:sldId id="425" r:id="rId3"/>
    <p:sldId id="257" r:id="rId4"/>
    <p:sldId id="427" r:id="rId5"/>
    <p:sldId id="421" r:id="rId6"/>
    <p:sldId id="260" r:id="rId7"/>
    <p:sldId id="379" r:id="rId8"/>
    <p:sldId id="433" r:id="rId9"/>
    <p:sldId id="398" r:id="rId10"/>
    <p:sldId id="389" r:id="rId11"/>
    <p:sldId id="263" r:id="rId12"/>
    <p:sldId id="415" r:id="rId13"/>
    <p:sldId id="431" r:id="rId14"/>
    <p:sldId id="267" r:id="rId15"/>
    <p:sldId id="429" r:id="rId16"/>
    <p:sldId id="435" r:id="rId17"/>
    <p:sldId id="392" r:id="rId18"/>
    <p:sldId id="394" r:id="rId19"/>
    <p:sldId id="383" r:id="rId20"/>
    <p:sldId id="385" r:id="rId21"/>
    <p:sldId id="386" r:id="rId22"/>
    <p:sldId id="281" r:id="rId23"/>
    <p:sldId id="321" r:id="rId24"/>
    <p:sldId id="282" r:id="rId2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976BDB-2419-4495-931E-59C5F6877238}">
          <p14:sldIdLst>
            <p14:sldId id="419"/>
            <p14:sldId id="425"/>
            <p14:sldId id="257"/>
            <p14:sldId id="427"/>
            <p14:sldId id="421"/>
            <p14:sldId id="260"/>
            <p14:sldId id="379"/>
          </p14:sldIdLst>
        </p14:section>
        <p14:section name="Раздел без заголовка" id="{8D3AFC9D-39FD-40F9-A39F-0C89A976591B}">
          <p14:sldIdLst>
            <p14:sldId id="433"/>
            <p14:sldId id="398"/>
            <p14:sldId id="389"/>
            <p14:sldId id="263"/>
            <p14:sldId id="415"/>
            <p14:sldId id="431"/>
            <p14:sldId id="267"/>
            <p14:sldId id="429"/>
            <p14:sldId id="435"/>
            <p14:sldId id="392"/>
            <p14:sldId id="394"/>
            <p14:sldId id="383"/>
            <p14:sldId id="385"/>
            <p14:sldId id="386"/>
          </p14:sldIdLst>
        </p14:section>
        <p14:section name="Раздел без заголовка" id="{92E63BBD-1658-420F-9E79-150DAA718B07}">
          <p14:sldIdLst>
            <p14:sldId id="281"/>
            <p14:sldId id="32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y" initials="E" lastIdx="1" clrIdx="0">
    <p:extLst>
      <p:ext uri="{19B8F6BF-5375-455C-9EA6-DF929625EA0E}">
        <p15:presenceInfo xmlns:p15="http://schemas.microsoft.com/office/powerpoint/2012/main" userId="Evgeni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ACC7E8"/>
    <a:srgbClr val="A4A0FA"/>
    <a:srgbClr val="21A0FF"/>
    <a:srgbClr val="9DB6FD"/>
    <a:srgbClr val="89A5F3"/>
    <a:srgbClr val="9DCBFD"/>
    <a:srgbClr val="BDEEFF"/>
    <a:srgbClr val="A3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5928" autoAdjust="0"/>
  </p:normalViewPr>
  <p:slideViewPr>
    <p:cSldViewPr>
      <p:cViewPr varScale="1">
        <p:scale>
          <a:sx n="110" d="100"/>
          <a:sy n="110" d="100"/>
        </p:scale>
        <p:origin x="16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2500000000000029E-3"/>
                  <c:y val="-1.0109251968503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27-430A-AAA3-D0AE4C99A0E6}"/>
                </c:ext>
              </c:extLst>
            </c:dLbl>
            <c:dLbl>
              <c:idx val="1"/>
              <c:layout>
                <c:manualLayout>
                  <c:x val="-1.6666666666666677E-2"/>
                  <c:y val="-7.342519685039376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27-430A-AAA3-D0AE4C99A0E6}"/>
                </c:ext>
              </c:extLst>
            </c:dLbl>
            <c:dLbl>
              <c:idx val="2"/>
              <c:layout>
                <c:manualLayout>
                  <c:x val="-8.3333333333334095E-3"/>
                  <c:y val="2.390748031496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27-430A-AAA3-D0AE4C99A0E6}"/>
                </c:ext>
              </c:extLst>
            </c:dLbl>
            <c:dLbl>
              <c:idx val="3"/>
              <c:layout>
                <c:manualLayout>
                  <c:x val="-1.2500000000000001E-2"/>
                  <c:y val="2.390748031496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27-430A-AAA3-D0AE4C99A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105433.7</c:v>
                </c:pt>
                <c:pt idx="1">
                  <c:v>93280.2</c:v>
                </c:pt>
                <c:pt idx="2">
                  <c:v>97030.7</c:v>
                </c:pt>
                <c:pt idx="3">
                  <c:v>100934.5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27-430A-AAA3-D0AE4C99A0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
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749999999999999E-2"/>
                  <c:y val="-1.9484251968503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27-430A-AAA3-D0AE4C99A0E6}"/>
                </c:ext>
              </c:extLst>
            </c:dLbl>
            <c:dLbl>
              <c:idx val="1"/>
              <c:layout>
                <c:manualLayout>
                  <c:x val="2.083333333333335E-2"/>
                  <c:y val="-6.9842519685039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27-430A-AAA3-D0AE4C99A0E6}"/>
                </c:ext>
              </c:extLst>
            </c:dLbl>
            <c:dLbl>
              <c:idx val="2"/>
              <c:layout>
                <c:manualLayout>
                  <c:x val="2.5000000000000001E-2"/>
                  <c:y val="-3.82342519685039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27-430A-AAA3-D0AE4C99A0E6}"/>
                </c:ext>
              </c:extLst>
            </c:dLbl>
            <c:dLbl>
              <c:idx val="3"/>
              <c:layout>
                <c:manualLayout>
                  <c:x val="6.0416666666666709E-2"/>
                  <c:y val="2.390748031496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27-430A-AAA3-D0AE4C99A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 formatCode="0.0">
                  <c:v>89389.1</c:v>
                </c:pt>
                <c:pt idx="1">
                  <c:v>109687.6</c:v>
                </c:pt>
                <c:pt idx="2">
                  <c:v>99588.2</c:v>
                </c:pt>
                <c:pt idx="3">
                  <c:v>100934.5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127-430A-AAA3-D0AE4C99A0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2499999999999683E-3"/>
                  <c:y val="-7.342519685039376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27-430A-AAA3-D0AE4C99A0E6}"/>
                </c:ext>
              </c:extLst>
            </c:dLbl>
            <c:dLbl>
              <c:idx val="1"/>
              <c:layout>
                <c:manualLayout>
                  <c:x val="-4.1666666666666683E-3"/>
                  <c:y val="-1.32342519685039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27-430A-AAA3-D0AE4C99A0E6}"/>
                </c:ext>
              </c:extLst>
            </c:dLbl>
            <c:dLbl>
              <c:idx val="2"/>
              <c:layout>
                <c:manualLayout>
                  <c:x val="4.5833333333333386E-2"/>
                  <c:y val="6.66240157480315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27-430A-AAA3-D0AE4C99A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#,##0.00</c:formatCode>
                <c:ptCount val="4"/>
                <c:pt idx="0" formatCode="0.0">
                  <c:v>16044.599999999986</c:v>
                </c:pt>
                <c:pt idx="1">
                  <c:v>-16407.400000000001</c:v>
                </c:pt>
                <c:pt idx="2">
                  <c:v>-2557.5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127-430A-AAA3-D0AE4C99A0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2880384"/>
        <c:axId val="102881920"/>
      </c:barChart>
      <c:catAx>
        <c:axId val="10288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881920"/>
        <c:crosses val="autoZero"/>
        <c:auto val="1"/>
        <c:lblAlgn val="ctr"/>
        <c:lblOffset val="100"/>
        <c:noMultiLvlLbl val="0"/>
      </c:catAx>
      <c:valAx>
        <c:axId val="10288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88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Статистика межбюджетных трансфертов </a:t>
            </a:r>
          </a:p>
          <a:p>
            <a:pPr>
              <a:defRPr/>
            </a:pPr>
            <a:r>
              <a:rPr lang="ru-RU"/>
              <a:t>из бюджета Санкт-Петербурга</a:t>
            </a:r>
          </a:p>
        </c:rich>
      </c:tx>
      <c:layout>
        <c:manualLayout>
          <c:xMode val="edge"/>
          <c:yMode val="edge"/>
          <c:x val="0.16036159121649624"/>
          <c:y val="1.64067921599693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669947607232381"/>
          <c:y val="0.20500540197627012"/>
          <c:w val="0.72051341738043262"/>
          <c:h val="0.52001652594156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Лист1!$A$3:$A$6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Лист1!$B$3:$B$6</c:f>
              <c:numCache>
                <c:formatCode>#,##0.00</c:formatCode>
                <c:ptCount val="4"/>
                <c:pt idx="0">
                  <c:v>6698.5</c:v>
                </c:pt>
                <c:pt idx="1">
                  <c:v>64193.4</c:v>
                </c:pt>
                <c:pt idx="2">
                  <c:v>78222.100000000006</c:v>
                </c:pt>
                <c:pt idx="3">
                  <c:v>80952.800000000003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3-4B1F-9D57-CF7A0C7261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Лист1!$A$3:$A$6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Лист1!$C$3:$C$6</c:f>
              <c:numCache>
                <c:formatCode>#,##0.00</c:formatCode>
                <c:ptCount val="4"/>
                <c:pt idx="0">
                  <c:v>25860.6</c:v>
                </c:pt>
                <c:pt idx="1">
                  <c:v>16371.8</c:v>
                </c:pt>
                <c:pt idx="2">
                  <c:v>17109.3</c:v>
                </c:pt>
                <c:pt idx="3">
                  <c:v>18102.900000000001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3-4B1F-9D57-CF7A0C7261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Лист1!$A$3:$A$6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Лист1!$D$3:$D$6</c:f>
              <c:numCache>
                <c:formatCode>#,##0.00</c:formatCode>
                <c:ptCount val="4"/>
                <c:pt idx="0">
                  <c:v>0</c:v>
                </c:pt>
                <c:pt idx="1">
                  <c:v>11000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63-4B1F-9D57-CF7A0C726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7387648"/>
        <c:axId val="117389184"/>
      </c:barChart>
      <c:catAx>
        <c:axId val="11738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7389184"/>
        <c:crosses val="autoZero"/>
        <c:auto val="1"/>
        <c:lblAlgn val="ctr"/>
        <c:lblOffset val="100"/>
        <c:noMultiLvlLbl val="0"/>
      </c:catAx>
      <c:valAx>
        <c:axId val="11738918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117387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</c:dTable>
      <c:spPr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Субвенции</a:t>
            </a:r>
          </a:p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на 2021 г.</a:t>
            </a:r>
          </a:p>
        </c:rich>
      </c:tx>
      <c:layout>
        <c:manualLayout>
          <c:xMode val="edge"/>
          <c:yMode val="edge"/>
          <c:x val="8.7222734888867184E-2"/>
          <c:y val="2.54659204532829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9043518974082269E-2"/>
          <c:y val="9.4580202894122986E-2"/>
          <c:w val="0.93482004414968511"/>
          <c:h val="0.706524154321017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Опека и попечительство</c:v>
                </c:pt>
                <c:pt idx="1">
                  <c:v>Протоколы об административных правонарушениях</c:v>
                </c:pt>
                <c:pt idx="2">
                  <c:v>Уборка и санитарная очистка территорий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6932.5</c:v>
                </c:pt>
                <c:pt idx="1">
                  <c:v>8.1</c:v>
                </c:pt>
                <c:pt idx="2">
                  <c:v>10168.700000000004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F-4D42-912F-B9244EBB8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432320"/>
        <c:axId val="117433856"/>
      </c:barChart>
      <c:catAx>
        <c:axId val="11743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433856"/>
        <c:crosses val="autoZero"/>
        <c:auto val="1"/>
        <c:lblAlgn val="ctr"/>
        <c:lblOffset val="100"/>
        <c:noMultiLvlLbl val="0"/>
      </c:catAx>
      <c:valAx>
        <c:axId val="117433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43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0530853570768"/>
          <c:y val="6.9287936261050412E-2"/>
          <c:w val="0.38665299081378091"/>
          <c:h val="0.86142412747789965"/>
        </c:manualLayout>
      </c:layout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822912"/>
        <c:axId val="46879872"/>
      </c:barChart>
      <c:catAx>
        <c:axId val="46822912"/>
        <c:scaling>
          <c:orientation val="minMax"/>
        </c:scaling>
        <c:delete val="1"/>
        <c:axPos val="b"/>
        <c:majorTickMark val="out"/>
        <c:minorTickMark val="none"/>
        <c:tickLblPos val="none"/>
        <c:crossAx val="46879872"/>
        <c:crosses val="autoZero"/>
        <c:auto val="1"/>
        <c:lblAlgn val="ctr"/>
        <c:lblOffset val="100"/>
        <c:noMultiLvlLbl val="0"/>
      </c:catAx>
      <c:valAx>
        <c:axId val="468798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6822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670296118080896"/>
          <c:y val="0.29943843688149885"/>
          <c:w val="0.47394994306188232"/>
          <c:h val="0.351115522324418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0530853570768"/>
          <c:y val="6.9287936261050384E-2"/>
          <c:w val="0.38665299081378091"/>
          <c:h val="0.86142412747789965"/>
        </c:manualLayout>
      </c:layout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96960"/>
        <c:axId val="50479104"/>
      </c:barChart>
      <c:catAx>
        <c:axId val="49096960"/>
        <c:scaling>
          <c:orientation val="minMax"/>
        </c:scaling>
        <c:delete val="1"/>
        <c:axPos val="b"/>
        <c:majorTickMark val="out"/>
        <c:minorTickMark val="none"/>
        <c:tickLblPos val="none"/>
        <c:crossAx val="50479104"/>
        <c:crosses val="autoZero"/>
        <c:auto val="1"/>
        <c:lblAlgn val="ctr"/>
        <c:lblOffset val="100"/>
        <c:noMultiLvlLbl val="0"/>
      </c:catAx>
      <c:valAx>
        <c:axId val="50479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9096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670296118080896"/>
          <c:y val="0.29943843688149885"/>
          <c:w val="0.47394994306188232"/>
          <c:h val="0.351115522324418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0530853570768"/>
          <c:y val="6.9287936261050384E-2"/>
          <c:w val="0.38665299081378091"/>
          <c:h val="0.86142412747789965"/>
        </c:manualLayout>
      </c:layout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94464"/>
        <c:axId val="66818816"/>
      </c:barChart>
      <c:catAx>
        <c:axId val="50494464"/>
        <c:scaling>
          <c:orientation val="minMax"/>
        </c:scaling>
        <c:delete val="1"/>
        <c:axPos val="b"/>
        <c:majorTickMark val="out"/>
        <c:minorTickMark val="none"/>
        <c:tickLblPos val="none"/>
        <c:crossAx val="66818816"/>
        <c:crosses val="autoZero"/>
        <c:auto val="1"/>
        <c:lblAlgn val="ctr"/>
        <c:lblOffset val="100"/>
        <c:noMultiLvlLbl val="0"/>
      </c:catAx>
      <c:valAx>
        <c:axId val="668188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0494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670296118080896"/>
          <c:y val="0.29943843688149885"/>
          <c:w val="0.47394994306188232"/>
          <c:h val="0.351115522324418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73518911203575965"/>
          <c:y val="3.77900521160634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285-42F9-88F2-7846DD79422E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85-42F9-88F2-7846DD79422E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285-42F9-88F2-7846DD79422E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85-42F9-88F2-7846DD79422E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285-42F9-88F2-7846DD79422E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85-42F9-88F2-7846DD79422E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285-42F9-88F2-7846DD79422E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85-42F9-88F2-7846DD79422E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285-42F9-88F2-7846DD79422E}"/>
              </c:ext>
            </c:extLst>
          </c:dPt>
          <c:dLbls>
            <c:dLbl>
              <c:idx val="3"/>
              <c:layout>
                <c:manualLayout>
                  <c:x val="-9.4079985207938491E-2"/>
                  <c:y val="4.08332900214040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85-42F9-88F2-7846DD79422E}"/>
                </c:ext>
              </c:extLst>
            </c:dLbl>
            <c:dLbl>
              <c:idx val="6"/>
              <c:layout>
                <c:manualLayout>
                  <c:x val="-1.0154567927919946E-2"/>
                  <c:y val="-5.68888174898295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5-42F9-88F2-7846DD79422E}"/>
                </c:ext>
              </c:extLst>
            </c:dLbl>
            <c:dLbl>
              <c:idx val="8"/>
              <c:layout>
                <c:manualLayout>
                  <c:x val="0.1229451220160608"/>
                  <c:y val="1.85264809136139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85-42F9-88F2-7846DD794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Охрана окружающей среды</c:v>
                </c:pt>
                <c:pt idx="4">
                  <c:v>Образование и молодежная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27789.8</c:v>
                </c:pt>
                <c:pt idx="1">
                  <c:v>17213</c:v>
                </c:pt>
                <c:pt idx="2">
                  <c:v>48754.1</c:v>
                </c:pt>
                <c:pt idx="3" formatCode="General">
                  <c:v>130.80000000000001</c:v>
                </c:pt>
                <c:pt idx="4">
                  <c:v>4150</c:v>
                </c:pt>
                <c:pt idx="5">
                  <c:v>3641.6</c:v>
                </c:pt>
                <c:pt idx="6">
                  <c:v>2515.1999999999998</c:v>
                </c:pt>
                <c:pt idx="7">
                  <c:v>5105.7</c:v>
                </c:pt>
                <c:pt idx="8" formatCode="General">
                  <c:v>522.4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85-42F9-88F2-7846DD7942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78796027451497963"/>
          <c:y val="1.2950419251487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D81-43DC-9412-3F7FAB9D91BA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1-43DC-9412-3F7FAB9D91BA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D81-43DC-9412-3F7FAB9D91BA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81-43DC-9412-3F7FAB9D91BA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D81-43DC-9412-3F7FAB9D91BA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81-43DC-9412-3F7FAB9D91BA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D81-43DC-9412-3F7FAB9D91BA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81-43DC-9412-3F7FAB9D91BA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D81-43DC-9412-3F7FAB9D91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Охрана окружающей среды</c:v>
                </c:pt>
                <c:pt idx="4">
                  <c:v>Образование и молодежная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32449.7</c:v>
                </c:pt>
                <c:pt idx="1">
                  <c:v>16087</c:v>
                </c:pt>
                <c:pt idx="2">
                  <c:v>31275.7</c:v>
                </c:pt>
                <c:pt idx="3" formatCode="General">
                  <c:v>40</c:v>
                </c:pt>
                <c:pt idx="4">
                  <c:v>3815</c:v>
                </c:pt>
                <c:pt idx="5">
                  <c:v>5510</c:v>
                </c:pt>
                <c:pt idx="6">
                  <c:v>2822</c:v>
                </c:pt>
                <c:pt idx="7">
                  <c:v>6818.8</c:v>
                </c:pt>
                <c:pt idx="8" formatCode="General">
                  <c:v>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81-43DC-9412-3F7FAB9D91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HmLLU9QaB8x1CpsaMH_Vlg" TargetMode="External"/><Relationship Id="rId2" Type="http://schemas.openxmlformats.org/officeDocument/2006/relationships/hyperlink" Target="https://www.instagram.com/vestistrelny/" TargetMode="External"/><Relationship Id="rId1" Type="http://schemas.openxmlformats.org/officeDocument/2006/relationships/hyperlink" Target="https://vk.com/vestystrelnu" TargetMode="External"/><Relationship Id="rId4" Type="http://schemas.openxmlformats.org/officeDocument/2006/relationships/hyperlink" Target="https://youtube.com/channel/UCHmLLU9QaB8x1CpsaMH_Vlg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HmLLU9QaB8x1CpsaMH_Vlg" TargetMode="External"/><Relationship Id="rId2" Type="http://schemas.openxmlformats.org/officeDocument/2006/relationships/hyperlink" Target="https://www.instagram.com/vestistrelny/" TargetMode="External"/><Relationship Id="rId1" Type="http://schemas.openxmlformats.org/officeDocument/2006/relationships/hyperlink" Target="https://vk.com/vestystrelnu" TargetMode="External"/><Relationship Id="rId4" Type="http://schemas.openxmlformats.org/officeDocument/2006/relationships/hyperlink" Target="https://youtube.com/channel/UCHmLLU9QaB8x1CpsaMH_Vl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F268A-ADB8-48F3-BF4D-50F7A7EECA6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55B8034-1D85-4098-897A-CFDC5B886D2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Глава муниципального образования</a:t>
          </a:r>
        </a:p>
      </dgm:t>
    </dgm:pt>
    <dgm:pt modelId="{60D04BF5-65FA-4478-B42C-B21EF602C66C}" type="parTrans" cxnId="{07C75646-F5E7-42C7-BD64-D060C1215482}">
      <dgm:prSet/>
      <dgm:spPr/>
      <dgm:t>
        <a:bodyPr/>
        <a:lstStyle/>
        <a:p>
          <a:endParaRPr lang="ru-RU"/>
        </a:p>
      </dgm:t>
    </dgm:pt>
    <dgm:pt modelId="{EBFACEAD-98F6-4C78-B8D1-E4FB06AE533B}" type="sibTrans" cxnId="{07C75646-F5E7-42C7-BD64-D060C1215482}">
      <dgm:prSet/>
      <dgm:spPr/>
      <dgm:t>
        <a:bodyPr/>
        <a:lstStyle/>
        <a:p>
          <a:endParaRPr lang="ru-RU"/>
        </a:p>
      </dgm:t>
    </dgm:pt>
    <dgm:pt modelId="{2AD9E1CC-763F-4E07-807B-C9206358716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совет</a:t>
          </a:r>
        </a:p>
      </dgm:t>
    </dgm:pt>
    <dgm:pt modelId="{E78DBB21-9AF9-43F3-8298-3C4844ED9D17}" type="parTrans" cxnId="{CCBFEDF3-C544-413F-ABA5-BE24456A06DD}">
      <dgm:prSet/>
      <dgm:spPr/>
      <dgm:t>
        <a:bodyPr/>
        <a:lstStyle/>
        <a:p>
          <a:endParaRPr lang="ru-RU"/>
        </a:p>
      </dgm:t>
    </dgm:pt>
    <dgm:pt modelId="{C1750A38-48BB-4DB2-A8D9-F042E8CE437A}" type="sibTrans" cxnId="{CCBFEDF3-C544-413F-ABA5-BE24456A06DD}">
      <dgm:prSet/>
      <dgm:spPr/>
      <dgm:t>
        <a:bodyPr/>
        <a:lstStyle/>
        <a:p>
          <a:endParaRPr lang="ru-RU"/>
        </a:p>
      </dgm:t>
    </dgm:pt>
    <dgm:pt modelId="{6FA910F9-B161-473E-9969-F9CD96F490D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Местная администрация</a:t>
          </a:r>
        </a:p>
      </dgm:t>
    </dgm:pt>
    <dgm:pt modelId="{28377A29-5F9B-41C8-93F8-B52973812B4E}" type="parTrans" cxnId="{7F41CC95-8EB8-4CA5-BFA4-30A49932515E}">
      <dgm:prSet/>
      <dgm:spPr/>
      <dgm:t>
        <a:bodyPr/>
        <a:lstStyle/>
        <a:p>
          <a:endParaRPr lang="ru-RU"/>
        </a:p>
      </dgm:t>
    </dgm:pt>
    <dgm:pt modelId="{A998A3D5-AD1F-4294-A007-E1B369C3B70D}" type="sibTrans" cxnId="{7F41CC95-8EB8-4CA5-BFA4-30A49932515E}">
      <dgm:prSet/>
      <dgm:spPr/>
      <dgm:t>
        <a:bodyPr/>
        <a:lstStyle/>
        <a:p>
          <a:endParaRPr lang="ru-RU"/>
        </a:p>
      </dgm:t>
    </dgm:pt>
    <dgm:pt modelId="{0C12C7CF-DFFD-4C2B-99EC-D4464C976B52}" type="pres">
      <dgm:prSet presAssocID="{723F268A-ADB8-48F3-BF4D-50F7A7EECA6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9E7F2CA-79D2-4F42-8759-BCF22C69593A}" type="pres">
      <dgm:prSet presAssocID="{255B8034-1D85-4098-897A-CFDC5B886D2B}" presName="Accent1" presStyleCnt="0"/>
      <dgm:spPr/>
    </dgm:pt>
    <dgm:pt modelId="{365BE97C-EDB2-4AC1-AEDF-653CC759859E}" type="pres">
      <dgm:prSet presAssocID="{255B8034-1D85-4098-897A-CFDC5B886D2B}" presName="Accent" presStyleLbl="node1" presStyleIdx="0" presStyleCnt="3"/>
      <dgm:spPr/>
    </dgm:pt>
    <dgm:pt modelId="{46B8B27C-4599-4685-830F-A1E79560D367}" type="pres">
      <dgm:prSet presAssocID="{255B8034-1D85-4098-897A-CFDC5B886D2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AACC2352-BDCB-4224-A092-0596B677D65D}" type="pres">
      <dgm:prSet presAssocID="{2AD9E1CC-763F-4E07-807B-C9206358716F}" presName="Accent2" presStyleCnt="0"/>
      <dgm:spPr/>
    </dgm:pt>
    <dgm:pt modelId="{0FF90CA0-21BE-47AE-BBBA-2AFD05340F30}" type="pres">
      <dgm:prSet presAssocID="{2AD9E1CC-763F-4E07-807B-C9206358716F}" presName="Accent" presStyleLbl="node1" presStyleIdx="1" presStyleCnt="3"/>
      <dgm:spPr/>
    </dgm:pt>
    <dgm:pt modelId="{0F01E759-A0CF-4426-A251-0DC605C901D6}" type="pres">
      <dgm:prSet presAssocID="{2AD9E1CC-763F-4E07-807B-C9206358716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F4635CF-755D-4D8F-96F0-36892AA5D37C}" type="pres">
      <dgm:prSet presAssocID="{6FA910F9-B161-473E-9969-F9CD96F490D6}" presName="Accent3" presStyleCnt="0"/>
      <dgm:spPr/>
    </dgm:pt>
    <dgm:pt modelId="{C43C310B-E313-46D0-BBE5-FBDC0DB19807}" type="pres">
      <dgm:prSet presAssocID="{6FA910F9-B161-473E-9969-F9CD96F490D6}" presName="Accent" presStyleLbl="node1" presStyleIdx="2" presStyleCnt="3"/>
      <dgm:spPr/>
    </dgm:pt>
    <dgm:pt modelId="{7E36F0AB-B411-4D9D-A534-B6C827B14F30}" type="pres">
      <dgm:prSet presAssocID="{6FA910F9-B161-473E-9969-F9CD96F490D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79F5B60-67C4-4F2C-B744-0E3B2DD8C005}" type="presOf" srcId="{2AD9E1CC-763F-4E07-807B-C9206358716F}" destId="{0F01E759-A0CF-4426-A251-0DC605C901D6}" srcOrd="0" destOrd="0" presId="urn:microsoft.com/office/officeart/2009/layout/CircleArrowProcess"/>
    <dgm:cxn modelId="{07C75646-F5E7-42C7-BD64-D060C1215482}" srcId="{723F268A-ADB8-48F3-BF4D-50F7A7EECA61}" destId="{255B8034-1D85-4098-897A-CFDC5B886D2B}" srcOrd="0" destOrd="0" parTransId="{60D04BF5-65FA-4478-B42C-B21EF602C66C}" sibTransId="{EBFACEAD-98F6-4C78-B8D1-E4FB06AE533B}"/>
    <dgm:cxn modelId="{55F50147-4CFF-4C2C-BC4F-4A02D3DF681A}" type="presOf" srcId="{723F268A-ADB8-48F3-BF4D-50F7A7EECA61}" destId="{0C12C7CF-DFFD-4C2B-99EC-D4464C976B52}" srcOrd="0" destOrd="0" presId="urn:microsoft.com/office/officeart/2009/layout/CircleArrowProcess"/>
    <dgm:cxn modelId="{7F41CC95-8EB8-4CA5-BFA4-30A49932515E}" srcId="{723F268A-ADB8-48F3-BF4D-50F7A7EECA61}" destId="{6FA910F9-B161-473E-9969-F9CD96F490D6}" srcOrd="2" destOrd="0" parTransId="{28377A29-5F9B-41C8-93F8-B52973812B4E}" sibTransId="{A998A3D5-AD1F-4294-A007-E1B369C3B70D}"/>
    <dgm:cxn modelId="{428A81AC-05C6-4C58-84E0-21E998B0D9A6}" type="presOf" srcId="{255B8034-1D85-4098-897A-CFDC5B886D2B}" destId="{46B8B27C-4599-4685-830F-A1E79560D367}" srcOrd="0" destOrd="0" presId="urn:microsoft.com/office/officeart/2009/layout/CircleArrowProcess"/>
    <dgm:cxn modelId="{245862C7-3707-47EE-8DC1-12538F54D764}" type="presOf" srcId="{6FA910F9-B161-473E-9969-F9CD96F490D6}" destId="{7E36F0AB-B411-4D9D-A534-B6C827B14F30}" srcOrd="0" destOrd="0" presId="urn:microsoft.com/office/officeart/2009/layout/CircleArrowProcess"/>
    <dgm:cxn modelId="{CCBFEDF3-C544-413F-ABA5-BE24456A06DD}" srcId="{723F268A-ADB8-48F3-BF4D-50F7A7EECA61}" destId="{2AD9E1CC-763F-4E07-807B-C9206358716F}" srcOrd="1" destOrd="0" parTransId="{E78DBB21-9AF9-43F3-8298-3C4844ED9D17}" sibTransId="{C1750A38-48BB-4DB2-A8D9-F042E8CE437A}"/>
    <dgm:cxn modelId="{51367223-C132-4D24-BB2D-99ECE63F19E2}" type="presParOf" srcId="{0C12C7CF-DFFD-4C2B-99EC-D4464C976B52}" destId="{19E7F2CA-79D2-4F42-8759-BCF22C69593A}" srcOrd="0" destOrd="0" presId="urn:microsoft.com/office/officeart/2009/layout/CircleArrowProcess"/>
    <dgm:cxn modelId="{40B12159-1A0D-4922-912E-6B302F4AE021}" type="presParOf" srcId="{19E7F2CA-79D2-4F42-8759-BCF22C69593A}" destId="{365BE97C-EDB2-4AC1-AEDF-653CC759859E}" srcOrd="0" destOrd="0" presId="urn:microsoft.com/office/officeart/2009/layout/CircleArrowProcess"/>
    <dgm:cxn modelId="{197B6A92-5290-408A-AC91-61DEF454DE87}" type="presParOf" srcId="{0C12C7CF-DFFD-4C2B-99EC-D4464C976B52}" destId="{46B8B27C-4599-4685-830F-A1E79560D367}" srcOrd="1" destOrd="0" presId="urn:microsoft.com/office/officeart/2009/layout/CircleArrowProcess"/>
    <dgm:cxn modelId="{91220D18-E4E0-4FAA-96FE-B68AA1F2BE45}" type="presParOf" srcId="{0C12C7CF-DFFD-4C2B-99EC-D4464C976B52}" destId="{AACC2352-BDCB-4224-A092-0596B677D65D}" srcOrd="2" destOrd="0" presId="urn:microsoft.com/office/officeart/2009/layout/CircleArrowProcess"/>
    <dgm:cxn modelId="{05571692-518D-4A5B-A2C1-64C2AE942D05}" type="presParOf" srcId="{AACC2352-BDCB-4224-A092-0596B677D65D}" destId="{0FF90CA0-21BE-47AE-BBBA-2AFD05340F30}" srcOrd="0" destOrd="0" presId="urn:microsoft.com/office/officeart/2009/layout/CircleArrowProcess"/>
    <dgm:cxn modelId="{E6135E76-76EF-4995-A3B6-6F7F3C99B1D1}" type="presParOf" srcId="{0C12C7CF-DFFD-4C2B-99EC-D4464C976B52}" destId="{0F01E759-A0CF-4426-A251-0DC605C901D6}" srcOrd="3" destOrd="0" presId="urn:microsoft.com/office/officeart/2009/layout/CircleArrowProcess"/>
    <dgm:cxn modelId="{86071947-89B0-4F19-A3E0-6473010E82CA}" type="presParOf" srcId="{0C12C7CF-DFFD-4C2B-99EC-D4464C976B52}" destId="{4F4635CF-755D-4D8F-96F0-36892AA5D37C}" srcOrd="4" destOrd="0" presId="urn:microsoft.com/office/officeart/2009/layout/CircleArrowProcess"/>
    <dgm:cxn modelId="{15A1B5E3-9E29-41A4-83B6-4F1B8EF43A00}" type="presParOf" srcId="{4F4635CF-755D-4D8F-96F0-36892AA5D37C}" destId="{C43C310B-E313-46D0-BBE5-FBDC0DB19807}" srcOrd="0" destOrd="0" presId="urn:microsoft.com/office/officeart/2009/layout/CircleArrowProcess"/>
    <dgm:cxn modelId="{7E928DD0-2666-4D61-85A6-5A564FF752F9}" type="presParOf" srcId="{0C12C7CF-DFFD-4C2B-99EC-D4464C976B52}" destId="{7E36F0AB-B411-4D9D-A534-B6C827B14F3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BAEE1-4B25-43DC-B870-2E4A8F599E00}" type="doc">
      <dgm:prSet loTypeId="urn:microsoft.com/office/officeart/2005/8/layout/hierarchy4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8B3273A-0DA7-4388-A954-E264CD5FA73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 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dirty="0"/>
        </a:p>
      </dgm:t>
    </dgm:pt>
    <dgm:pt modelId="{37037D12-6012-4CAF-8872-0D62E0BC0465}" type="parTrans" cxnId="{ABEC839C-D446-443B-B312-4C8EB2A8A220}">
      <dgm:prSet/>
      <dgm:spPr/>
      <dgm:t>
        <a:bodyPr/>
        <a:lstStyle/>
        <a:p>
          <a:endParaRPr lang="ru-RU"/>
        </a:p>
      </dgm:t>
    </dgm:pt>
    <dgm:pt modelId="{1C10FCAC-2F68-4104-A2EF-313C9636FD1C}" type="sibTrans" cxnId="{ABEC839C-D446-443B-B312-4C8EB2A8A220}">
      <dgm:prSet/>
      <dgm:spPr/>
      <dgm:t>
        <a:bodyPr/>
        <a:lstStyle/>
        <a:p>
          <a:endParaRPr lang="ru-RU"/>
        </a:p>
      </dgm:t>
    </dgm:pt>
    <dgm:pt modelId="{1F0FDD22-0FA2-41F4-B49A-1EB0C7BED5A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денежные средства, поступающие в бюджет в безвозмездном и безвозвратном порядке.</a:t>
          </a:r>
          <a:endParaRPr lang="ru-RU" dirty="0"/>
        </a:p>
      </dgm:t>
    </dgm:pt>
    <dgm:pt modelId="{B9CA2709-5003-4738-9E86-E8DF17C29E2E}" type="parTrans" cxnId="{223BDF98-EEDB-463E-9A1E-07C0BA8F8BE5}">
      <dgm:prSet/>
      <dgm:spPr/>
      <dgm:t>
        <a:bodyPr/>
        <a:lstStyle/>
        <a:p>
          <a:endParaRPr lang="ru-RU"/>
        </a:p>
      </dgm:t>
    </dgm:pt>
    <dgm:pt modelId="{C2B89312-5F2D-43EC-B607-4A0B2403C63E}" type="sibTrans" cxnId="{223BDF98-EEDB-463E-9A1E-07C0BA8F8BE5}">
      <dgm:prSet/>
      <dgm:spPr/>
      <dgm:t>
        <a:bodyPr/>
        <a:lstStyle/>
        <a:p>
          <a:endParaRPr lang="ru-RU"/>
        </a:p>
      </dgm:t>
    </dgm:pt>
    <dgm:pt modelId="{0EC0D065-882A-4B29-B399-16B7E1C896B5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денежные средства, выплачиваемые из бюджета.</a:t>
          </a:r>
          <a:endParaRPr lang="ru-RU" dirty="0"/>
        </a:p>
      </dgm:t>
    </dgm:pt>
    <dgm:pt modelId="{FA46F86C-C5B3-4B0C-9A9A-51EBAFF72BDC}" type="parTrans" cxnId="{21311884-8C32-44ED-AD85-31A1C4057B6D}">
      <dgm:prSet/>
      <dgm:spPr/>
      <dgm:t>
        <a:bodyPr/>
        <a:lstStyle/>
        <a:p>
          <a:endParaRPr lang="ru-RU"/>
        </a:p>
      </dgm:t>
    </dgm:pt>
    <dgm:pt modelId="{97952DC4-20E7-4E92-8F8F-40064A12D1E2}" type="sibTrans" cxnId="{21311884-8C32-44ED-AD85-31A1C4057B6D}">
      <dgm:prSet/>
      <dgm:spPr/>
      <dgm:t>
        <a:bodyPr/>
        <a:lstStyle/>
        <a:p>
          <a:endParaRPr lang="ru-RU"/>
        </a:p>
      </dgm:t>
    </dgm:pt>
    <dgm:pt modelId="{726C142E-29F6-43B6-956C-632CDEBCB281}">
      <dgm:prSet/>
      <dgm:spPr/>
      <dgm:t>
        <a:bodyPr/>
        <a:lstStyle/>
        <a:p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Профицит</a:t>
          </a: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 – превышение доходов над расходами.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13C4C-F478-4773-8F03-079FD9A5FB05}" type="parTrans" cxnId="{8D04DBF5-81A9-44B9-8646-8C274AA5CC5D}">
      <dgm:prSet/>
      <dgm:spPr/>
      <dgm:t>
        <a:bodyPr/>
        <a:lstStyle/>
        <a:p>
          <a:endParaRPr lang="ru-RU" dirty="0"/>
        </a:p>
      </dgm:t>
    </dgm:pt>
    <dgm:pt modelId="{545B8C9B-8055-45D2-B4B2-4A089FC58C69}" type="sibTrans" cxnId="{8D04DBF5-81A9-44B9-8646-8C274AA5CC5D}">
      <dgm:prSet/>
      <dgm:spPr/>
      <dgm:t>
        <a:bodyPr/>
        <a:lstStyle/>
        <a:p>
          <a:endParaRPr lang="ru-RU"/>
        </a:p>
      </dgm:t>
    </dgm:pt>
    <dgm:pt modelId="{94EEAEFA-57A0-4233-B9A2-18F61EA6070E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– превышение расходов над доходами.</a:t>
          </a:r>
        </a:p>
      </dgm:t>
    </dgm:pt>
    <dgm:pt modelId="{4E58B5D0-C1EC-47AF-87E7-7F765B206D81}" type="parTrans" cxnId="{E689E09B-95D3-4F73-A5FD-237377092602}">
      <dgm:prSet/>
      <dgm:spPr/>
      <dgm:t>
        <a:bodyPr/>
        <a:lstStyle/>
        <a:p>
          <a:endParaRPr lang="ru-RU"/>
        </a:p>
      </dgm:t>
    </dgm:pt>
    <dgm:pt modelId="{C9613162-0773-4C78-9E7B-CAE2B1389B74}" type="sibTrans" cxnId="{E689E09B-95D3-4F73-A5FD-237377092602}">
      <dgm:prSet/>
      <dgm:spPr/>
      <dgm:t>
        <a:bodyPr/>
        <a:lstStyle/>
        <a:p>
          <a:endParaRPr lang="ru-RU"/>
        </a:p>
      </dgm:t>
    </dgm:pt>
    <dgm:pt modelId="{82126F9C-912F-4344-8BBD-7D5153BFA2E4}" type="pres">
      <dgm:prSet presAssocID="{008BAEE1-4B25-43DC-B870-2E4A8F599E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1E7011-8223-464D-8658-2373B12A5BFD}" type="pres">
      <dgm:prSet presAssocID="{D8B3273A-0DA7-4388-A954-E264CD5FA73B}" presName="vertOne" presStyleCnt="0"/>
      <dgm:spPr/>
    </dgm:pt>
    <dgm:pt modelId="{28B8E4DA-EB9F-4A89-939C-878A390E4DA8}" type="pres">
      <dgm:prSet presAssocID="{D8B3273A-0DA7-4388-A954-E264CD5FA73B}" presName="txOne" presStyleLbl="node0" presStyleIdx="0" presStyleCnt="1">
        <dgm:presLayoutVars>
          <dgm:chPref val="3"/>
        </dgm:presLayoutVars>
      </dgm:prSet>
      <dgm:spPr/>
    </dgm:pt>
    <dgm:pt modelId="{F4AAF37C-0BFC-4FE9-9378-41DBF0D2E582}" type="pres">
      <dgm:prSet presAssocID="{D8B3273A-0DA7-4388-A954-E264CD5FA73B}" presName="parTransOne" presStyleCnt="0"/>
      <dgm:spPr/>
    </dgm:pt>
    <dgm:pt modelId="{EE3CAD6C-4E8D-4963-BC9D-5047F6C69ABC}" type="pres">
      <dgm:prSet presAssocID="{D8B3273A-0DA7-4388-A954-E264CD5FA73B}" presName="horzOne" presStyleCnt="0"/>
      <dgm:spPr/>
    </dgm:pt>
    <dgm:pt modelId="{D00F3D13-B520-4577-9C9F-B7C5D048F882}" type="pres">
      <dgm:prSet presAssocID="{1F0FDD22-0FA2-41F4-B49A-1EB0C7BED5AC}" presName="vertTwo" presStyleCnt="0"/>
      <dgm:spPr/>
    </dgm:pt>
    <dgm:pt modelId="{7CDCB3A3-1E04-4B6D-90A7-A86B00F68468}" type="pres">
      <dgm:prSet presAssocID="{1F0FDD22-0FA2-41F4-B49A-1EB0C7BED5AC}" presName="txTwo" presStyleLbl="node2" presStyleIdx="0" presStyleCnt="2">
        <dgm:presLayoutVars>
          <dgm:chPref val="3"/>
        </dgm:presLayoutVars>
      </dgm:prSet>
      <dgm:spPr/>
    </dgm:pt>
    <dgm:pt modelId="{5F147506-A60F-46C7-AAB4-238C6896730A}" type="pres">
      <dgm:prSet presAssocID="{1F0FDD22-0FA2-41F4-B49A-1EB0C7BED5AC}" presName="parTransTwo" presStyleCnt="0"/>
      <dgm:spPr/>
    </dgm:pt>
    <dgm:pt modelId="{07D0B8BD-664F-4A18-A21C-2BA58C5793AF}" type="pres">
      <dgm:prSet presAssocID="{1F0FDD22-0FA2-41F4-B49A-1EB0C7BED5AC}" presName="horzTwo" presStyleCnt="0"/>
      <dgm:spPr/>
    </dgm:pt>
    <dgm:pt modelId="{06FEE90D-57A5-417A-9B27-70DDAC22F959}" type="pres">
      <dgm:prSet presAssocID="{726C142E-29F6-43B6-956C-632CDEBCB281}" presName="vertThree" presStyleCnt="0"/>
      <dgm:spPr/>
    </dgm:pt>
    <dgm:pt modelId="{3B04D9A2-BB03-4E36-B45C-47A9556B6F32}" type="pres">
      <dgm:prSet presAssocID="{726C142E-29F6-43B6-956C-632CDEBCB281}" presName="txThree" presStyleLbl="node3" presStyleIdx="0" presStyleCnt="2">
        <dgm:presLayoutVars>
          <dgm:chPref val="3"/>
        </dgm:presLayoutVars>
      </dgm:prSet>
      <dgm:spPr/>
    </dgm:pt>
    <dgm:pt modelId="{E6CBDF0E-6817-4CD1-AFC3-04D395D09615}" type="pres">
      <dgm:prSet presAssocID="{726C142E-29F6-43B6-956C-632CDEBCB281}" presName="horzThree" presStyleCnt="0"/>
      <dgm:spPr/>
    </dgm:pt>
    <dgm:pt modelId="{C9BD0CDB-034F-4620-9D89-2A4043108799}" type="pres">
      <dgm:prSet presAssocID="{545B8C9B-8055-45D2-B4B2-4A089FC58C69}" presName="sibSpaceThree" presStyleCnt="0"/>
      <dgm:spPr/>
    </dgm:pt>
    <dgm:pt modelId="{D2BCDF84-90F9-4318-9B6E-769462B67FD4}" type="pres">
      <dgm:prSet presAssocID="{94EEAEFA-57A0-4233-B9A2-18F61EA6070E}" presName="vertThree" presStyleCnt="0"/>
      <dgm:spPr/>
    </dgm:pt>
    <dgm:pt modelId="{25EDAC51-A802-46B1-8965-9F521F0A96F3}" type="pres">
      <dgm:prSet presAssocID="{94EEAEFA-57A0-4233-B9A2-18F61EA6070E}" presName="txThree" presStyleLbl="node3" presStyleIdx="1" presStyleCnt="2">
        <dgm:presLayoutVars>
          <dgm:chPref val="3"/>
        </dgm:presLayoutVars>
      </dgm:prSet>
      <dgm:spPr/>
    </dgm:pt>
    <dgm:pt modelId="{803B65F2-122E-428D-AF91-569E520AB8DC}" type="pres">
      <dgm:prSet presAssocID="{94EEAEFA-57A0-4233-B9A2-18F61EA6070E}" presName="horzThree" presStyleCnt="0"/>
      <dgm:spPr/>
    </dgm:pt>
    <dgm:pt modelId="{660A9AB4-0BA3-4EC7-B3AB-30FEBEFFA602}" type="pres">
      <dgm:prSet presAssocID="{C2B89312-5F2D-43EC-B607-4A0B2403C63E}" presName="sibSpaceTwo" presStyleCnt="0"/>
      <dgm:spPr/>
    </dgm:pt>
    <dgm:pt modelId="{906B0197-B19C-4C4E-A5B4-88D64A47FE3F}" type="pres">
      <dgm:prSet presAssocID="{0EC0D065-882A-4B29-B399-16B7E1C896B5}" presName="vertTwo" presStyleCnt="0"/>
      <dgm:spPr/>
    </dgm:pt>
    <dgm:pt modelId="{8B8D8900-698B-43D6-83CE-420C9D02A467}" type="pres">
      <dgm:prSet presAssocID="{0EC0D065-882A-4B29-B399-16B7E1C896B5}" presName="txTwo" presStyleLbl="node2" presStyleIdx="1" presStyleCnt="2">
        <dgm:presLayoutVars>
          <dgm:chPref val="3"/>
        </dgm:presLayoutVars>
      </dgm:prSet>
      <dgm:spPr/>
    </dgm:pt>
    <dgm:pt modelId="{99F9846C-1767-47C3-A53E-E7F89041FC1C}" type="pres">
      <dgm:prSet presAssocID="{0EC0D065-882A-4B29-B399-16B7E1C896B5}" presName="horzTwo" presStyleCnt="0"/>
      <dgm:spPr/>
    </dgm:pt>
  </dgm:ptLst>
  <dgm:cxnLst>
    <dgm:cxn modelId="{2E2B3213-2AEA-47A5-A5F8-BF8068D94BE2}" type="presOf" srcId="{726C142E-29F6-43B6-956C-632CDEBCB281}" destId="{3B04D9A2-BB03-4E36-B45C-47A9556B6F32}" srcOrd="0" destOrd="0" presId="urn:microsoft.com/office/officeart/2005/8/layout/hierarchy4"/>
    <dgm:cxn modelId="{A2987825-8372-4140-AE17-DFB678238B02}" type="presOf" srcId="{0EC0D065-882A-4B29-B399-16B7E1C896B5}" destId="{8B8D8900-698B-43D6-83CE-420C9D02A467}" srcOrd="0" destOrd="0" presId="urn:microsoft.com/office/officeart/2005/8/layout/hierarchy4"/>
    <dgm:cxn modelId="{06BCD653-A5D0-4A8D-AA15-79050E829BE1}" type="presOf" srcId="{008BAEE1-4B25-43DC-B870-2E4A8F599E00}" destId="{82126F9C-912F-4344-8BBD-7D5153BFA2E4}" srcOrd="0" destOrd="0" presId="urn:microsoft.com/office/officeart/2005/8/layout/hierarchy4"/>
    <dgm:cxn modelId="{21311884-8C32-44ED-AD85-31A1C4057B6D}" srcId="{D8B3273A-0DA7-4388-A954-E264CD5FA73B}" destId="{0EC0D065-882A-4B29-B399-16B7E1C896B5}" srcOrd="1" destOrd="0" parTransId="{FA46F86C-C5B3-4B0C-9A9A-51EBAFF72BDC}" sibTransId="{97952DC4-20E7-4E92-8F8F-40064A12D1E2}"/>
    <dgm:cxn modelId="{223BDF98-EEDB-463E-9A1E-07C0BA8F8BE5}" srcId="{D8B3273A-0DA7-4388-A954-E264CD5FA73B}" destId="{1F0FDD22-0FA2-41F4-B49A-1EB0C7BED5AC}" srcOrd="0" destOrd="0" parTransId="{B9CA2709-5003-4738-9E86-E8DF17C29E2E}" sibTransId="{C2B89312-5F2D-43EC-B607-4A0B2403C63E}"/>
    <dgm:cxn modelId="{E689E09B-95D3-4F73-A5FD-237377092602}" srcId="{1F0FDD22-0FA2-41F4-B49A-1EB0C7BED5AC}" destId="{94EEAEFA-57A0-4233-B9A2-18F61EA6070E}" srcOrd="1" destOrd="0" parTransId="{4E58B5D0-C1EC-47AF-87E7-7F765B206D81}" sibTransId="{C9613162-0773-4C78-9E7B-CAE2B1389B74}"/>
    <dgm:cxn modelId="{ABEC839C-D446-443B-B312-4C8EB2A8A220}" srcId="{008BAEE1-4B25-43DC-B870-2E4A8F599E00}" destId="{D8B3273A-0DA7-4388-A954-E264CD5FA73B}" srcOrd="0" destOrd="0" parTransId="{37037D12-6012-4CAF-8872-0D62E0BC0465}" sibTransId="{1C10FCAC-2F68-4104-A2EF-313C9636FD1C}"/>
    <dgm:cxn modelId="{645983B4-D029-4245-A3FF-58F31CD9E4DD}" type="presOf" srcId="{94EEAEFA-57A0-4233-B9A2-18F61EA6070E}" destId="{25EDAC51-A802-46B1-8965-9F521F0A96F3}" srcOrd="0" destOrd="0" presId="urn:microsoft.com/office/officeart/2005/8/layout/hierarchy4"/>
    <dgm:cxn modelId="{5509A7D4-DBE2-418B-89D9-567432B034B4}" type="presOf" srcId="{D8B3273A-0DA7-4388-A954-E264CD5FA73B}" destId="{28B8E4DA-EB9F-4A89-939C-878A390E4DA8}" srcOrd="0" destOrd="0" presId="urn:microsoft.com/office/officeart/2005/8/layout/hierarchy4"/>
    <dgm:cxn modelId="{8D04DBF5-81A9-44B9-8646-8C274AA5CC5D}" srcId="{1F0FDD22-0FA2-41F4-B49A-1EB0C7BED5AC}" destId="{726C142E-29F6-43B6-956C-632CDEBCB281}" srcOrd="0" destOrd="0" parTransId="{95D13C4C-F478-4773-8F03-079FD9A5FB05}" sibTransId="{545B8C9B-8055-45D2-B4B2-4A089FC58C69}"/>
    <dgm:cxn modelId="{4B6A0FFD-E7DC-42AD-97DB-3DF2603650C6}" type="presOf" srcId="{1F0FDD22-0FA2-41F4-B49A-1EB0C7BED5AC}" destId="{7CDCB3A3-1E04-4B6D-90A7-A86B00F68468}" srcOrd="0" destOrd="0" presId="urn:microsoft.com/office/officeart/2005/8/layout/hierarchy4"/>
    <dgm:cxn modelId="{130188BD-ECCA-40B7-A321-020F2D423010}" type="presParOf" srcId="{82126F9C-912F-4344-8BBD-7D5153BFA2E4}" destId="{6E1E7011-8223-464D-8658-2373B12A5BFD}" srcOrd="0" destOrd="0" presId="urn:microsoft.com/office/officeart/2005/8/layout/hierarchy4"/>
    <dgm:cxn modelId="{5D847E30-37CE-4A6D-A228-7F9EAE776DE0}" type="presParOf" srcId="{6E1E7011-8223-464D-8658-2373B12A5BFD}" destId="{28B8E4DA-EB9F-4A89-939C-878A390E4DA8}" srcOrd="0" destOrd="0" presId="urn:microsoft.com/office/officeart/2005/8/layout/hierarchy4"/>
    <dgm:cxn modelId="{D7447ED7-DEF8-4F69-AF3B-8135880976BC}" type="presParOf" srcId="{6E1E7011-8223-464D-8658-2373B12A5BFD}" destId="{F4AAF37C-0BFC-4FE9-9378-41DBF0D2E582}" srcOrd="1" destOrd="0" presId="urn:microsoft.com/office/officeart/2005/8/layout/hierarchy4"/>
    <dgm:cxn modelId="{FDBD0719-B8C6-459A-B453-6616B187967F}" type="presParOf" srcId="{6E1E7011-8223-464D-8658-2373B12A5BFD}" destId="{EE3CAD6C-4E8D-4963-BC9D-5047F6C69ABC}" srcOrd="2" destOrd="0" presId="urn:microsoft.com/office/officeart/2005/8/layout/hierarchy4"/>
    <dgm:cxn modelId="{A738E90C-5348-4DBC-97F7-8B706B960F84}" type="presParOf" srcId="{EE3CAD6C-4E8D-4963-BC9D-5047F6C69ABC}" destId="{D00F3D13-B520-4577-9C9F-B7C5D048F882}" srcOrd="0" destOrd="0" presId="urn:microsoft.com/office/officeart/2005/8/layout/hierarchy4"/>
    <dgm:cxn modelId="{11226CB8-68BB-4CE3-A60D-BDE8FD963ADB}" type="presParOf" srcId="{D00F3D13-B520-4577-9C9F-B7C5D048F882}" destId="{7CDCB3A3-1E04-4B6D-90A7-A86B00F68468}" srcOrd="0" destOrd="0" presId="urn:microsoft.com/office/officeart/2005/8/layout/hierarchy4"/>
    <dgm:cxn modelId="{98399220-80BA-4A9D-A4DC-4C2F09A40559}" type="presParOf" srcId="{D00F3D13-B520-4577-9C9F-B7C5D048F882}" destId="{5F147506-A60F-46C7-AAB4-238C6896730A}" srcOrd="1" destOrd="0" presId="urn:microsoft.com/office/officeart/2005/8/layout/hierarchy4"/>
    <dgm:cxn modelId="{F3B52203-8792-444E-9E02-A4F35E4E7F2B}" type="presParOf" srcId="{D00F3D13-B520-4577-9C9F-B7C5D048F882}" destId="{07D0B8BD-664F-4A18-A21C-2BA58C5793AF}" srcOrd="2" destOrd="0" presId="urn:microsoft.com/office/officeart/2005/8/layout/hierarchy4"/>
    <dgm:cxn modelId="{DBD7A692-6228-4CCF-87DB-87B0E20DC2FD}" type="presParOf" srcId="{07D0B8BD-664F-4A18-A21C-2BA58C5793AF}" destId="{06FEE90D-57A5-417A-9B27-70DDAC22F959}" srcOrd="0" destOrd="0" presId="urn:microsoft.com/office/officeart/2005/8/layout/hierarchy4"/>
    <dgm:cxn modelId="{BC3529A1-D298-423D-B0C2-9115086710F9}" type="presParOf" srcId="{06FEE90D-57A5-417A-9B27-70DDAC22F959}" destId="{3B04D9A2-BB03-4E36-B45C-47A9556B6F32}" srcOrd="0" destOrd="0" presId="urn:microsoft.com/office/officeart/2005/8/layout/hierarchy4"/>
    <dgm:cxn modelId="{54B77205-5337-4E57-B9E4-46C12819B225}" type="presParOf" srcId="{06FEE90D-57A5-417A-9B27-70DDAC22F959}" destId="{E6CBDF0E-6817-4CD1-AFC3-04D395D09615}" srcOrd="1" destOrd="0" presId="urn:microsoft.com/office/officeart/2005/8/layout/hierarchy4"/>
    <dgm:cxn modelId="{136E8AE4-692B-4763-A122-9E75F9688534}" type="presParOf" srcId="{07D0B8BD-664F-4A18-A21C-2BA58C5793AF}" destId="{C9BD0CDB-034F-4620-9D89-2A4043108799}" srcOrd="1" destOrd="0" presId="urn:microsoft.com/office/officeart/2005/8/layout/hierarchy4"/>
    <dgm:cxn modelId="{E737FE6E-75B0-419C-8C41-EBBF556CA2A8}" type="presParOf" srcId="{07D0B8BD-664F-4A18-A21C-2BA58C5793AF}" destId="{D2BCDF84-90F9-4318-9B6E-769462B67FD4}" srcOrd="2" destOrd="0" presId="urn:microsoft.com/office/officeart/2005/8/layout/hierarchy4"/>
    <dgm:cxn modelId="{50ED4B9F-0451-4B1C-8E48-2BEE8825E0F6}" type="presParOf" srcId="{D2BCDF84-90F9-4318-9B6E-769462B67FD4}" destId="{25EDAC51-A802-46B1-8965-9F521F0A96F3}" srcOrd="0" destOrd="0" presId="urn:microsoft.com/office/officeart/2005/8/layout/hierarchy4"/>
    <dgm:cxn modelId="{8C736C1C-635D-44D4-984E-CFE18875B822}" type="presParOf" srcId="{D2BCDF84-90F9-4318-9B6E-769462B67FD4}" destId="{803B65F2-122E-428D-AF91-569E520AB8DC}" srcOrd="1" destOrd="0" presId="urn:microsoft.com/office/officeart/2005/8/layout/hierarchy4"/>
    <dgm:cxn modelId="{4EBB66B7-EFB8-4538-A907-5D1FAECE71EB}" type="presParOf" srcId="{EE3CAD6C-4E8D-4963-BC9D-5047F6C69ABC}" destId="{660A9AB4-0BA3-4EC7-B3AB-30FEBEFFA602}" srcOrd="1" destOrd="0" presId="urn:microsoft.com/office/officeart/2005/8/layout/hierarchy4"/>
    <dgm:cxn modelId="{BE92792C-281D-42BB-B9DE-6CEBE1514A2F}" type="presParOf" srcId="{EE3CAD6C-4E8D-4963-BC9D-5047F6C69ABC}" destId="{906B0197-B19C-4C4E-A5B4-88D64A47FE3F}" srcOrd="2" destOrd="0" presId="urn:microsoft.com/office/officeart/2005/8/layout/hierarchy4"/>
    <dgm:cxn modelId="{CD45C8BD-5399-488D-9A7B-8D49ED115408}" type="presParOf" srcId="{906B0197-B19C-4C4E-A5B4-88D64A47FE3F}" destId="{8B8D8900-698B-43D6-83CE-420C9D02A467}" srcOrd="0" destOrd="0" presId="urn:microsoft.com/office/officeart/2005/8/layout/hierarchy4"/>
    <dgm:cxn modelId="{60DEDAE5-542A-45B0-BA11-90B1A0C77FCE}" type="presParOf" srcId="{906B0197-B19C-4C4E-A5B4-88D64A47FE3F}" destId="{99F9846C-1767-47C3-A53E-E7F89041FC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3E2E3-79EC-4D66-A31C-8A00D7778000}" type="doc">
      <dgm:prSet loTypeId="urn:microsoft.com/office/officeart/2005/8/layout/chevron1" loCatId="process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23E137C-4EE3-44D6-BC2D-FC4DEC4CFF9E}">
      <dgm:prSet phldrT="[Текст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проекта бюджета</a:t>
          </a:r>
        </a:p>
      </dgm:t>
    </dgm:pt>
    <dgm:pt modelId="{EBD90255-8AA5-4BA6-B26C-7C1C082DAE27}" type="parTrans" cxnId="{B1554F3F-A5CF-43DC-BFD5-7C0F72A656C0}">
      <dgm:prSet/>
      <dgm:spPr/>
      <dgm:t>
        <a:bodyPr/>
        <a:lstStyle/>
        <a:p>
          <a:endParaRPr lang="ru-RU"/>
        </a:p>
      </dgm:t>
    </dgm:pt>
    <dgm:pt modelId="{F56B69F5-84C5-42B0-89F4-AC62A5912DD9}" type="sibTrans" cxnId="{B1554F3F-A5CF-43DC-BFD5-7C0F72A656C0}">
      <dgm:prSet/>
      <dgm:spPr/>
      <dgm:t>
        <a:bodyPr/>
        <a:lstStyle/>
        <a:p>
          <a:endParaRPr lang="ru-RU"/>
        </a:p>
      </dgm:t>
    </dgm:pt>
    <dgm:pt modelId="{80781DA3-3B79-4BDD-A060-905F58B100B2}">
      <dgm:prSet phldrT="[Текст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gm:t>
    </dgm:pt>
    <dgm:pt modelId="{0CDAFFDC-0102-4423-9135-8848363C21BA}" type="parTrans" cxnId="{854E36C3-FBDD-42C0-8A9B-15D2F96621FF}">
      <dgm:prSet/>
      <dgm:spPr/>
      <dgm:t>
        <a:bodyPr/>
        <a:lstStyle/>
        <a:p>
          <a:endParaRPr lang="ru-RU"/>
        </a:p>
      </dgm:t>
    </dgm:pt>
    <dgm:pt modelId="{C06DFA71-160A-45AE-946B-D5692A3D2C38}" type="sibTrans" cxnId="{854E36C3-FBDD-42C0-8A9B-15D2F96621FF}">
      <dgm:prSet/>
      <dgm:spPr/>
      <dgm:t>
        <a:bodyPr/>
        <a:lstStyle/>
        <a:p>
          <a:endParaRPr lang="ru-RU"/>
        </a:p>
      </dgm:t>
    </dgm:pt>
    <dgm:pt modelId="{455B9724-A96D-4BFA-BF94-4AAA6F111683}">
      <dgm:prSet phldrT="[Текст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проекта бюджета</a:t>
          </a:r>
        </a:p>
      </dgm:t>
    </dgm:pt>
    <dgm:pt modelId="{ABD481AC-8BA9-4353-8A43-5A713CC95441}" type="parTrans" cxnId="{702392DE-FA51-4862-8BBD-223D663085EB}">
      <dgm:prSet/>
      <dgm:spPr/>
      <dgm:t>
        <a:bodyPr/>
        <a:lstStyle/>
        <a:p>
          <a:endParaRPr lang="ru-RU"/>
        </a:p>
      </dgm:t>
    </dgm:pt>
    <dgm:pt modelId="{82976CB9-0A7C-4EC9-B06A-321E6EED4F28}" type="sibTrans" cxnId="{702392DE-FA51-4862-8BBD-223D663085EB}">
      <dgm:prSet/>
      <dgm:spPr/>
      <dgm:t>
        <a:bodyPr/>
        <a:lstStyle/>
        <a:p>
          <a:endParaRPr lang="ru-RU"/>
        </a:p>
      </dgm:t>
    </dgm:pt>
    <dgm:pt modelId="{F65014A2-C8F9-4A0A-A0F9-0C2C0E5C90DB}" type="pres">
      <dgm:prSet presAssocID="{06B3E2E3-79EC-4D66-A31C-8A00D7778000}" presName="Name0" presStyleCnt="0">
        <dgm:presLayoutVars>
          <dgm:dir/>
          <dgm:animLvl val="lvl"/>
          <dgm:resizeHandles val="exact"/>
        </dgm:presLayoutVars>
      </dgm:prSet>
      <dgm:spPr/>
    </dgm:pt>
    <dgm:pt modelId="{26C6F469-B330-4B2F-8134-910ED45EC143}" type="pres">
      <dgm:prSet presAssocID="{923E137C-4EE3-44D6-BC2D-FC4DEC4CFF9E}" presName="parTxOnly" presStyleLbl="node1" presStyleIdx="0" presStyleCnt="3" custLinFactY="-56959" custLinFactNeighborX="42849" custLinFactNeighborY="-100000">
        <dgm:presLayoutVars>
          <dgm:chMax val="0"/>
          <dgm:chPref val="0"/>
          <dgm:bulletEnabled val="1"/>
        </dgm:presLayoutVars>
      </dgm:prSet>
      <dgm:spPr/>
    </dgm:pt>
    <dgm:pt modelId="{55D78378-80BD-478C-8216-664FF7E511CC}" type="pres">
      <dgm:prSet presAssocID="{F56B69F5-84C5-42B0-89F4-AC62A5912DD9}" presName="parTxOnlySpace" presStyleCnt="0"/>
      <dgm:spPr/>
    </dgm:pt>
    <dgm:pt modelId="{F017F8D7-0FF4-4B2F-9831-A5D0E84437A7}" type="pres">
      <dgm:prSet presAssocID="{80781DA3-3B79-4BDD-A060-905F58B100B2}" presName="parTxOnly" presStyleLbl="node1" presStyleIdx="1" presStyleCnt="3" custLinFactY="-56959" custLinFactNeighborX="32465" custLinFactNeighborY="-100000">
        <dgm:presLayoutVars>
          <dgm:chMax val="0"/>
          <dgm:chPref val="0"/>
          <dgm:bulletEnabled val="1"/>
        </dgm:presLayoutVars>
      </dgm:prSet>
      <dgm:spPr/>
    </dgm:pt>
    <dgm:pt modelId="{7B3FF2E6-BA2C-4BC6-A7E0-B1FE49E94B75}" type="pres">
      <dgm:prSet presAssocID="{C06DFA71-160A-45AE-946B-D5692A3D2C38}" presName="parTxOnlySpace" presStyleCnt="0"/>
      <dgm:spPr/>
    </dgm:pt>
    <dgm:pt modelId="{A6F1D6BB-5A8B-4E1E-8838-3B87ABD9A2AC}" type="pres">
      <dgm:prSet presAssocID="{455B9724-A96D-4BFA-BF94-4AAA6F111683}" presName="parTxOnly" presStyleLbl="node1" presStyleIdx="2" presStyleCnt="3" custLinFactY="-56959" custLinFactNeighborX="32805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22E9A12-0406-489D-9470-01B97289FAB6}" type="presOf" srcId="{455B9724-A96D-4BFA-BF94-4AAA6F111683}" destId="{A6F1D6BB-5A8B-4E1E-8838-3B87ABD9A2AC}" srcOrd="0" destOrd="0" presId="urn:microsoft.com/office/officeart/2005/8/layout/chevron1"/>
    <dgm:cxn modelId="{B1554F3F-A5CF-43DC-BFD5-7C0F72A656C0}" srcId="{06B3E2E3-79EC-4D66-A31C-8A00D7778000}" destId="{923E137C-4EE3-44D6-BC2D-FC4DEC4CFF9E}" srcOrd="0" destOrd="0" parTransId="{EBD90255-8AA5-4BA6-B26C-7C1C082DAE27}" sibTransId="{F56B69F5-84C5-42B0-89F4-AC62A5912DD9}"/>
    <dgm:cxn modelId="{2557974C-FA5D-4C67-BEE1-C3C59375F69D}" type="presOf" srcId="{80781DA3-3B79-4BDD-A060-905F58B100B2}" destId="{F017F8D7-0FF4-4B2F-9831-A5D0E84437A7}" srcOrd="0" destOrd="0" presId="urn:microsoft.com/office/officeart/2005/8/layout/chevron1"/>
    <dgm:cxn modelId="{854E36C3-FBDD-42C0-8A9B-15D2F96621FF}" srcId="{06B3E2E3-79EC-4D66-A31C-8A00D7778000}" destId="{80781DA3-3B79-4BDD-A060-905F58B100B2}" srcOrd="1" destOrd="0" parTransId="{0CDAFFDC-0102-4423-9135-8848363C21BA}" sibTransId="{C06DFA71-160A-45AE-946B-D5692A3D2C38}"/>
    <dgm:cxn modelId="{AF41A1C6-8079-4E15-ABA2-51725D55F4B3}" type="presOf" srcId="{06B3E2E3-79EC-4D66-A31C-8A00D7778000}" destId="{F65014A2-C8F9-4A0A-A0F9-0C2C0E5C90DB}" srcOrd="0" destOrd="0" presId="urn:microsoft.com/office/officeart/2005/8/layout/chevron1"/>
    <dgm:cxn modelId="{702392DE-FA51-4862-8BBD-223D663085EB}" srcId="{06B3E2E3-79EC-4D66-A31C-8A00D7778000}" destId="{455B9724-A96D-4BFA-BF94-4AAA6F111683}" srcOrd="2" destOrd="0" parTransId="{ABD481AC-8BA9-4353-8A43-5A713CC95441}" sibTransId="{82976CB9-0A7C-4EC9-B06A-321E6EED4F28}"/>
    <dgm:cxn modelId="{08EEAEF0-A2AA-491D-A0F8-87E35B436E74}" type="presOf" srcId="{923E137C-4EE3-44D6-BC2D-FC4DEC4CFF9E}" destId="{26C6F469-B330-4B2F-8134-910ED45EC143}" srcOrd="0" destOrd="0" presId="urn:microsoft.com/office/officeart/2005/8/layout/chevron1"/>
    <dgm:cxn modelId="{07C469E2-CB6B-4682-A927-1E16EB8384A5}" type="presParOf" srcId="{F65014A2-C8F9-4A0A-A0F9-0C2C0E5C90DB}" destId="{26C6F469-B330-4B2F-8134-910ED45EC143}" srcOrd="0" destOrd="0" presId="urn:microsoft.com/office/officeart/2005/8/layout/chevron1"/>
    <dgm:cxn modelId="{2B5201EB-86B3-4EEE-9A31-DE6B2CB78641}" type="presParOf" srcId="{F65014A2-C8F9-4A0A-A0F9-0C2C0E5C90DB}" destId="{55D78378-80BD-478C-8216-664FF7E511CC}" srcOrd="1" destOrd="0" presId="urn:microsoft.com/office/officeart/2005/8/layout/chevron1"/>
    <dgm:cxn modelId="{98ECA9C9-ED70-46BE-8082-31F36BCDEF5D}" type="presParOf" srcId="{F65014A2-C8F9-4A0A-A0F9-0C2C0E5C90DB}" destId="{F017F8D7-0FF4-4B2F-9831-A5D0E84437A7}" srcOrd="2" destOrd="0" presId="urn:microsoft.com/office/officeart/2005/8/layout/chevron1"/>
    <dgm:cxn modelId="{D2D59897-2596-48EF-969C-B17C8B5823BE}" type="presParOf" srcId="{F65014A2-C8F9-4A0A-A0F9-0C2C0E5C90DB}" destId="{7B3FF2E6-BA2C-4BC6-A7E0-B1FE49E94B75}" srcOrd="3" destOrd="0" presId="urn:microsoft.com/office/officeart/2005/8/layout/chevron1"/>
    <dgm:cxn modelId="{13A2C62B-EF3C-4F13-B833-65B150892602}" type="presParOf" srcId="{F65014A2-C8F9-4A0A-A0F9-0C2C0E5C90DB}" destId="{A6F1D6BB-5A8B-4E1E-8838-3B87ABD9A2A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70F4C-EF6E-48C5-82EA-956352D1D77B}" type="doc">
      <dgm:prSet loTypeId="urn:microsoft.com/office/officeart/2005/8/layout/process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64ED2044-917F-4D72-8E27-38AB7DFA1A37}">
      <dgm:prSet custT="1"/>
      <dgm:spPr/>
      <dgm:t>
        <a:bodyPr/>
        <a:lstStyle/>
        <a:p>
          <a:pPr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Прогнозирование доходов бюджета на 2022 год</a:t>
          </a:r>
        </a:p>
      </dgm:t>
    </dgm:pt>
    <dgm:pt modelId="{D49FD8F7-5E37-4931-9565-E807521C5A2E}" type="parTrans" cxnId="{26383DEF-7BBD-484D-9A17-6E4D84BB3147}">
      <dgm:prSet/>
      <dgm:spPr/>
      <dgm:t>
        <a:bodyPr/>
        <a:lstStyle/>
        <a:p>
          <a:endParaRPr lang="ru-RU"/>
        </a:p>
      </dgm:t>
    </dgm:pt>
    <dgm:pt modelId="{51B74C86-6C00-4120-B9DF-781A4CCB51C4}" type="sibTrans" cxnId="{26383DEF-7BBD-484D-9A17-6E4D84BB3147}">
      <dgm:prSet/>
      <dgm:spPr/>
      <dgm:t>
        <a:bodyPr/>
        <a:lstStyle/>
        <a:p>
          <a:endParaRPr lang="ru-RU"/>
        </a:p>
      </dgm:t>
    </dgm:pt>
    <dgm:pt modelId="{736AE948-D48A-48E3-A26F-F2D41F1048AC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муниципальных, ведомственных целевых программ, непрограммных направлений деятельности на основании предложений граждан, депутатов, Местной администрации</a:t>
          </a:r>
        </a:p>
      </dgm:t>
    </dgm:pt>
    <dgm:pt modelId="{7980BF53-66EB-48EE-9174-FF27868183AB}" type="parTrans" cxnId="{4A6ECD98-DF1C-48BE-9F03-D7135B940F90}">
      <dgm:prSet/>
      <dgm:spPr/>
      <dgm:t>
        <a:bodyPr/>
        <a:lstStyle/>
        <a:p>
          <a:endParaRPr lang="ru-RU"/>
        </a:p>
      </dgm:t>
    </dgm:pt>
    <dgm:pt modelId="{F3757B71-CEC6-43BA-8FCB-D7A13132A339}" type="sibTrans" cxnId="{4A6ECD98-DF1C-48BE-9F03-D7135B940F90}">
      <dgm:prSet/>
      <dgm:spPr/>
      <dgm:t>
        <a:bodyPr/>
        <a:lstStyle/>
        <a:p>
          <a:endParaRPr lang="ru-RU"/>
        </a:p>
      </dgm:t>
    </dgm:pt>
    <dgm:pt modelId="{7E62E672-B2A2-4967-B100-BFDDBE328CFC}" type="pres">
      <dgm:prSet presAssocID="{57770F4C-EF6E-48C5-82EA-956352D1D77B}" presName="Name0" presStyleCnt="0">
        <dgm:presLayoutVars>
          <dgm:dir/>
          <dgm:animLvl val="lvl"/>
          <dgm:resizeHandles val="exact"/>
        </dgm:presLayoutVars>
      </dgm:prSet>
      <dgm:spPr/>
    </dgm:pt>
    <dgm:pt modelId="{2D2BCE14-C93B-48A9-8E8E-6F5E731EA51A}" type="pres">
      <dgm:prSet presAssocID="{736AE948-D48A-48E3-A26F-F2D41F1048AC}" presName="boxAndChildren" presStyleCnt="0"/>
      <dgm:spPr/>
    </dgm:pt>
    <dgm:pt modelId="{31D28831-34B4-4751-B16B-CAA03453217C}" type="pres">
      <dgm:prSet presAssocID="{736AE948-D48A-48E3-A26F-F2D41F1048AC}" presName="parentTextBox" presStyleLbl="node1" presStyleIdx="0" presStyleCnt="2"/>
      <dgm:spPr/>
    </dgm:pt>
    <dgm:pt modelId="{D7028517-D10B-4772-8AE0-848C4991788F}" type="pres">
      <dgm:prSet presAssocID="{51B74C86-6C00-4120-B9DF-781A4CCB51C4}" presName="sp" presStyleCnt="0"/>
      <dgm:spPr/>
    </dgm:pt>
    <dgm:pt modelId="{FE3191BF-748A-4576-870E-DEC5261A6738}" type="pres">
      <dgm:prSet presAssocID="{64ED2044-917F-4D72-8E27-38AB7DFA1A37}" presName="arrowAndChildren" presStyleCnt="0"/>
      <dgm:spPr/>
    </dgm:pt>
    <dgm:pt modelId="{CCA440D5-DD2B-41F9-ABA8-A1873EA97F4A}" type="pres">
      <dgm:prSet presAssocID="{64ED2044-917F-4D72-8E27-38AB7DFA1A37}" presName="parentTextArrow" presStyleLbl="node1" presStyleIdx="1" presStyleCnt="2"/>
      <dgm:spPr/>
    </dgm:pt>
  </dgm:ptLst>
  <dgm:cxnLst>
    <dgm:cxn modelId="{CF33766C-3DA1-440A-82CC-EDC46FF746F8}" type="presOf" srcId="{57770F4C-EF6E-48C5-82EA-956352D1D77B}" destId="{7E62E672-B2A2-4967-B100-BFDDBE328CFC}" srcOrd="0" destOrd="0" presId="urn:microsoft.com/office/officeart/2005/8/layout/process4"/>
    <dgm:cxn modelId="{C156E481-D7F5-4E5F-84F1-7BA61C0BC27A}" type="presOf" srcId="{64ED2044-917F-4D72-8E27-38AB7DFA1A37}" destId="{CCA440D5-DD2B-41F9-ABA8-A1873EA97F4A}" srcOrd="0" destOrd="0" presId="urn:microsoft.com/office/officeart/2005/8/layout/process4"/>
    <dgm:cxn modelId="{4A6ECD98-DF1C-48BE-9F03-D7135B940F90}" srcId="{57770F4C-EF6E-48C5-82EA-956352D1D77B}" destId="{736AE948-D48A-48E3-A26F-F2D41F1048AC}" srcOrd="1" destOrd="0" parTransId="{7980BF53-66EB-48EE-9174-FF27868183AB}" sibTransId="{F3757B71-CEC6-43BA-8FCB-D7A13132A339}"/>
    <dgm:cxn modelId="{08DD55C6-08AA-45DA-B848-CF02F6495031}" type="presOf" srcId="{736AE948-D48A-48E3-A26F-F2D41F1048AC}" destId="{31D28831-34B4-4751-B16B-CAA03453217C}" srcOrd="0" destOrd="0" presId="urn:microsoft.com/office/officeart/2005/8/layout/process4"/>
    <dgm:cxn modelId="{26383DEF-7BBD-484D-9A17-6E4D84BB3147}" srcId="{57770F4C-EF6E-48C5-82EA-956352D1D77B}" destId="{64ED2044-917F-4D72-8E27-38AB7DFA1A37}" srcOrd="0" destOrd="0" parTransId="{D49FD8F7-5E37-4931-9565-E807521C5A2E}" sibTransId="{51B74C86-6C00-4120-B9DF-781A4CCB51C4}"/>
    <dgm:cxn modelId="{B469AA5A-DE8E-4B12-B236-4C3F26281A26}" type="presParOf" srcId="{7E62E672-B2A2-4967-B100-BFDDBE328CFC}" destId="{2D2BCE14-C93B-48A9-8E8E-6F5E731EA51A}" srcOrd="0" destOrd="0" presId="urn:microsoft.com/office/officeart/2005/8/layout/process4"/>
    <dgm:cxn modelId="{F024976C-8D3B-4761-B4B6-FC869A8A6F1E}" type="presParOf" srcId="{2D2BCE14-C93B-48A9-8E8E-6F5E731EA51A}" destId="{31D28831-34B4-4751-B16B-CAA03453217C}" srcOrd="0" destOrd="0" presId="urn:microsoft.com/office/officeart/2005/8/layout/process4"/>
    <dgm:cxn modelId="{84052E76-B1DF-49DD-89F8-202F1C28FE35}" type="presParOf" srcId="{7E62E672-B2A2-4967-B100-BFDDBE328CFC}" destId="{D7028517-D10B-4772-8AE0-848C4991788F}" srcOrd="1" destOrd="0" presId="urn:microsoft.com/office/officeart/2005/8/layout/process4"/>
    <dgm:cxn modelId="{54172D9A-D966-4C1D-85C6-675A0B3351AA}" type="presParOf" srcId="{7E62E672-B2A2-4967-B100-BFDDBE328CFC}" destId="{FE3191BF-748A-4576-870E-DEC5261A6738}" srcOrd="2" destOrd="0" presId="urn:microsoft.com/office/officeart/2005/8/layout/process4"/>
    <dgm:cxn modelId="{6C001786-EEF6-4AD1-A3B8-B9798648869E}" type="presParOf" srcId="{FE3191BF-748A-4576-870E-DEC5261A6738}" destId="{CCA440D5-DD2B-41F9-ABA8-A1873EA97F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1C7E5D-A96D-4B4F-BFDD-AC9D1BBC096E}" type="doc">
      <dgm:prSet loTypeId="urn:microsoft.com/office/officeart/2005/8/layout/process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52ED946-F740-4C90-9B85-20EFDFE409CC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местного бюджета во втором чтении</a:t>
          </a:r>
        </a:p>
      </dgm:t>
    </dgm:pt>
    <dgm:pt modelId="{6D6A99E4-1286-4482-B74F-FFFA067BB02F}" type="parTrans" cxnId="{49FDDEAC-5954-44ED-937F-811EAA53155D}">
      <dgm:prSet/>
      <dgm:spPr/>
      <dgm:t>
        <a:bodyPr/>
        <a:lstStyle/>
        <a:p>
          <a:endParaRPr lang="ru-RU"/>
        </a:p>
      </dgm:t>
    </dgm:pt>
    <dgm:pt modelId="{209B0757-5023-472B-B901-DC56A476B689}" type="sibTrans" cxnId="{49FDDEAC-5954-44ED-937F-811EAA53155D}">
      <dgm:prSet/>
      <dgm:spPr/>
      <dgm:t>
        <a:bodyPr/>
        <a:lstStyle/>
        <a:p>
          <a:endParaRPr lang="ru-RU"/>
        </a:p>
      </dgm:t>
    </dgm:pt>
    <dgm:pt modelId="{A1ED0C76-3985-4792-BA05-0D6FD9ECF8DB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бюджетно-финансовой комиссией поправок к проекту местного бюджета</a:t>
          </a:r>
        </a:p>
      </dgm:t>
    </dgm:pt>
    <dgm:pt modelId="{07D95255-644D-4F8D-B23D-172294211424}" type="sibTrans" cxnId="{F20E2DC9-E711-4C0B-9CF1-B4669CDF07DE}">
      <dgm:prSet/>
      <dgm:spPr/>
      <dgm:t>
        <a:bodyPr/>
        <a:lstStyle/>
        <a:p>
          <a:endParaRPr lang="ru-RU"/>
        </a:p>
      </dgm:t>
    </dgm:pt>
    <dgm:pt modelId="{6D77FE58-B009-4C58-AB97-AD8C6BC17BED}" type="parTrans" cxnId="{F20E2DC9-E711-4C0B-9CF1-B4669CDF07DE}">
      <dgm:prSet/>
      <dgm:spPr/>
      <dgm:t>
        <a:bodyPr/>
        <a:lstStyle/>
        <a:p>
          <a:endParaRPr lang="ru-RU"/>
        </a:p>
      </dgm:t>
    </dgm:pt>
    <dgm:pt modelId="{371FDBB4-112D-4676-BD29-EDA541043591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слушания по проекту бюджета</a:t>
          </a:r>
        </a:p>
      </dgm:t>
    </dgm:pt>
    <dgm:pt modelId="{49652D97-CCAE-424B-BFE3-47220BA661F3}" type="sibTrans" cxnId="{44B4424F-7EDB-430D-8639-E40FCCEF40A2}">
      <dgm:prSet/>
      <dgm:spPr/>
      <dgm:t>
        <a:bodyPr/>
        <a:lstStyle/>
        <a:p>
          <a:endParaRPr lang="ru-RU"/>
        </a:p>
      </dgm:t>
    </dgm:pt>
    <dgm:pt modelId="{62B90910-B502-495C-AD07-542312FD63A9}" type="parTrans" cxnId="{44B4424F-7EDB-430D-8639-E40FCCEF40A2}">
      <dgm:prSet/>
      <dgm:spPr/>
      <dgm:t>
        <a:bodyPr/>
        <a:lstStyle/>
        <a:p>
          <a:endParaRPr lang="ru-RU"/>
        </a:p>
      </dgm:t>
    </dgm:pt>
    <dgm:pt modelId="{5AE841A2-2C28-46FF-AFED-C5AB29EC2428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местного бюджета в первом чтении</a:t>
          </a:r>
        </a:p>
      </dgm:t>
    </dgm:pt>
    <dgm:pt modelId="{C98F003B-6E76-4A10-B570-E01B2430B351}" type="sibTrans" cxnId="{F1455EB8-C4B1-48CE-8483-C7DAED762C7C}">
      <dgm:prSet/>
      <dgm:spPr/>
      <dgm:t>
        <a:bodyPr/>
        <a:lstStyle/>
        <a:p>
          <a:endParaRPr lang="ru-RU"/>
        </a:p>
      </dgm:t>
    </dgm:pt>
    <dgm:pt modelId="{0851714B-C714-4689-A142-A4C937B7D048}" type="parTrans" cxnId="{F1455EB8-C4B1-48CE-8483-C7DAED762C7C}">
      <dgm:prSet/>
      <dgm:spPr/>
      <dgm:t>
        <a:bodyPr/>
        <a:lstStyle/>
        <a:p>
          <a:endParaRPr lang="ru-RU"/>
        </a:p>
      </dgm:t>
    </dgm:pt>
    <dgm:pt modelId="{7F229F7B-4CAC-42CF-AD42-C52CBCF6181B}">
      <dgm:prSet/>
      <dgm:spPr/>
      <dgm:t>
        <a:bodyPr/>
        <a:lstStyle/>
        <a:p>
          <a:pPr rtl="0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Опубликование проекта бюджета</a:t>
          </a:r>
        </a:p>
      </dgm:t>
    </dgm:pt>
    <dgm:pt modelId="{7E177BC0-C9F5-41BF-89A7-3E0D8DFCAF54}" type="sibTrans" cxnId="{866A4BE9-C79D-4345-86B7-E604B1308B10}">
      <dgm:prSet/>
      <dgm:spPr/>
      <dgm:t>
        <a:bodyPr/>
        <a:lstStyle/>
        <a:p>
          <a:endParaRPr lang="ru-RU"/>
        </a:p>
      </dgm:t>
    </dgm:pt>
    <dgm:pt modelId="{65A13E0A-FB90-4563-A337-AD60617BAB6E}" type="parTrans" cxnId="{866A4BE9-C79D-4345-86B7-E604B1308B10}">
      <dgm:prSet/>
      <dgm:spPr/>
      <dgm:t>
        <a:bodyPr/>
        <a:lstStyle/>
        <a:p>
          <a:endParaRPr lang="ru-RU"/>
        </a:p>
      </dgm:t>
    </dgm:pt>
    <dgm:pt modelId="{0B676E18-C5D1-43DE-9E29-12988411E11F}" type="pres">
      <dgm:prSet presAssocID="{3C1C7E5D-A96D-4B4F-BFDD-AC9D1BBC096E}" presName="Name0" presStyleCnt="0">
        <dgm:presLayoutVars>
          <dgm:dir/>
          <dgm:animLvl val="lvl"/>
          <dgm:resizeHandles val="exact"/>
        </dgm:presLayoutVars>
      </dgm:prSet>
      <dgm:spPr/>
    </dgm:pt>
    <dgm:pt modelId="{37DB660E-2A8B-446D-B3CB-CAED34EAF942}" type="pres">
      <dgm:prSet presAssocID="{A52ED946-F740-4C90-9B85-20EFDFE409CC}" presName="boxAndChildren" presStyleCnt="0"/>
      <dgm:spPr/>
    </dgm:pt>
    <dgm:pt modelId="{C683A87F-92C7-44BF-BE62-14151E1EB4FC}" type="pres">
      <dgm:prSet presAssocID="{A52ED946-F740-4C90-9B85-20EFDFE409CC}" presName="parentTextBox" presStyleLbl="node1" presStyleIdx="0" presStyleCnt="5"/>
      <dgm:spPr/>
    </dgm:pt>
    <dgm:pt modelId="{77DED93A-A64B-4803-BBD5-F1376E77B4CF}" type="pres">
      <dgm:prSet presAssocID="{07D95255-644D-4F8D-B23D-172294211424}" presName="sp" presStyleCnt="0"/>
      <dgm:spPr/>
    </dgm:pt>
    <dgm:pt modelId="{844E4FA8-EF96-454B-ABFE-D8653E159F12}" type="pres">
      <dgm:prSet presAssocID="{A1ED0C76-3985-4792-BA05-0D6FD9ECF8DB}" presName="arrowAndChildren" presStyleCnt="0"/>
      <dgm:spPr/>
    </dgm:pt>
    <dgm:pt modelId="{779ACF86-1BF4-4ED0-BA47-2278340D188F}" type="pres">
      <dgm:prSet presAssocID="{A1ED0C76-3985-4792-BA05-0D6FD9ECF8DB}" presName="parentTextArrow" presStyleLbl="node1" presStyleIdx="1" presStyleCnt="5" custLinFactNeighborY="3192"/>
      <dgm:spPr/>
    </dgm:pt>
    <dgm:pt modelId="{CCB2ED9D-3B35-4367-A045-75044C56EF21}" type="pres">
      <dgm:prSet presAssocID="{49652D97-CCAE-424B-BFE3-47220BA661F3}" presName="sp" presStyleCnt="0"/>
      <dgm:spPr/>
    </dgm:pt>
    <dgm:pt modelId="{59A2924A-C9E5-4F1F-A4C1-57B87119ADA7}" type="pres">
      <dgm:prSet presAssocID="{371FDBB4-112D-4676-BD29-EDA541043591}" presName="arrowAndChildren" presStyleCnt="0"/>
      <dgm:spPr/>
    </dgm:pt>
    <dgm:pt modelId="{284E8EBD-B92C-4909-87E1-016927780EEF}" type="pres">
      <dgm:prSet presAssocID="{371FDBB4-112D-4676-BD29-EDA541043591}" presName="parentTextArrow" presStyleLbl="node1" presStyleIdx="2" presStyleCnt="5"/>
      <dgm:spPr/>
    </dgm:pt>
    <dgm:pt modelId="{54D10D22-3936-407A-B521-07A66F1DA9B3}" type="pres">
      <dgm:prSet presAssocID="{C98F003B-6E76-4A10-B570-E01B2430B351}" presName="sp" presStyleCnt="0"/>
      <dgm:spPr/>
    </dgm:pt>
    <dgm:pt modelId="{9F9E05B5-1419-4E72-A679-AF62A4345508}" type="pres">
      <dgm:prSet presAssocID="{5AE841A2-2C28-46FF-AFED-C5AB29EC2428}" presName="arrowAndChildren" presStyleCnt="0"/>
      <dgm:spPr/>
    </dgm:pt>
    <dgm:pt modelId="{BD319093-49F1-4814-8694-EEC2781EA602}" type="pres">
      <dgm:prSet presAssocID="{5AE841A2-2C28-46FF-AFED-C5AB29EC2428}" presName="parentTextArrow" presStyleLbl="node1" presStyleIdx="3" presStyleCnt="5"/>
      <dgm:spPr/>
    </dgm:pt>
    <dgm:pt modelId="{4183AE7B-3642-492E-8536-47A1280EE945}" type="pres">
      <dgm:prSet presAssocID="{7E177BC0-C9F5-41BF-89A7-3E0D8DFCAF54}" presName="sp" presStyleCnt="0"/>
      <dgm:spPr/>
    </dgm:pt>
    <dgm:pt modelId="{2D9D3C9B-DFED-485A-BFAB-1F2D115E69FE}" type="pres">
      <dgm:prSet presAssocID="{7F229F7B-4CAC-42CF-AD42-C52CBCF6181B}" presName="arrowAndChildren" presStyleCnt="0"/>
      <dgm:spPr/>
    </dgm:pt>
    <dgm:pt modelId="{EDFF068C-A7F3-4D65-B8AC-0B0192F2A16E}" type="pres">
      <dgm:prSet presAssocID="{7F229F7B-4CAC-42CF-AD42-C52CBCF6181B}" presName="parentTextArrow" presStyleLbl="node1" presStyleIdx="4" presStyleCnt="5"/>
      <dgm:spPr/>
    </dgm:pt>
  </dgm:ptLst>
  <dgm:cxnLst>
    <dgm:cxn modelId="{76D95F0F-4AC5-40E2-8152-8961A8789D43}" type="presOf" srcId="{3C1C7E5D-A96D-4B4F-BFDD-AC9D1BBC096E}" destId="{0B676E18-C5D1-43DE-9E29-12988411E11F}" srcOrd="0" destOrd="0" presId="urn:microsoft.com/office/officeart/2005/8/layout/process4"/>
    <dgm:cxn modelId="{216A733B-BA7A-4042-85DA-AC577A537D72}" type="presOf" srcId="{7F229F7B-4CAC-42CF-AD42-C52CBCF6181B}" destId="{EDFF068C-A7F3-4D65-B8AC-0B0192F2A16E}" srcOrd="0" destOrd="0" presId="urn:microsoft.com/office/officeart/2005/8/layout/process4"/>
    <dgm:cxn modelId="{F9D5ED5E-086A-4AD5-9AF6-AE1F8C4B3102}" type="presOf" srcId="{A52ED946-F740-4C90-9B85-20EFDFE409CC}" destId="{C683A87F-92C7-44BF-BE62-14151E1EB4FC}" srcOrd="0" destOrd="0" presId="urn:microsoft.com/office/officeart/2005/8/layout/process4"/>
    <dgm:cxn modelId="{FA47536B-8F61-47FA-AFB1-ED0699954839}" type="presOf" srcId="{5AE841A2-2C28-46FF-AFED-C5AB29EC2428}" destId="{BD319093-49F1-4814-8694-EEC2781EA602}" srcOrd="0" destOrd="0" presId="urn:microsoft.com/office/officeart/2005/8/layout/process4"/>
    <dgm:cxn modelId="{44B4424F-7EDB-430D-8639-E40FCCEF40A2}" srcId="{3C1C7E5D-A96D-4B4F-BFDD-AC9D1BBC096E}" destId="{371FDBB4-112D-4676-BD29-EDA541043591}" srcOrd="2" destOrd="0" parTransId="{62B90910-B502-495C-AD07-542312FD63A9}" sibTransId="{49652D97-CCAE-424B-BFE3-47220BA661F3}"/>
    <dgm:cxn modelId="{2E3DAC8F-3FEB-404E-A385-C284DB608C7B}" type="presOf" srcId="{A1ED0C76-3985-4792-BA05-0D6FD9ECF8DB}" destId="{779ACF86-1BF4-4ED0-BA47-2278340D188F}" srcOrd="0" destOrd="0" presId="urn:microsoft.com/office/officeart/2005/8/layout/process4"/>
    <dgm:cxn modelId="{49FDDEAC-5954-44ED-937F-811EAA53155D}" srcId="{3C1C7E5D-A96D-4B4F-BFDD-AC9D1BBC096E}" destId="{A52ED946-F740-4C90-9B85-20EFDFE409CC}" srcOrd="4" destOrd="0" parTransId="{6D6A99E4-1286-4482-B74F-FFFA067BB02F}" sibTransId="{209B0757-5023-472B-B901-DC56A476B689}"/>
    <dgm:cxn modelId="{B6B3BDB1-6C98-49DA-B18E-376E71771250}" type="presOf" srcId="{371FDBB4-112D-4676-BD29-EDA541043591}" destId="{284E8EBD-B92C-4909-87E1-016927780EEF}" srcOrd="0" destOrd="0" presId="urn:microsoft.com/office/officeart/2005/8/layout/process4"/>
    <dgm:cxn modelId="{F1455EB8-C4B1-48CE-8483-C7DAED762C7C}" srcId="{3C1C7E5D-A96D-4B4F-BFDD-AC9D1BBC096E}" destId="{5AE841A2-2C28-46FF-AFED-C5AB29EC2428}" srcOrd="1" destOrd="0" parTransId="{0851714B-C714-4689-A142-A4C937B7D048}" sibTransId="{C98F003B-6E76-4A10-B570-E01B2430B351}"/>
    <dgm:cxn modelId="{F20E2DC9-E711-4C0B-9CF1-B4669CDF07DE}" srcId="{3C1C7E5D-A96D-4B4F-BFDD-AC9D1BBC096E}" destId="{A1ED0C76-3985-4792-BA05-0D6FD9ECF8DB}" srcOrd="3" destOrd="0" parTransId="{6D77FE58-B009-4C58-AB97-AD8C6BC17BED}" sibTransId="{07D95255-644D-4F8D-B23D-172294211424}"/>
    <dgm:cxn modelId="{866A4BE9-C79D-4345-86B7-E604B1308B10}" srcId="{3C1C7E5D-A96D-4B4F-BFDD-AC9D1BBC096E}" destId="{7F229F7B-4CAC-42CF-AD42-C52CBCF6181B}" srcOrd="0" destOrd="0" parTransId="{65A13E0A-FB90-4563-A337-AD60617BAB6E}" sibTransId="{7E177BC0-C9F5-41BF-89A7-3E0D8DFCAF54}"/>
    <dgm:cxn modelId="{5DE1ABA1-B507-4D91-AD2C-822160063771}" type="presParOf" srcId="{0B676E18-C5D1-43DE-9E29-12988411E11F}" destId="{37DB660E-2A8B-446D-B3CB-CAED34EAF942}" srcOrd="0" destOrd="0" presId="urn:microsoft.com/office/officeart/2005/8/layout/process4"/>
    <dgm:cxn modelId="{8BEDCE44-E95E-4E54-844E-06E28F7847E1}" type="presParOf" srcId="{37DB660E-2A8B-446D-B3CB-CAED34EAF942}" destId="{C683A87F-92C7-44BF-BE62-14151E1EB4FC}" srcOrd="0" destOrd="0" presId="urn:microsoft.com/office/officeart/2005/8/layout/process4"/>
    <dgm:cxn modelId="{C274B67C-B173-4D8D-B139-80AD0E54244B}" type="presParOf" srcId="{0B676E18-C5D1-43DE-9E29-12988411E11F}" destId="{77DED93A-A64B-4803-BBD5-F1376E77B4CF}" srcOrd="1" destOrd="0" presId="urn:microsoft.com/office/officeart/2005/8/layout/process4"/>
    <dgm:cxn modelId="{AF7D54A5-412C-4719-A686-D3273C95456F}" type="presParOf" srcId="{0B676E18-C5D1-43DE-9E29-12988411E11F}" destId="{844E4FA8-EF96-454B-ABFE-D8653E159F12}" srcOrd="2" destOrd="0" presId="urn:microsoft.com/office/officeart/2005/8/layout/process4"/>
    <dgm:cxn modelId="{E55A0392-FFE1-426B-990C-6F4B635C0758}" type="presParOf" srcId="{844E4FA8-EF96-454B-ABFE-D8653E159F12}" destId="{779ACF86-1BF4-4ED0-BA47-2278340D188F}" srcOrd="0" destOrd="0" presId="urn:microsoft.com/office/officeart/2005/8/layout/process4"/>
    <dgm:cxn modelId="{AF7FA1B9-BD7F-4F41-9DD2-ADA0850B5F5F}" type="presParOf" srcId="{0B676E18-C5D1-43DE-9E29-12988411E11F}" destId="{CCB2ED9D-3B35-4367-A045-75044C56EF21}" srcOrd="3" destOrd="0" presId="urn:microsoft.com/office/officeart/2005/8/layout/process4"/>
    <dgm:cxn modelId="{C500C85C-7177-418C-B91B-E4D68F99FA49}" type="presParOf" srcId="{0B676E18-C5D1-43DE-9E29-12988411E11F}" destId="{59A2924A-C9E5-4F1F-A4C1-57B87119ADA7}" srcOrd="4" destOrd="0" presId="urn:microsoft.com/office/officeart/2005/8/layout/process4"/>
    <dgm:cxn modelId="{1F88AAE2-124B-40A1-8D5C-9AE6563DDC65}" type="presParOf" srcId="{59A2924A-C9E5-4F1F-A4C1-57B87119ADA7}" destId="{284E8EBD-B92C-4909-87E1-016927780EEF}" srcOrd="0" destOrd="0" presId="urn:microsoft.com/office/officeart/2005/8/layout/process4"/>
    <dgm:cxn modelId="{371966A9-BDCC-49A3-B13F-2F6F74E27323}" type="presParOf" srcId="{0B676E18-C5D1-43DE-9E29-12988411E11F}" destId="{54D10D22-3936-407A-B521-07A66F1DA9B3}" srcOrd="5" destOrd="0" presId="urn:microsoft.com/office/officeart/2005/8/layout/process4"/>
    <dgm:cxn modelId="{D2E567BA-C265-468F-8868-C0BD31EACE6C}" type="presParOf" srcId="{0B676E18-C5D1-43DE-9E29-12988411E11F}" destId="{9F9E05B5-1419-4E72-A679-AF62A4345508}" srcOrd="6" destOrd="0" presId="urn:microsoft.com/office/officeart/2005/8/layout/process4"/>
    <dgm:cxn modelId="{4E10B792-FEB4-498A-89A5-A6688ABDAA72}" type="presParOf" srcId="{9F9E05B5-1419-4E72-A679-AF62A4345508}" destId="{BD319093-49F1-4814-8694-EEC2781EA602}" srcOrd="0" destOrd="0" presId="urn:microsoft.com/office/officeart/2005/8/layout/process4"/>
    <dgm:cxn modelId="{2A24C90A-3377-4FBC-B927-C6C40A1C87C6}" type="presParOf" srcId="{0B676E18-C5D1-43DE-9E29-12988411E11F}" destId="{4183AE7B-3642-492E-8536-47A1280EE945}" srcOrd="7" destOrd="0" presId="urn:microsoft.com/office/officeart/2005/8/layout/process4"/>
    <dgm:cxn modelId="{3A5D0560-DF8E-434D-A916-0189B505D7EE}" type="presParOf" srcId="{0B676E18-C5D1-43DE-9E29-12988411E11F}" destId="{2D9D3C9B-DFED-485A-BFAB-1F2D115E69FE}" srcOrd="8" destOrd="0" presId="urn:microsoft.com/office/officeart/2005/8/layout/process4"/>
    <dgm:cxn modelId="{49FA2480-3727-4A36-9559-B423B55424EB}" type="presParOf" srcId="{2D9D3C9B-DFED-485A-BFAB-1F2D115E69FE}" destId="{EDFF068C-A7F3-4D65-B8AC-0B0192F2A1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5941C6-1CDA-4CE4-AEFC-D1069A547FBC}" type="doc">
      <dgm:prSet loTypeId="urn:microsoft.com/office/officeart/2005/8/layout/process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7536164-667A-4894-BE3D-DE6F688AA4E8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местного бюджета в третьем чтении</a:t>
          </a:r>
        </a:p>
      </dgm:t>
    </dgm:pt>
    <dgm:pt modelId="{D63F5431-6A78-4BCF-B22A-23F544318E57}" type="parTrans" cxnId="{2C9B10D6-F03D-409E-ABDB-74E8946611BF}">
      <dgm:prSet/>
      <dgm:spPr/>
      <dgm:t>
        <a:bodyPr/>
        <a:lstStyle/>
        <a:p>
          <a:endParaRPr lang="ru-RU"/>
        </a:p>
      </dgm:t>
    </dgm:pt>
    <dgm:pt modelId="{F32E183A-6492-4DA2-B446-F50BB9E6EECA}" type="sibTrans" cxnId="{2C9B10D6-F03D-409E-ABDB-74E8946611BF}">
      <dgm:prSet/>
      <dgm:spPr/>
      <dgm:t>
        <a:bodyPr/>
        <a:lstStyle/>
        <a:p>
          <a:endParaRPr lang="ru-RU"/>
        </a:p>
      </dgm:t>
    </dgm:pt>
    <dgm:pt modelId="{FA20C2A3-1380-4C6F-B369-1C605823C8C3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Подписание решения о принятии бюджета Главой Муниципального образования</a:t>
          </a:r>
        </a:p>
      </dgm:t>
    </dgm:pt>
    <dgm:pt modelId="{8A915590-F798-4D56-9485-8D1BB27F9A9D}" type="parTrans" cxnId="{10652EC8-8237-4209-924B-6DF599310B54}">
      <dgm:prSet/>
      <dgm:spPr/>
      <dgm:t>
        <a:bodyPr/>
        <a:lstStyle/>
        <a:p>
          <a:endParaRPr lang="ru-RU"/>
        </a:p>
      </dgm:t>
    </dgm:pt>
    <dgm:pt modelId="{1351E279-470D-484E-B838-A3D6091322D6}" type="sibTrans" cxnId="{10652EC8-8237-4209-924B-6DF599310B54}">
      <dgm:prSet/>
      <dgm:spPr/>
      <dgm:t>
        <a:bodyPr/>
        <a:lstStyle/>
        <a:p>
          <a:endParaRPr lang="ru-RU"/>
        </a:p>
      </dgm:t>
    </dgm:pt>
    <dgm:pt modelId="{1B1FE2E4-625A-4AB9-82BB-B627CA5D6A8B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Опубликование (обнародование) решения о принятии бюджета в СМИ</a:t>
          </a:r>
        </a:p>
      </dgm:t>
    </dgm:pt>
    <dgm:pt modelId="{0EF710D6-CF09-4C24-8895-787722070683}" type="parTrans" cxnId="{0820687F-6ADF-41E2-8E28-FF77150A5DEF}">
      <dgm:prSet/>
      <dgm:spPr/>
      <dgm:t>
        <a:bodyPr/>
        <a:lstStyle/>
        <a:p>
          <a:endParaRPr lang="ru-RU"/>
        </a:p>
      </dgm:t>
    </dgm:pt>
    <dgm:pt modelId="{A3E44EE6-7602-4C3E-91CB-2E963074D50F}" type="sibTrans" cxnId="{0820687F-6ADF-41E2-8E28-FF77150A5DEF}">
      <dgm:prSet/>
      <dgm:spPr/>
      <dgm:t>
        <a:bodyPr/>
        <a:lstStyle/>
        <a:p>
          <a:endParaRPr lang="ru-RU"/>
        </a:p>
      </dgm:t>
    </dgm:pt>
    <dgm:pt modelId="{DC60643D-0B63-45B3-BF99-1AE1BF40BE5B}" type="pres">
      <dgm:prSet presAssocID="{785941C6-1CDA-4CE4-AEFC-D1069A547FBC}" presName="Name0" presStyleCnt="0">
        <dgm:presLayoutVars>
          <dgm:dir/>
          <dgm:animLvl val="lvl"/>
          <dgm:resizeHandles val="exact"/>
        </dgm:presLayoutVars>
      </dgm:prSet>
      <dgm:spPr/>
    </dgm:pt>
    <dgm:pt modelId="{E3E0DDD2-6233-4A36-90DC-6F04B32A4932}" type="pres">
      <dgm:prSet presAssocID="{1B1FE2E4-625A-4AB9-82BB-B627CA5D6A8B}" presName="boxAndChildren" presStyleCnt="0"/>
      <dgm:spPr/>
    </dgm:pt>
    <dgm:pt modelId="{40FB3F5D-0E78-48DD-AD39-F33BFEF3CAB0}" type="pres">
      <dgm:prSet presAssocID="{1B1FE2E4-625A-4AB9-82BB-B627CA5D6A8B}" presName="parentTextBox" presStyleLbl="node1" presStyleIdx="0" presStyleCnt="3"/>
      <dgm:spPr/>
    </dgm:pt>
    <dgm:pt modelId="{0709B178-D8C6-4D2D-96F9-9EBCB30F8665}" type="pres">
      <dgm:prSet presAssocID="{1351E279-470D-484E-B838-A3D6091322D6}" presName="sp" presStyleCnt="0"/>
      <dgm:spPr/>
    </dgm:pt>
    <dgm:pt modelId="{EE46E133-8621-46CB-86FE-E2ADDEBF9ED0}" type="pres">
      <dgm:prSet presAssocID="{FA20C2A3-1380-4C6F-B369-1C605823C8C3}" presName="arrowAndChildren" presStyleCnt="0"/>
      <dgm:spPr/>
    </dgm:pt>
    <dgm:pt modelId="{29C5766B-C6CE-48D3-BD2F-02B07D5539DA}" type="pres">
      <dgm:prSet presAssocID="{FA20C2A3-1380-4C6F-B369-1C605823C8C3}" presName="parentTextArrow" presStyleLbl="node1" presStyleIdx="1" presStyleCnt="3"/>
      <dgm:spPr/>
    </dgm:pt>
    <dgm:pt modelId="{C205330F-3614-4E7F-B16D-872CE168DA05}" type="pres">
      <dgm:prSet presAssocID="{F32E183A-6492-4DA2-B446-F50BB9E6EECA}" presName="sp" presStyleCnt="0"/>
      <dgm:spPr/>
    </dgm:pt>
    <dgm:pt modelId="{F7A4739B-DB9D-4132-B959-AB6A60929AB2}" type="pres">
      <dgm:prSet presAssocID="{07536164-667A-4894-BE3D-DE6F688AA4E8}" presName="arrowAndChildren" presStyleCnt="0"/>
      <dgm:spPr/>
    </dgm:pt>
    <dgm:pt modelId="{1FECB674-C0D9-4561-BBB5-1B3FF185D65F}" type="pres">
      <dgm:prSet presAssocID="{07536164-667A-4894-BE3D-DE6F688AA4E8}" presName="parentTextArrow" presStyleLbl="node1" presStyleIdx="2" presStyleCnt="3" custLinFactNeighborY="-18991"/>
      <dgm:spPr/>
    </dgm:pt>
  </dgm:ptLst>
  <dgm:cxnLst>
    <dgm:cxn modelId="{BCC42B39-1AF2-4343-B15D-AF82B95B7344}" type="presOf" srcId="{785941C6-1CDA-4CE4-AEFC-D1069A547FBC}" destId="{DC60643D-0B63-45B3-BF99-1AE1BF40BE5B}" srcOrd="0" destOrd="0" presId="urn:microsoft.com/office/officeart/2005/8/layout/process4"/>
    <dgm:cxn modelId="{0820687F-6ADF-41E2-8E28-FF77150A5DEF}" srcId="{785941C6-1CDA-4CE4-AEFC-D1069A547FBC}" destId="{1B1FE2E4-625A-4AB9-82BB-B627CA5D6A8B}" srcOrd="2" destOrd="0" parTransId="{0EF710D6-CF09-4C24-8895-787722070683}" sibTransId="{A3E44EE6-7602-4C3E-91CB-2E963074D50F}"/>
    <dgm:cxn modelId="{9EF4D7BA-F7AB-430F-B32F-929C736A077C}" type="presOf" srcId="{07536164-667A-4894-BE3D-DE6F688AA4E8}" destId="{1FECB674-C0D9-4561-BBB5-1B3FF185D65F}" srcOrd="0" destOrd="0" presId="urn:microsoft.com/office/officeart/2005/8/layout/process4"/>
    <dgm:cxn modelId="{10652EC8-8237-4209-924B-6DF599310B54}" srcId="{785941C6-1CDA-4CE4-AEFC-D1069A547FBC}" destId="{FA20C2A3-1380-4C6F-B369-1C605823C8C3}" srcOrd="1" destOrd="0" parTransId="{8A915590-F798-4D56-9485-8D1BB27F9A9D}" sibTransId="{1351E279-470D-484E-B838-A3D6091322D6}"/>
    <dgm:cxn modelId="{2C9B10D6-F03D-409E-ABDB-74E8946611BF}" srcId="{785941C6-1CDA-4CE4-AEFC-D1069A547FBC}" destId="{07536164-667A-4894-BE3D-DE6F688AA4E8}" srcOrd="0" destOrd="0" parTransId="{D63F5431-6A78-4BCF-B22A-23F544318E57}" sibTransId="{F32E183A-6492-4DA2-B446-F50BB9E6EECA}"/>
    <dgm:cxn modelId="{AE414FF8-00A8-41D2-95C4-FA7564BA40D4}" type="presOf" srcId="{1B1FE2E4-625A-4AB9-82BB-B627CA5D6A8B}" destId="{40FB3F5D-0E78-48DD-AD39-F33BFEF3CAB0}" srcOrd="0" destOrd="0" presId="urn:microsoft.com/office/officeart/2005/8/layout/process4"/>
    <dgm:cxn modelId="{186A3AFE-44DA-4883-BCC4-EDD358D66C53}" type="presOf" srcId="{FA20C2A3-1380-4C6F-B369-1C605823C8C3}" destId="{29C5766B-C6CE-48D3-BD2F-02B07D5539DA}" srcOrd="0" destOrd="0" presId="urn:microsoft.com/office/officeart/2005/8/layout/process4"/>
    <dgm:cxn modelId="{7F6228A7-EBB7-4B72-90EB-91EEDA8510D8}" type="presParOf" srcId="{DC60643D-0B63-45B3-BF99-1AE1BF40BE5B}" destId="{E3E0DDD2-6233-4A36-90DC-6F04B32A4932}" srcOrd="0" destOrd="0" presId="urn:microsoft.com/office/officeart/2005/8/layout/process4"/>
    <dgm:cxn modelId="{E884769C-DF38-4AD8-ADFA-329796D34B67}" type="presParOf" srcId="{E3E0DDD2-6233-4A36-90DC-6F04B32A4932}" destId="{40FB3F5D-0E78-48DD-AD39-F33BFEF3CAB0}" srcOrd="0" destOrd="0" presId="urn:microsoft.com/office/officeart/2005/8/layout/process4"/>
    <dgm:cxn modelId="{186E803B-3FD3-45D1-882B-111D296953DE}" type="presParOf" srcId="{DC60643D-0B63-45B3-BF99-1AE1BF40BE5B}" destId="{0709B178-D8C6-4D2D-96F9-9EBCB30F8665}" srcOrd="1" destOrd="0" presId="urn:microsoft.com/office/officeart/2005/8/layout/process4"/>
    <dgm:cxn modelId="{4D7D06DF-3F0C-4EFD-9884-C96D46C6F9B6}" type="presParOf" srcId="{DC60643D-0B63-45B3-BF99-1AE1BF40BE5B}" destId="{EE46E133-8621-46CB-86FE-E2ADDEBF9ED0}" srcOrd="2" destOrd="0" presId="urn:microsoft.com/office/officeart/2005/8/layout/process4"/>
    <dgm:cxn modelId="{43E08526-B1AA-496A-B528-E07D8EE1CC7E}" type="presParOf" srcId="{EE46E133-8621-46CB-86FE-E2ADDEBF9ED0}" destId="{29C5766B-C6CE-48D3-BD2F-02B07D5539DA}" srcOrd="0" destOrd="0" presId="urn:microsoft.com/office/officeart/2005/8/layout/process4"/>
    <dgm:cxn modelId="{599F7EF9-6830-4570-8544-CDC01BAC7BC1}" type="presParOf" srcId="{DC60643D-0B63-45B3-BF99-1AE1BF40BE5B}" destId="{C205330F-3614-4E7F-B16D-872CE168DA05}" srcOrd="3" destOrd="0" presId="urn:microsoft.com/office/officeart/2005/8/layout/process4"/>
    <dgm:cxn modelId="{CC9920C6-5E37-470A-9A78-D7E711F4D8FE}" type="presParOf" srcId="{DC60643D-0B63-45B3-BF99-1AE1BF40BE5B}" destId="{F7A4739B-DB9D-4132-B959-AB6A60929AB2}" srcOrd="4" destOrd="0" presId="urn:microsoft.com/office/officeart/2005/8/layout/process4"/>
    <dgm:cxn modelId="{0ADF3CE4-605F-48BF-A52D-FF41CBBA5681}" type="presParOf" srcId="{F7A4739B-DB9D-4132-B959-AB6A60929AB2}" destId="{1FECB674-C0D9-4561-BBB5-1B3FF185D6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987025-04C0-43FB-A308-0E53A3D4079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B8CEA34-BBD6-43A1-A4BE-635883A48F87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</a:t>
          </a:r>
        </a:p>
      </dgm:t>
    </dgm:pt>
    <dgm:pt modelId="{C9ACA487-CE50-4E0A-9886-47EACD45234A}" type="parTrans" cxnId="{F6720A8F-C221-4177-A6DA-6C36AF6562A6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E8700-8774-42F1-9908-D39B421E3008}" type="sibTrans" cxnId="{F6720A8F-C221-4177-A6DA-6C36AF6562A6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72D4C-BC9E-494B-91E5-68B513C66635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Целевые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113A4-9B78-490C-9735-F20FD759CA94}" type="parTrans" cxnId="{34908373-61AC-463F-B5C9-0946E3842A48}">
      <dgm:prSet custT="1"/>
      <dgm:spPr/>
      <dgm:t>
        <a:bodyPr/>
        <a:lstStyle/>
        <a:p>
          <a:endParaRPr lang="ru-RU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ECDFB-EFCB-4359-9A61-C877B924D0F1}" type="sibTrans" cxnId="{34908373-61AC-463F-B5C9-0946E3842A48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7E215-853F-4ACD-A90A-81776768A919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(форма межбюджетных трансфертов, предоставляемых в целях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расходных обязательств, возникающих при выполнении полномочий органов власти);         </a:t>
          </a:r>
        </a:p>
      </dgm:t>
    </dgm:pt>
    <dgm:pt modelId="{05360741-BE07-4231-B6BC-D142966247F3}" type="parTrans" cxnId="{C254A116-74D3-402B-AC35-E8B273F664E2}">
      <dgm:prSet custT="1"/>
      <dgm:spPr/>
      <dgm:t>
        <a:bodyPr/>
        <a:lstStyle/>
        <a:p>
          <a:endParaRPr lang="ru-RU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182A7-7632-4E80-836D-3FAEF2FF0CBC}" type="sibTrans" cxnId="{C254A116-74D3-402B-AC35-E8B273F664E2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1B629-4EA9-4616-9BB1-643EAF5864CB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(форма межбюджетных трансфертов, предоставляемых в целях финансового обеспечения расходных обязательств, возникающих при выполнении переданных полномочий); </a:t>
          </a:r>
        </a:p>
      </dgm:t>
    </dgm:pt>
    <dgm:pt modelId="{5933790D-DCAD-4D12-8663-8F5A7551BA8F}" type="parTrans" cxnId="{9E7D2BFE-4BE9-4B89-ADE3-561671396A92}">
      <dgm:prSet custT="1"/>
      <dgm:spPr/>
      <dgm:t>
        <a:bodyPr/>
        <a:lstStyle/>
        <a:p>
          <a:endParaRPr lang="ru-RU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2915ED-D97F-4553-9538-F001F13617E7}" type="sibTrans" cxnId="{9E7D2BFE-4BE9-4B89-ADE3-561671396A92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18886-8994-4086-89D4-B7906608642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Нецелевые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90A2E-253E-46A5-90A4-38BF35DE45A2}" type="parTrans" cxnId="{2E25F492-E625-4BC4-8B5A-2C789EFF2B5E}">
      <dgm:prSet custT="1"/>
      <dgm:spPr/>
      <dgm:t>
        <a:bodyPr/>
        <a:lstStyle/>
        <a:p>
          <a:endParaRPr lang="ru-RU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D1C22-39AA-40B8-800D-79E69076B051}" type="sibTrans" cxnId="{2E25F492-E625-4BC4-8B5A-2C789EFF2B5E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2DA86-60D3-4B4A-9CB6-A046CEB7D02E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дотации на выравнивание бюджетной обеспеченности (форма межбюджетных трансфертов без установления направлений и (или) условий их использования).</a:t>
          </a:r>
        </a:p>
      </dgm:t>
    </dgm:pt>
    <dgm:pt modelId="{F449FA8E-2C0D-4389-90BE-01D42EBD8A13}" type="parTrans" cxnId="{99C85CAD-9CC7-4E0C-AF30-CBB623B6801F}">
      <dgm:prSet custT="1"/>
      <dgm:spPr/>
      <dgm:t>
        <a:bodyPr/>
        <a:lstStyle/>
        <a:p>
          <a:endParaRPr lang="ru-RU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EC337-DCAA-422F-93A6-FD0D962BD037}" type="sibTrans" cxnId="{99C85CAD-9CC7-4E0C-AF30-CBB623B6801F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A1131-7DF3-47A1-B271-FFF7B782B112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трансферты, имеющие целевое назначение;</a:t>
          </a:r>
        </a:p>
      </dgm:t>
    </dgm:pt>
    <dgm:pt modelId="{E46A0D87-AC27-4620-861A-2725E46EAFD9}" type="parTrans" cxnId="{D2DFA511-C923-4182-A723-62797E683B74}">
      <dgm:prSet custT="1"/>
      <dgm:spPr/>
      <dgm:t>
        <a:bodyPr/>
        <a:lstStyle/>
        <a:p>
          <a:endParaRPr lang="ru-RU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D4B67-9C03-44A0-9889-8CD5C855DC73}" type="sibTrans" cxnId="{D2DFA511-C923-4182-A723-62797E683B74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17B78-39A3-41A1-9E5D-DBC8255F0BD8}" type="pres">
      <dgm:prSet presAssocID="{63987025-04C0-43FB-A308-0E53A3D4079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3F1934-4B18-4242-9FB5-29A5B5E68072}" type="pres">
      <dgm:prSet presAssocID="{1B8CEA34-BBD6-43A1-A4BE-635883A48F87}" presName="root1" presStyleCnt="0"/>
      <dgm:spPr/>
    </dgm:pt>
    <dgm:pt modelId="{F3A54B1C-58B4-4775-A522-05E74275DBD7}" type="pres">
      <dgm:prSet presAssocID="{1B8CEA34-BBD6-43A1-A4BE-635883A48F87}" presName="LevelOneTextNode" presStyleLbl="node0" presStyleIdx="0" presStyleCnt="1">
        <dgm:presLayoutVars>
          <dgm:chPref val="3"/>
        </dgm:presLayoutVars>
      </dgm:prSet>
      <dgm:spPr/>
    </dgm:pt>
    <dgm:pt modelId="{821205BF-1BE5-4EE1-A56C-8E6FE6AD695E}" type="pres">
      <dgm:prSet presAssocID="{1B8CEA34-BBD6-43A1-A4BE-635883A48F87}" presName="level2hierChild" presStyleCnt="0"/>
      <dgm:spPr/>
    </dgm:pt>
    <dgm:pt modelId="{7DDF36FD-F97C-47B9-B685-140A97DD5B0C}" type="pres">
      <dgm:prSet presAssocID="{FEE113A4-9B78-490C-9735-F20FD759CA94}" presName="conn2-1" presStyleLbl="parChTrans1D2" presStyleIdx="0" presStyleCnt="2"/>
      <dgm:spPr/>
    </dgm:pt>
    <dgm:pt modelId="{4FA406E1-F530-402C-9464-EDC53A611AE1}" type="pres">
      <dgm:prSet presAssocID="{FEE113A4-9B78-490C-9735-F20FD759CA94}" presName="connTx" presStyleLbl="parChTrans1D2" presStyleIdx="0" presStyleCnt="2"/>
      <dgm:spPr/>
    </dgm:pt>
    <dgm:pt modelId="{C1D513D0-9755-4229-A0EC-9445EA5BE695}" type="pres">
      <dgm:prSet presAssocID="{DAD72D4C-BC9E-494B-91E5-68B513C66635}" presName="root2" presStyleCnt="0"/>
      <dgm:spPr/>
    </dgm:pt>
    <dgm:pt modelId="{BB165C59-DFEE-4F8E-9161-79579B8B5796}" type="pres">
      <dgm:prSet presAssocID="{DAD72D4C-BC9E-494B-91E5-68B513C66635}" presName="LevelTwoTextNode" presStyleLbl="node2" presStyleIdx="0" presStyleCnt="2">
        <dgm:presLayoutVars>
          <dgm:chPref val="3"/>
        </dgm:presLayoutVars>
      </dgm:prSet>
      <dgm:spPr/>
    </dgm:pt>
    <dgm:pt modelId="{00DC5D7E-ADB2-410F-8DBE-6FA1FFB92C17}" type="pres">
      <dgm:prSet presAssocID="{DAD72D4C-BC9E-494B-91E5-68B513C66635}" presName="level3hierChild" presStyleCnt="0"/>
      <dgm:spPr/>
    </dgm:pt>
    <dgm:pt modelId="{E1C6D395-1D17-4027-A169-5C59832E1C10}" type="pres">
      <dgm:prSet presAssocID="{05360741-BE07-4231-B6BC-D142966247F3}" presName="conn2-1" presStyleLbl="parChTrans1D3" presStyleIdx="0" presStyleCnt="4"/>
      <dgm:spPr/>
    </dgm:pt>
    <dgm:pt modelId="{15F1B8F7-9788-4F3E-8C9F-98533190F8B9}" type="pres">
      <dgm:prSet presAssocID="{05360741-BE07-4231-B6BC-D142966247F3}" presName="connTx" presStyleLbl="parChTrans1D3" presStyleIdx="0" presStyleCnt="4"/>
      <dgm:spPr/>
    </dgm:pt>
    <dgm:pt modelId="{2C597A19-2D40-4FA0-B68E-3CE51F70A85E}" type="pres">
      <dgm:prSet presAssocID="{DD27E215-853F-4ACD-A90A-81776768A919}" presName="root2" presStyleCnt="0"/>
      <dgm:spPr/>
    </dgm:pt>
    <dgm:pt modelId="{8B840DAE-8FCF-411C-96F5-F7872B818960}" type="pres">
      <dgm:prSet presAssocID="{DD27E215-853F-4ACD-A90A-81776768A919}" presName="LevelTwoTextNode" presStyleLbl="node3" presStyleIdx="0" presStyleCnt="4" custScaleY="156137">
        <dgm:presLayoutVars>
          <dgm:chPref val="3"/>
        </dgm:presLayoutVars>
      </dgm:prSet>
      <dgm:spPr/>
    </dgm:pt>
    <dgm:pt modelId="{C7635D03-5CAC-4090-9C50-00FC0655CD5E}" type="pres">
      <dgm:prSet presAssocID="{DD27E215-853F-4ACD-A90A-81776768A919}" presName="level3hierChild" presStyleCnt="0"/>
      <dgm:spPr/>
    </dgm:pt>
    <dgm:pt modelId="{62F7243F-EA72-4EC4-BC76-EE3285615089}" type="pres">
      <dgm:prSet presAssocID="{5933790D-DCAD-4D12-8663-8F5A7551BA8F}" presName="conn2-1" presStyleLbl="parChTrans1D3" presStyleIdx="1" presStyleCnt="4"/>
      <dgm:spPr/>
    </dgm:pt>
    <dgm:pt modelId="{BE348D12-9347-4743-97E1-051EF4C6A7BB}" type="pres">
      <dgm:prSet presAssocID="{5933790D-DCAD-4D12-8663-8F5A7551BA8F}" presName="connTx" presStyleLbl="parChTrans1D3" presStyleIdx="1" presStyleCnt="4"/>
      <dgm:spPr/>
    </dgm:pt>
    <dgm:pt modelId="{7405A2C0-326D-4B42-94C4-F94021795593}" type="pres">
      <dgm:prSet presAssocID="{44D1B629-4EA9-4616-9BB1-643EAF5864CB}" presName="root2" presStyleCnt="0"/>
      <dgm:spPr/>
    </dgm:pt>
    <dgm:pt modelId="{60954680-19BF-4CEB-A66A-6B4F99329398}" type="pres">
      <dgm:prSet presAssocID="{44D1B629-4EA9-4616-9BB1-643EAF5864CB}" presName="LevelTwoTextNode" presStyleLbl="node3" presStyleIdx="1" presStyleCnt="4" custScaleY="160542">
        <dgm:presLayoutVars>
          <dgm:chPref val="3"/>
        </dgm:presLayoutVars>
      </dgm:prSet>
      <dgm:spPr/>
    </dgm:pt>
    <dgm:pt modelId="{6C6F900B-6D97-4BA1-B6C1-43072FD6822B}" type="pres">
      <dgm:prSet presAssocID="{44D1B629-4EA9-4616-9BB1-643EAF5864CB}" presName="level3hierChild" presStyleCnt="0"/>
      <dgm:spPr/>
    </dgm:pt>
    <dgm:pt modelId="{57B7C4A2-CFB0-4925-A2F3-071D5E5BDA15}" type="pres">
      <dgm:prSet presAssocID="{E46A0D87-AC27-4620-861A-2725E46EAFD9}" presName="conn2-1" presStyleLbl="parChTrans1D3" presStyleIdx="2" presStyleCnt="4"/>
      <dgm:spPr/>
    </dgm:pt>
    <dgm:pt modelId="{8BD14CCF-10E7-4536-A897-A8200B5827B7}" type="pres">
      <dgm:prSet presAssocID="{E46A0D87-AC27-4620-861A-2725E46EAFD9}" presName="connTx" presStyleLbl="parChTrans1D3" presStyleIdx="2" presStyleCnt="4"/>
      <dgm:spPr/>
    </dgm:pt>
    <dgm:pt modelId="{0990ACF7-F8CE-44A8-B64F-435D029A460A}" type="pres">
      <dgm:prSet presAssocID="{317A1131-7DF3-47A1-B271-FFF7B782B112}" presName="root2" presStyleCnt="0"/>
      <dgm:spPr/>
    </dgm:pt>
    <dgm:pt modelId="{E3B4880C-5207-43F0-9190-D986B27EF85F}" type="pres">
      <dgm:prSet presAssocID="{317A1131-7DF3-47A1-B271-FFF7B782B112}" presName="LevelTwoTextNode" presStyleLbl="node3" presStyleIdx="2" presStyleCnt="4">
        <dgm:presLayoutVars>
          <dgm:chPref val="3"/>
        </dgm:presLayoutVars>
      </dgm:prSet>
      <dgm:spPr/>
    </dgm:pt>
    <dgm:pt modelId="{5827CE65-FE65-4A30-A865-DA99B1DFE1F1}" type="pres">
      <dgm:prSet presAssocID="{317A1131-7DF3-47A1-B271-FFF7B782B112}" presName="level3hierChild" presStyleCnt="0"/>
      <dgm:spPr/>
    </dgm:pt>
    <dgm:pt modelId="{A2630C3A-3F6C-4A80-9DB2-BDEB356CF63C}" type="pres">
      <dgm:prSet presAssocID="{A1490A2E-253E-46A5-90A4-38BF35DE45A2}" presName="conn2-1" presStyleLbl="parChTrans1D2" presStyleIdx="1" presStyleCnt="2"/>
      <dgm:spPr/>
    </dgm:pt>
    <dgm:pt modelId="{B3D0174A-8F88-4768-A76A-FA0ABD8383CA}" type="pres">
      <dgm:prSet presAssocID="{A1490A2E-253E-46A5-90A4-38BF35DE45A2}" presName="connTx" presStyleLbl="parChTrans1D2" presStyleIdx="1" presStyleCnt="2"/>
      <dgm:spPr/>
    </dgm:pt>
    <dgm:pt modelId="{97566B39-83AC-4960-87EA-03AB35EF96D3}" type="pres">
      <dgm:prSet presAssocID="{3F618886-8994-4086-89D4-B79066086428}" presName="root2" presStyleCnt="0"/>
      <dgm:spPr/>
    </dgm:pt>
    <dgm:pt modelId="{EF13958C-CF29-45C1-ABF5-D9317A528189}" type="pres">
      <dgm:prSet presAssocID="{3F618886-8994-4086-89D4-B79066086428}" presName="LevelTwoTextNode" presStyleLbl="node2" presStyleIdx="1" presStyleCnt="2">
        <dgm:presLayoutVars>
          <dgm:chPref val="3"/>
        </dgm:presLayoutVars>
      </dgm:prSet>
      <dgm:spPr/>
    </dgm:pt>
    <dgm:pt modelId="{3FC623F3-F82E-46F3-BADF-1CE1E0C5DBCC}" type="pres">
      <dgm:prSet presAssocID="{3F618886-8994-4086-89D4-B79066086428}" presName="level3hierChild" presStyleCnt="0"/>
      <dgm:spPr/>
    </dgm:pt>
    <dgm:pt modelId="{99EC0938-412D-4C3C-BD41-97B2AFDD77FD}" type="pres">
      <dgm:prSet presAssocID="{F449FA8E-2C0D-4389-90BE-01D42EBD8A13}" presName="conn2-1" presStyleLbl="parChTrans1D3" presStyleIdx="3" presStyleCnt="4"/>
      <dgm:spPr/>
    </dgm:pt>
    <dgm:pt modelId="{6CE9141E-3090-482F-B670-49C9167BAE90}" type="pres">
      <dgm:prSet presAssocID="{F449FA8E-2C0D-4389-90BE-01D42EBD8A13}" presName="connTx" presStyleLbl="parChTrans1D3" presStyleIdx="3" presStyleCnt="4"/>
      <dgm:spPr/>
    </dgm:pt>
    <dgm:pt modelId="{C8BF5B01-C1CC-466F-99B7-DE3EB70C810F}" type="pres">
      <dgm:prSet presAssocID="{EF22DA86-60D3-4B4A-9CB6-A046CEB7D02E}" presName="root2" presStyleCnt="0"/>
      <dgm:spPr/>
    </dgm:pt>
    <dgm:pt modelId="{85862CE5-291B-40BF-B1AA-7920A5D02749}" type="pres">
      <dgm:prSet presAssocID="{EF22DA86-60D3-4B4A-9CB6-A046CEB7D02E}" presName="LevelTwoTextNode" presStyleLbl="node3" presStyleIdx="3" presStyleCnt="4" custScaleY="160134">
        <dgm:presLayoutVars>
          <dgm:chPref val="3"/>
        </dgm:presLayoutVars>
      </dgm:prSet>
      <dgm:spPr/>
    </dgm:pt>
    <dgm:pt modelId="{690A82B1-676A-43C4-B4B9-A97965F0020D}" type="pres">
      <dgm:prSet presAssocID="{EF22DA86-60D3-4B4A-9CB6-A046CEB7D02E}" presName="level3hierChild" presStyleCnt="0"/>
      <dgm:spPr/>
    </dgm:pt>
  </dgm:ptLst>
  <dgm:cxnLst>
    <dgm:cxn modelId="{E89B2F02-B3BB-48B5-B05B-655A4BB21A1D}" type="presOf" srcId="{5933790D-DCAD-4D12-8663-8F5A7551BA8F}" destId="{62F7243F-EA72-4EC4-BC76-EE3285615089}" srcOrd="0" destOrd="0" presId="urn:microsoft.com/office/officeart/2008/layout/HorizontalMultiLevelHierarchy"/>
    <dgm:cxn modelId="{B950A109-D921-48DD-86D9-1C7A76EF105B}" type="presOf" srcId="{63987025-04C0-43FB-A308-0E53A3D40795}" destId="{1CC17B78-39A3-41A1-9E5D-DBC8255F0BD8}" srcOrd="0" destOrd="0" presId="urn:microsoft.com/office/officeart/2008/layout/HorizontalMultiLevelHierarchy"/>
    <dgm:cxn modelId="{3A2BC70C-5AB5-440E-916B-EB2F6F5FE9CF}" type="presOf" srcId="{05360741-BE07-4231-B6BC-D142966247F3}" destId="{E1C6D395-1D17-4027-A169-5C59832E1C10}" srcOrd="0" destOrd="0" presId="urn:microsoft.com/office/officeart/2008/layout/HorizontalMultiLevelHierarchy"/>
    <dgm:cxn modelId="{D2DFA511-C923-4182-A723-62797E683B74}" srcId="{DAD72D4C-BC9E-494B-91E5-68B513C66635}" destId="{317A1131-7DF3-47A1-B271-FFF7B782B112}" srcOrd="2" destOrd="0" parTransId="{E46A0D87-AC27-4620-861A-2725E46EAFD9}" sibTransId="{132D4B67-9C03-44A0-9889-8CD5C855DC73}"/>
    <dgm:cxn modelId="{C254A116-74D3-402B-AC35-E8B273F664E2}" srcId="{DAD72D4C-BC9E-494B-91E5-68B513C66635}" destId="{DD27E215-853F-4ACD-A90A-81776768A919}" srcOrd="0" destOrd="0" parTransId="{05360741-BE07-4231-B6BC-D142966247F3}" sibTransId="{410182A7-7632-4E80-836D-3FAEF2FF0CBC}"/>
    <dgm:cxn modelId="{EA874723-C529-4AA6-AA53-4C52AC4E25D0}" type="presOf" srcId="{DD27E215-853F-4ACD-A90A-81776768A919}" destId="{8B840DAE-8FCF-411C-96F5-F7872B818960}" srcOrd="0" destOrd="0" presId="urn:microsoft.com/office/officeart/2008/layout/HorizontalMultiLevelHierarchy"/>
    <dgm:cxn modelId="{346A8439-207E-42A6-AB40-26AE8CD2C7A0}" type="presOf" srcId="{F449FA8E-2C0D-4389-90BE-01D42EBD8A13}" destId="{99EC0938-412D-4C3C-BD41-97B2AFDD77FD}" srcOrd="0" destOrd="0" presId="urn:microsoft.com/office/officeart/2008/layout/HorizontalMultiLevelHierarchy"/>
    <dgm:cxn modelId="{2934F63A-9C70-4D8D-8885-56514E4961FC}" type="presOf" srcId="{F449FA8E-2C0D-4389-90BE-01D42EBD8A13}" destId="{6CE9141E-3090-482F-B670-49C9167BAE90}" srcOrd="1" destOrd="0" presId="urn:microsoft.com/office/officeart/2008/layout/HorizontalMultiLevelHierarchy"/>
    <dgm:cxn modelId="{3101A263-57E1-44DA-B2B8-483D7752D494}" type="presOf" srcId="{05360741-BE07-4231-B6BC-D142966247F3}" destId="{15F1B8F7-9788-4F3E-8C9F-98533190F8B9}" srcOrd="1" destOrd="0" presId="urn:microsoft.com/office/officeart/2008/layout/HorizontalMultiLevelHierarchy"/>
    <dgm:cxn modelId="{1BCA3567-BBCB-44B1-A2CB-ACF2879A00F4}" type="presOf" srcId="{317A1131-7DF3-47A1-B271-FFF7B782B112}" destId="{E3B4880C-5207-43F0-9190-D986B27EF85F}" srcOrd="0" destOrd="0" presId="urn:microsoft.com/office/officeart/2008/layout/HorizontalMultiLevelHierarchy"/>
    <dgm:cxn modelId="{43651A48-06BA-411C-AB25-5A9BA9DB83FF}" type="presOf" srcId="{3F618886-8994-4086-89D4-B79066086428}" destId="{EF13958C-CF29-45C1-ABF5-D9317A528189}" srcOrd="0" destOrd="0" presId="urn:microsoft.com/office/officeart/2008/layout/HorizontalMultiLevelHierarchy"/>
    <dgm:cxn modelId="{31C80149-4920-4292-9E26-50FBCCFBFE40}" type="presOf" srcId="{5933790D-DCAD-4D12-8663-8F5A7551BA8F}" destId="{BE348D12-9347-4743-97E1-051EF4C6A7BB}" srcOrd="1" destOrd="0" presId="urn:microsoft.com/office/officeart/2008/layout/HorizontalMultiLevelHierarchy"/>
    <dgm:cxn modelId="{3E6CF06A-2169-416E-B5B0-382307A1DE86}" type="presOf" srcId="{A1490A2E-253E-46A5-90A4-38BF35DE45A2}" destId="{A2630C3A-3F6C-4A80-9DB2-BDEB356CF63C}" srcOrd="0" destOrd="0" presId="urn:microsoft.com/office/officeart/2008/layout/HorizontalMultiLevelHierarchy"/>
    <dgm:cxn modelId="{34908373-61AC-463F-B5C9-0946E3842A48}" srcId="{1B8CEA34-BBD6-43A1-A4BE-635883A48F87}" destId="{DAD72D4C-BC9E-494B-91E5-68B513C66635}" srcOrd="0" destOrd="0" parTransId="{FEE113A4-9B78-490C-9735-F20FD759CA94}" sibTransId="{6A6ECDFB-EFCB-4359-9A61-C877B924D0F1}"/>
    <dgm:cxn modelId="{ECB78559-2816-4EEF-BE14-6BE601688F4E}" type="presOf" srcId="{1B8CEA34-BBD6-43A1-A4BE-635883A48F87}" destId="{F3A54B1C-58B4-4775-A522-05E74275DBD7}" srcOrd="0" destOrd="0" presId="urn:microsoft.com/office/officeart/2008/layout/HorizontalMultiLevelHierarchy"/>
    <dgm:cxn modelId="{BF1FE27E-9D1D-4954-91EB-40DBC49C95A4}" type="presOf" srcId="{E46A0D87-AC27-4620-861A-2725E46EAFD9}" destId="{8BD14CCF-10E7-4536-A897-A8200B5827B7}" srcOrd="1" destOrd="0" presId="urn:microsoft.com/office/officeart/2008/layout/HorizontalMultiLevelHierarchy"/>
    <dgm:cxn modelId="{4834CC83-8D7B-41A5-A227-19F94DAA72D9}" type="presOf" srcId="{FEE113A4-9B78-490C-9735-F20FD759CA94}" destId="{7DDF36FD-F97C-47B9-B685-140A97DD5B0C}" srcOrd="0" destOrd="0" presId="urn:microsoft.com/office/officeart/2008/layout/HorizontalMultiLevelHierarchy"/>
    <dgm:cxn modelId="{F6720A8F-C221-4177-A6DA-6C36AF6562A6}" srcId="{63987025-04C0-43FB-A308-0E53A3D40795}" destId="{1B8CEA34-BBD6-43A1-A4BE-635883A48F87}" srcOrd="0" destOrd="0" parTransId="{C9ACA487-CE50-4E0A-9886-47EACD45234A}" sibTransId="{217E8700-8774-42F1-9908-D39B421E3008}"/>
    <dgm:cxn modelId="{2E25F492-E625-4BC4-8B5A-2C789EFF2B5E}" srcId="{1B8CEA34-BBD6-43A1-A4BE-635883A48F87}" destId="{3F618886-8994-4086-89D4-B79066086428}" srcOrd="1" destOrd="0" parTransId="{A1490A2E-253E-46A5-90A4-38BF35DE45A2}" sibTransId="{C14D1C22-39AA-40B8-800D-79E69076B051}"/>
    <dgm:cxn modelId="{315D7E9A-E92A-42B7-A424-B760232C065F}" type="presOf" srcId="{A1490A2E-253E-46A5-90A4-38BF35DE45A2}" destId="{B3D0174A-8F88-4768-A76A-FA0ABD8383CA}" srcOrd="1" destOrd="0" presId="urn:microsoft.com/office/officeart/2008/layout/HorizontalMultiLevelHierarchy"/>
    <dgm:cxn modelId="{351687A3-6442-4EFC-AB92-61E87E247C07}" type="presOf" srcId="{DAD72D4C-BC9E-494B-91E5-68B513C66635}" destId="{BB165C59-DFEE-4F8E-9161-79579B8B5796}" srcOrd="0" destOrd="0" presId="urn:microsoft.com/office/officeart/2008/layout/HorizontalMultiLevelHierarchy"/>
    <dgm:cxn modelId="{99C85CAD-9CC7-4E0C-AF30-CBB623B6801F}" srcId="{3F618886-8994-4086-89D4-B79066086428}" destId="{EF22DA86-60D3-4B4A-9CB6-A046CEB7D02E}" srcOrd="0" destOrd="0" parTransId="{F449FA8E-2C0D-4389-90BE-01D42EBD8A13}" sibTransId="{D76EC337-DCAA-422F-93A6-FD0D962BD037}"/>
    <dgm:cxn modelId="{8914E9BC-2A88-454B-9525-77DF05A50921}" type="presOf" srcId="{FEE113A4-9B78-490C-9735-F20FD759CA94}" destId="{4FA406E1-F530-402C-9464-EDC53A611AE1}" srcOrd="1" destOrd="0" presId="urn:microsoft.com/office/officeart/2008/layout/HorizontalMultiLevelHierarchy"/>
    <dgm:cxn modelId="{BE9E33D2-62CF-41E0-B9CF-670A639F8B84}" type="presOf" srcId="{E46A0D87-AC27-4620-861A-2725E46EAFD9}" destId="{57B7C4A2-CFB0-4925-A2F3-071D5E5BDA15}" srcOrd="0" destOrd="0" presId="urn:microsoft.com/office/officeart/2008/layout/HorizontalMultiLevelHierarchy"/>
    <dgm:cxn modelId="{6A0D05DB-A57C-4C45-B47A-4AEA25D827FE}" type="presOf" srcId="{EF22DA86-60D3-4B4A-9CB6-A046CEB7D02E}" destId="{85862CE5-291B-40BF-B1AA-7920A5D02749}" srcOrd="0" destOrd="0" presId="urn:microsoft.com/office/officeart/2008/layout/HorizontalMultiLevelHierarchy"/>
    <dgm:cxn modelId="{A676C0FA-6B1A-44F4-9007-CBEBC4B99346}" type="presOf" srcId="{44D1B629-4EA9-4616-9BB1-643EAF5864CB}" destId="{60954680-19BF-4CEB-A66A-6B4F99329398}" srcOrd="0" destOrd="0" presId="urn:microsoft.com/office/officeart/2008/layout/HorizontalMultiLevelHierarchy"/>
    <dgm:cxn modelId="{9E7D2BFE-4BE9-4B89-ADE3-561671396A92}" srcId="{DAD72D4C-BC9E-494B-91E5-68B513C66635}" destId="{44D1B629-4EA9-4616-9BB1-643EAF5864CB}" srcOrd="1" destOrd="0" parTransId="{5933790D-DCAD-4D12-8663-8F5A7551BA8F}" sibTransId="{732915ED-D97F-4553-9538-F001F13617E7}"/>
    <dgm:cxn modelId="{FF3E4738-05CB-46C9-B8F0-57A793FDED95}" type="presParOf" srcId="{1CC17B78-39A3-41A1-9E5D-DBC8255F0BD8}" destId="{F13F1934-4B18-4242-9FB5-29A5B5E68072}" srcOrd="0" destOrd="0" presId="urn:microsoft.com/office/officeart/2008/layout/HorizontalMultiLevelHierarchy"/>
    <dgm:cxn modelId="{BFD149CE-6461-48E1-8CDF-39CEDC84831E}" type="presParOf" srcId="{F13F1934-4B18-4242-9FB5-29A5B5E68072}" destId="{F3A54B1C-58B4-4775-A522-05E74275DBD7}" srcOrd="0" destOrd="0" presId="urn:microsoft.com/office/officeart/2008/layout/HorizontalMultiLevelHierarchy"/>
    <dgm:cxn modelId="{974BFE76-9E09-48EF-BC14-8B2397DCB744}" type="presParOf" srcId="{F13F1934-4B18-4242-9FB5-29A5B5E68072}" destId="{821205BF-1BE5-4EE1-A56C-8E6FE6AD695E}" srcOrd="1" destOrd="0" presId="urn:microsoft.com/office/officeart/2008/layout/HorizontalMultiLevelHierarchy"/>
    <dgm:cxn modelId="{4077A3A2-C586-4E4E-A8F4-467DC1F16FAE}" type="presParOf" srcId="{821205BF-1BE5-4EE1-A56C-8E6FE6AD695E}" destId="{7DDF36FD-F97C-47B9-B685-140A97DD5B0C}" srcOrd="0" destOrd="0" presId="urn:microsoft.com/office/officeart/2008/layout/HorizontalMultiLevelHierarchy"/>
    <dgm:cxn modelId="{0F9B58D9-B14A-46EC-B055-C913E4DC7EFB}" type="presParOf" srcId="{7DDF36FD-F97C-47B9-B685-140A97DD5B0C}" destId="{4FA406E1-F530-402C-9464-EDC53A611AE1}" srcOrd="0" destOrd="0" presId="urn:microsoft.com/office/officeart/2008/layout/HorizontalMultiLevelHierarchy"/>
    <dgm:cxn modelId="{4C1CC942-8CA0-48A0-B5BA-8155DCD38256}" type="presParOf" srcId="{821205BF-1BE5-4EE1-A56C-8E6FE6AD695E}" destId="{C1D513D0-9755-4229-A0EC-9445EA5BE695}" srcOrd="1" destOrd="0" presId="urn:microsoft.com/office/officeart/2008/layout/HorizontalMultiLevelHierarchy"/>
    <dgm:cxn modelId="{4EBD467C-0599-474B-9433-93E292CC0A2A}" type="presParOf" srcId="{C1D513D0-9755-4229-A0EC-9445EA5BE695}" destId="{BB165C59-DFEE-4F8E-9161-79579B8B5796}" srcOrd="0" destOrd="0" presId="urn:microsoft.com/office/officeart/2008/layout/HorizontalMultiLevelHierarchy"/>
    <dgm:cxn modelId="{B5024458-40DC-468D-99F9-5D2508EC2906}" type="presParOf" srcId="{C1D513D0-9755-4229-A0EC-9445EA5BE695}" destId="{00DC5D7E-ADB2-410F-8DBE-6FA1FFB92C17}" srcOrd="1" destOrd="0" presId="urn:microsoft.com/office/officeart/2008/layout/HorizontalMultiLevelHierarchy"/>
    <dgm:cxn modelId="{DD5A83CA-0FDA-4A7A-9ECB-15027891D08F}" type="presParOf" srcId="{00DC5D7E-ADB2-410F-8DBE-6FA1FFB92C17}" destId="{E1C6D395-1D17-4027-A169-5C59832E1C10}" srcOrd="0" destOrd="0" presId="urn:microsoft.com/office/officeart/2008/layout/HorizontalMultiLevelHierarchy"/>
    <dgm:cxn modelId="{64BE7283-9E5F-47AE-9A4D-45FAF39E5713}" type="presParOf" srcId="{E1C6D395-1D17-4027-A169-5C59832E1C10}" destId="{15F1B8F7-9788-4F3E-8C9F-98533190F8B9}" srcOrd="0" destOrd="0" presId="urn:microsoft.com/office/officeart/2008/layout/HorizontalMultiLevelHierarchy"/>
    <dgm:cxn modelId="{367067AA-E52D-462F-AB35-E6CE54E0F6A5}" type="presParOf" srcId="{00DC5D7E-ADB2-410F-8DBE-6FA1FFB92C17}" destId="{2C597A19-2D40-4FA0-B68E-3CE51F70A85E}" srcOrd="1" destOrd="0" presId="urn:microsoft.com/office/officeart/2008/layout/HorizontalMultiLevelHierarchy"/>
    <dgm:cxn modelId="{87BF66D9-E680-4F57-90DF-29353E7EB0B6}" type="presParOf" srcId="{2C597A19-2D40-4FA0-B68E-3CE51F70A85E}" destId="{8B840DAE-8FCF-411C-96F5-F7872B818960}" srcOrd="0" destOrd="0" presId="urn:microsoft.com/office/officeart/2008/layout/HorizontalMultiLevelHierarchy"/>
    <dgm:cxn modelId="{407AB4B8-7047-42C0-A5ED-29C3506678A6}" type="presParOf" srcId="{2C597A19-2D40-4FA0-B68E-3CE51F70A85E}" destId="{C7635D03-5CAC-4090-9C50-00FC0655CD5E}" srcOrd="1" destOrd="0" presId="urn:microsoft.com/office/officeart/2008/layout/HorizontalMultiLevelHierarchy"/>
    <dgm:cxn modelId="{55D52682-47D4-496B-A6E1-CAB53051E177}" type="presParOf" srcId="{00DC5D7E-ADB2-410F-8DBE-6FA1FFB92C17}" destId="{62F7243F-EA72-4EC4-BC76-EE3285615089}" srcOrd="2" destOrd="0" presId="urn:microsoft.com/office/officeart/2008/layout/HorizontalMultiLevelHierarchy"/>
    <dgm:cxn modelId="{4E7D17BD-CBE4-4D30-9080-5D81FB9C86FA}" type="presParOf" srcId="{62F7243F-EA72-4EC4-BC76-EE3285615089}" destId="{BE348D12-9347-4743-97E1-051EF4C6A7BB}" srcOrd="0" destOrd="0" presId="urn:microsoft.com/office/officeart/2008/layout/HorizontalMultiLevelHierarchy"/>
    <dgm:cxn modelId="{CEA1571E-9D64-41A5-B3E7-A3352291AB1A}" type="presParOf" srcId="{00DC5D7E-ADB2-410F-8DBE-6FA1FFB92C17}" destId="{7405A2C0-326D-4B42-94C4-F94021795593}" srcOrd="3" destOrd="0" presId="urn:microsoft.com/office/officeart/2008/layout/HorizontalMultiLevelHierarchy"/>
    <dgm:cxn modelId="{5CD1D7B5-0B05-49A3-A66F-34004754C867}" type="presParOf" srcId="{7405A2C0-326D-4B42-94C4-F94021795593}" destId="{60954680-19BF-4CEB-A66A-6B4F99329398}" srcOrd="0" destOrd="0" presId="urn:microsoft.com/office/officeart/2008/layout/HorizontalMultiLevelHierarchy"/>
    <dgm:cxn modelId="{8A74A64A-FBCD-4007-9555-5CBC9ECCA715}" type="presParOf" srcId="{7405A2C0-326D-4B42-94C4-F94021795593}" destId="{6C6F900B-6D97-4BA1-B6C1-43072FD6822B}" srcOrd="1" destOrd="0" presId="urn:microsoft.com/office/officeart/2008/layout/HorizontalMultiLevelHierarchy"/>
    <dgm:cxn modelId="{0A67B749-8E1A-4CAD-8474-A4057FF290F2}" type="presParOf" srcId="{00DC5D7E-ADB2-410F-8DBE-6FA1FFB92C17}" destId="{57B7C4A2-CFB0-4925-A2F3-071D5E5BDA15}" srcOrd="4" destOrd="0" presId="urn:microsoft.com/office/officeart/2008/layout/HorizontalMultiLevelHierarchy"/>
    <dgm:cxn modelId="{372B6E0C-6C45-47E1-984C-0924C50ABB1F}" type="presParOf" srcId="{57B7C4A2-CFB0-4925-A2F3-071D5E5BDA15}" destId="{8BD14CCF-10E7-4536-A897-A8200B5827B7}" srcOrd="0" destOrd="0" presId="urn:microsoft.com/office/officeart/2008/layout/HorizontalMultiLevelHierarchy"/>
    <dgm:cxn modelId="{DFFD2B1F-BA8D-42D0-8A2A-0950E694BD6A}" type="presParOf" srcId="{00DC5D7E-ADB2-410F-8DBE-6FA1FFB92C17}" destId="{0990ACF7-F8CE-44A8-B64F-435D029A460A}" srcOrd="5" destOrd="0" presId="urn:microsoft.com/office/officeart/2008/layout/HorizontalMultiLevelHierarchy"/>
    <dgm:cxn modelId="{9EC80F7E-AAC3-4499-AE1A-2FFC4524CC0C}" type="presParOf" srcId="{0990ACF7-F8CE-44A8-B64F-435D029A460A}" destId="{E3B4880C-5207-43F0-9190-D986B27EF85F}" srcOrd="0" destOrd="0" presId="urn:microsoft.com/office/officeart/2008/layout/HorizontalMultiLevelHierarchy"/>
    <dgm:cxn modelId="{F03E9346-60C9-4078-8D49-68D984D8C3EF}" type="presParOf" srcId="{0990ACF7-F8CE-44A8-B64F-435D029A460A}" destId="{5827CE65-FE65-4A30-A865-DA99B1DFE1F1}" srcOrd="1" destOrd="0" presId="urn:microsoft.com/office/officeart/2008/layout/HorizontalMultiLevelHierarchy"/>
    <dgm:cxn modelId="{0D14BC42-D051-4648-9BEF-A854296CDE13}" type="presParOf" srcId="{821205BF-1BE5-4EE1-A56C-8E6FE6AD695E}" destId="{A2630C3A-3F6C-4A80-9DB2-BDEB356CF63C}" srcOrd="2" destOrd="0" presId="urn:microsoft.com/office/officeart/2008/layout/HorizontalMultiLevelHierarchy"/>
    <dgm:cxn modelId="{3F1AFCD3-9D21-4156-A567-46C6B36771C5}" type="presParOf" srcId="{A2630C3A-3F6C-4A80-9DB2-BDEB356CF63C}" destId="{B3D0174A-8F88-4768-A76A-FA0ABD8383CA}" srcOrd="0" destOrd="0" presId="urn:microsoft.com/office/officeart/2008/layout/HorizontalMultiLevelHierarchy"/>
    <dgm:cxn modelId="{5DFF7F29-1FC1-4CB1-94D5-DB97B3B189F0}" type="presParOf" srcId="{821205BF-1BE5-4EE1-A56C-8E6FE6AD695E}" destId="{97566B39-83AC-4960-87EA-03AB35EF96D3}" srcOrd="3" destOrd="0" presId="urn:microsoft.com/office/officeart/2008/layout/HorizontalMultiLevelHierarchy"/>
    <dgm:cxn modelId="{9F25B98F-D163-4FFC-89B0-A28F147AF566}" type="presParOf" srcId="{97566B39-83AC-4960-87EA-03AB35EF96D3}" destId="{EF13958C-CF29-45C1-ABF5-D9317A528189}" srcOrd="0" destOrd="0" presId="urn:microsoft.com/office/officeart/2008/layout/HorizontalMultiLevelHierarchy"/>
    <dgm:cxn modelId="{B71A4FC1-12A6-4B40-8C12-29607886A42A}" type="presParOf" srcId="{97566B39-83AC-4960-87EA-03AB35EF96D3}" destId="{3FC623F3-F82E-46F3-BADF-1CE1E0C5DBCC}" srcOrd="1" destOrd="0" presId="urn:microsoft.com/office/officeart/2008/layout/HorizontalMultiLevelHierarchy"/>
    <dgm:cxn modelId="{A4FCA78D-5DD0-4BFF-8F69-C8137668C2F2}" type="presParOf" srcId="{3FC623F3-F82E-46F3-BADF-1CE1E0C5DBCC}" destId="{99EC0938-412D-4C3C-BD41-97B2AFDD77FD}" srcOrd="0" destOrd="0" presId="urn:microsoft.com/office/officeart/2008/layout/HorizontalMultiLevelHierarchy"/>
    <dgm:cxn modelId="{2D1538A3-1DA3-4A6A-931A-444946678906}" type="presParOf" srcId="{99EC0938-412D-4C3C-BD41-97B2AFDD77FD}" destId="{6CE9141E-3090-482F-B670-49C9167BAE90}" srcOrd="0" destOrd="0" presId="urn:microsoft.com/office/officeart/2008/layout/HorizontalMultiLevelHierarchy"/>
    <dgm:cxn modelId="{F956B3DA-714B-46CA-B8C5-E90490D38C8B}" type="presParOf" srcId="{3FC623F3-F82E-46F3-BADF-1CE1E0C5DBCC}" destId="{C8BF5B01-C1CC-466F-99B7-DE3EB70C810F}" srcOrd="1" destOrd="0" presId="urn:microsoft.com/office/officeart/2008/layout/HorizontalMultiLevelHierarchy"/>
    <dgm:cxn modelId="{3E4D0BB5-9BD6-4A0C-A004-918DC1ADDDD4}" type="presParOf" srcId="{C8BF5B01-C1CC-466F-99B7-DE3EB70C810F}" destId="{85862CE5-291B-40BF-B1AA-7920A5D02749}" srcOrd="0" destOrd="0" presId="urn:microsoft.com/office/officeart/2008/layout/HorizontalMultiLevelHierarchy"/>
    <dgm:cxn modelId="{6F14637D-6127-47F5-9B5F-80AB98DFCB35}" type="presParOf" srcId="{C8BF5B01-C1CC-466F-99B7-DE3EB70C810F}" destId="{690A82B1-676A-43C4-B4B9-A97965F0020D}" srcOrd="1" destOrd="0" presId="urn:microsoft.com/office/officeart/2008/layout/HorizontalMultiLevelHierarchy"/>
  </dgm:cxnLst>
  <dgm:bg>
    <a:noFill/>
  </dgm:bg>
  <dgm:whole>
    <a:ln w="285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BE89C5-3AEF-4761-8EC0-8E21383473D6}" type="doc">
      <dgm:prSet loTypeId="urn:microsoft.com/office/officeart/2005/8/layout/h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865FE2B-ABC3-4001-8BE2-63199145DD6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МА МО поселок Стрельна делится на Муниципальные программы, Ведомственные целевые программы и Непрограммные направления деятельности </a:t>
          </a:r>
          <a:endParaRPr lang="ru-RU" dirty="0"/>
        </a:p>
      </dgm:t>
    </dgm:pt>
    <dgm:pt modelId="{316473AA-EE0A-4653-B7EF-4396B9724B88}" type="parTrans" cxnId="{7DFA7C07-F9D1-4242-B4DF-1504BCE7E3FD}">
      <dgm:prSet/>
      <dgm:spPr/>
      <dgm:t>
        <a:bodyPr/>
        <a:lstStyle/>
        <a:p>
          <a:endParaRPr lang="ru-RU"/>
        </a:p>
      </dgm:t>
    </dgm:pt>
    <dgm:pt modelId="{64193793-234C-4FC7-BAE3-6947990C645C}" type="sibTrans" cxnId="{7DFA7C07-F9D1-4242-B4DF-1504BCE7E3FD}">
      <dgm:prSet/>
      <dgm:spPr/>
      <dgm:t>
        <a:bodyPr/>
        <a:lstStyle/>
        <a:p>
          <a:endParaRPr lang="ru-RU"/>
        </a:p>
      </dgm:t>
    </dgm:pt>
    <dgm:pt modelId="{C7C830B8-8639-4D7D-BA43-66F25BBC4079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</a:t>
          </a:r>
          <a:r>
            <a: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это совокупность выполняемых мероприятий (оказываемых услуг), взаимоувязанных по срокам, исполнителям и ресурсам, и направленных на достижение определенной цели (задачи).</a:t>
          </a:r>
          <a:endParaRPr lang="ru-RU" dirty="0"/>
        </a:p>
      </dgm:t>
    </dgm:pt>
    <dgm:pt modelId="{4D722674-7A21-4C5F-A14B-94FEBBD86DED}" type="parTrans" cxnId="{90CCD8E7-7436-4D2C-B600-46021D3EBB57}">
      <dgm:prSet/>
      <dgm:spPr/>
      <dgm:t>
        <a:bodyPr/>
        <a:lstStyle/>
        <a:p>
          <a:endParaRPr lang="ru-RU"/>
        </a:p>
      </dgm:t>
    </dgm:pt>
    <dgm:pt modelId="{03C0B76B-C40F-496A-941D-8EA306C33D29}" type="sibTrans" cxnId="{90CCD8E7-7436-4D2C-B600-46021D3EBB57}">
      <dgm:prSet/>
      <dgm:spPr/>
      <dgm:t>
        <a:bodyPr/>
        <a:lstStyle/>
        <a:p>
          <a:endParaRPr lang="ru-RU"/>
        </a:p>
      </dgm:t>
    </dgm:pt>
    <dgm:pt modelId="{1B4CCCFB-12C5-4E4F-AD07-3879E483D446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направления деятельности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это не включенные в муниципальные программы направления деятельности органов местного самоуправления, органов местной администрации указанные в ведомственной структуре расходов бюджета.</a:t>
          </a:r>
          <a:endParaRPr lang="ru-RU" dirty="0"/>
        </a:p>
      </dgm:t>
    </dgm:pt>
    <dgm:pt modelId="{A3D67D24-1A6E-4DBF-A987-7946895876E0}" type="parTrans" cxnId="{7C2BF7C8-C532-4BF7-AE19-8FEB2B766C8D}">
      <dgm:prSet/>
      <dgm:spPr/>
      <dgm:t>
        <a:bodyPr/>
        <a:lstStyle/>
        <a:p>
          <a:endParaRPr lang="ru-RU"/>
        </a:p>
      </dgm:t>
    </dgm:pt>
    <dgm:pt modelId="{251F7EA8-EAD3-4A67-816B-CB86EC5946D3}" type="sibTrans" cxnId="{7C2BF7C8-C532-4BF7-AE19-8FEB2B766C8D}">
      <dgm:prSet/>
      <dgm:spPr/>
      <dgm:t>
        <a:bodyPr/>
        <a:lstStyle/>
        <a:p>
          <a:endParaRPr lang="ru-RU"/>
        </a:p>
      </dgm:t>
    </dgm:pt>
    <dgm:pt modelId="{08A7F349-E7EE-4938-9AEF-A8D13D96523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Ведомственные целевые программы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это утвержденные местной администрацией и реализуемые ею комплексы мероприятий, направленные на решение вопросов местного значения муниципального образования.</a:t>
          </a:r>
          <a:endParaRPr lang="ru-RU" dirty="0"/>
        </a:p>
      </dgm:t>
    </dgm:pt>
    <dgm:pt modelId="{F2970E67-35BE-42D6-A825-021B093A8CA1}" type="parTrans" cxnId="{620BFB2F-F545-497C-8CEF-5DD7F1E20A02}">
      <dgm:prSet/>
      <dgm:spPr/>
      <dgm:t>
        <a:bodyPr/>
        <a:lstStyle/>
        <a:p>
          <a:endParaRPr lang="ru-RU"/>
        </a:p>
      </dgm:t>
    </dgm:pt>
    <dgm:pt modelId="{AEBDF2D7-92D7-4D10-949E-01E96918D970}" type="sibTrans" cxnId="{620BFB2F-F545-497C-8CEF-5DD7F1E20A02}">
      <dgm:prSet/>
      <dgm:spPr/>
      <dgm:t>
        <a:bodyPr/>
        <a:lstStyle/>
        <a:p>
          <a:endParaRPr lang="ru-RU"/>
        </a:p>
      </dgm:t>
    </dgm:pt>
    <dgm:pt modelId="{2092818B-74D6-4BEA-81CF-DBF9C4C7737E}" type="pres">
      <dgm:prSet presAssocID="{6FBE89C5-3AEF-4761-8EC0-8E21383473D6}" presName="composite" presStyleCnt="0">
        <dgm:presLayoutVars>
          <dgm:chMax val="1"/>
          <dgm:dir/>
          <dgm:resizeHandles val="exact"/>
        </dgm:presLayoutVars>
      </dgm:prSet>
      <dgm:spPr/>
    </dgm:pt>
    <dgm:pt modelId="{175F6D91-975B-417D-8664-747F5130458C}" type="pres">
      <dgm:prSet presAssocID="{4865FE2B-ABC3-4001-8BE2-63199145DD61}" presName="roof" presStyleLbl="dkBgShp" presStyleIdx="0" presStyleCnt="2" custLinFactNeighborX="-95" custLinFactNeighborY="-8080"/>
      <dgm:spPr/>
    </dgm:pt>
    <dgm:pt modelId="{86BCE295-97DD-47D0-BD70-F7164DC33E17}" type="pres">
      <dgm:prSet presAssocID="{4865FE2B-ABC3-4001-8BE2-63199145DD61}" presName="pillars" presStyleCnt="0"/>
      <dgm:spPr/>
    </dgm:pt>
    <dgm:pt modelId="{CE33E37C-A153-4B30-80D9-8C9C1D2E96F4}" type="pres">
      <dgm:prSet presAssocID="{4865FE2B-ABC3-4001-8BE2-63199145DD61}" presName="pillar1" presStyleLbl="node1" presStyleIdx="0" presStyleCnt="3">
        <dgm:presLayoutVars>
          <dgm:bulletEnabled val="1"/>
        </dgm:presLayoutVars>
      </dgm:prSet>
      <dgm:spPr/>
    </dgm:pt>
    <dgm:pt modelId="{AC7190B2-8224-4400-80EA-77D96237B714}" type="pres">
      <dgm:prSet presAssocID="{1B4CCCFB-12C5-4E4F-AD07-3879E483D446}" presName="pillarX" presStyleLbl="node1" presStyleIdx="1" presStyleCnt="3">
        <dgm:presLayoutVars>
          <dgm:bulletEnabled val="1"/>
        </dgm:presLayoutVars>
      </dgm:prSet>
      <dgm:spPr/>
    </dgm:pt>
    <dgm:pt modelId="{42B87D2A-AE83-40A8-ADCA-B890B96D3B9F}" type="pres">
      <dgm:prSet presAssocID="{08A7F349-E7EE-4938-9AEF-A8D13D96523E}" presName="pillarX" presStyleLbl="node1" presStyleIdx="2" presStyleCnt="3">
        <dgm:presLayoutVars>
          <dgm:bulletEnabled val="1"/>
        </dgm:presLayoutVars>
      </dgm:prSet>
      <dgm:spPr/>
    </dgm:pt>
    <dgm:pt modelId="{891B3510-1223-4CD5-ACED-75D90ED2164E}" type="pres">
      <dgm:prSet presAssocID="{4865FE2B-ABC3-4001-8BE2-63199145DD61}" presName="base" presStyleLbl="dkBgShp" presStyleIdx="1" presStyleCnt="2"/>
      <dgm:spPr/>
    </dgm:pt>
  </dgm:ptLst>
  <dgm:cxnLst>
    <dgm:cxn modelId="{7DFA7C07-F9D1-4242-B4DF-1504BCE7E3FD}" srcId="{6FBE89C5-3AEF-4761-8EC0-8E21383473D6}" destId="{4865FE2B-ABC3-4001-8BE2-63199145DD61}" srcOrd="0" destOrd="0" parTransId="{316473AA-EE0A-4653-B7EF-4396B9724B88}" sibTransId="{64193793-234C-4FC7-BAE3-6947990C645C}"/>
    <dgm:cxn modelId="{1DEBC217-C1BA-40AD-B818-E49396E9D88F}" type="presOf" srcId="{4865FE2B-ABC3-4001-8BE2-63199145DD61}" destId="{175F6D91-975B-417D-8664-747F5130458C}" srcOrd="0" destOrd="0" presId="urn:microsoft.com/office/officeart/2005/8/layout/hList3"/>
    <dgm:cxn modelId="{620BFB2F-F545-497C-8CEF-5DD7F1E20A02}" srcId="{4865FE2B-ABC3-4001-8BE2-63199145DD61}" destId="{08A7F349-E7EE-4938-9AEF-A8D13D96523E}" srcOrd="2" destOrd="0" parTransId="{F2970E67-35BE-42D6-A825-021B093A8CA1}" sibTransId="{AEBDF2D7-92D7-4D10-949E-01E96918D970}"/>
    <dgm:cxn modelId="{26F6D56D-05FB-4D32-B5F7-382D1B4E8C9D}" type="presOf" srcId="{C7C830B8-8639-4D7D-BA43-66F25BBC4079}" destId="{CE33E37C-A153-4B30-80D9-8C9C1D2E96F4}" srcOrd="0" destOrd="0" presId="urn:microsoft.com/office/officeart/2005/8/layout/hList3"/>
    <dgm:cxn modelId="{5DC5046F-844D-4DF8-AA07-C44229D9C166}" type="presOf" srcId="{6FBE89C5-3AEF-4761-8EC0-8E21383473D6}" destId="{2092818B-74D6-4BEA-81CF-DBF9C4C7737E}" srcOrd="0" destOrd="0" presId="urn:microsoft.com/office/officeart/2005/8/layout/hList3"/>
    <dgm:cxn modelId="{7C2BF7C8-C532-4BF7-AE19-8FEB2B766C8D}" srcId="{4865FE2B-ABC3-4001-8BE2-63199145DD61}" destId="{1B4CCCFB-12C5-4E4F-AD07-3879E483D446}" srcOrd="1" destOrd="0" parTransId="{A3D67D24-1A6E-4DBF-A987-7946895876E0}" sibTransId="{251F7EA8-EAD3-4A67-816B-CB86EC5946D3}"/>
    <dgm:cxn modelId="{4A4D5ECB-BF43-4E85-A2D9-53BF2C0DE72A}" type="presOf" srcId="{1B4CCCFB-12C5-4E4F-AD07-3879E483D446}" destId="{AC7190B2-8224-4400-80EA-77D96237B714}" srcOrd="0" destOrd="0" presId="urn:microsoft.com/office/officeart/2005/8/layout/hList3"/>
    <dgm:cxn modelId="{90CCD8E7-7436-4D2C-B600-46021D3EBB57}" srcId="{4865FE2B-ABC3-4001-8BE2-63199145DD61}" destId="{C7C830B8-8639-4D7D-BA43-66F25BBC4079}" srcOrd="0" destOrd="0" parTransId="{4D722674-7A21-4C5F-A14B-94FEBBD86DED}" sibTransId="{03C0B76B-C40F-496A-941D-8EA306C33D29}"/>
    <dgm:cxn modelId="{F47A65E8-510B-49D9-9111-6F92698B15F0}" type="presOf" srcId="{08A7F349-E7EE-4938-9AEF-A8D13D96523E}" destId="{42B87D2A-AE83-40A8-ADCA-B890B96D3B9F}" srcOrd="0" destOrd="0" presId="urn:microsoft.com/office/officeart/2005/8/layout/hList3"/>
    <dgm:cxn modelId="{F2B74F89-3ACF-45CA-8463-DDF9D3C021A1}" type="presParOf" srcId="{2092818B-74D6-4BEA-81CF-DBF9C4C7737E}" destId="{175F6D91-975B-417D-8664-747F5130458C}" srcOrd="0" destOrd="0" presId="urn:microsoft.com/office/officeart/2005/8/layout/hList3"/>
    <dgm:cxn modelId="{329079FA-3EBF-41D8-A710-2F0E8284517F}" type="presParOf" srcId="{2092818B-74D6-4BEA-81CF-DBF9C4C7737E}" destId="{86BCE295-97DD-47D0-BD70-F7164DC33E17}" srcOrd="1" destOrd="0" presId="urn:microsoft.com/office/officeart/2005/8/layout/hList3"/>
    <dgm:cxn modelId="{A2DA14A3-366A-4935-ABC6-A5D7C1D6AFA8}" type="presParOf" srcId="{86BCE295-97DD-47D0-BD70-F7164DC33E17}" destId="{CE33E37C-A153-4B30-80D9-8C9C1D2E96F4}" srcOrd="0" destOrd="0" presId="urn:microsoft.com/office/officeart/2005/8/layout/hList3"/>
    <dgm:cxn modelId="{F108CDC0-75C1-45B3-9C0C-6E36B5A5EDB6}" type="presParOf" srcId="{86BCE295-97DD-47D0-BD70-F7164DC33E17}" destId="{AC7190B2-8224-4400-80EA-77D96237B714}" srcOrd="1" destOrd="0" presId="urn:microsoft.com/office/officeart/2005/8/layout/hList3"/>
    <dgm:cxn modelId="{DE42D417-82E8-4142-B039-98BB263290FC}" type="presParOf" srcId="{86BCE295-97DD-47D0-BD70-F7164DC33E17}" destId="{42B87D2A-AE83-40A8-ADCA-B890B96D3B9F}" srcOrd="2" destOrd="0" presId="urn:microsoft.com/office/officeart/2005/8/layout/hList3"/>
    <dgm:cxn modelId="{2E36B7B0-6004-425F-B14E-648A30BC5509}" type="presParOf" srcId="{2092818B-74D6-4BEA-81CF-DBF9C4C7737E}" destId="{891B3510-1223-4CD5-ACED-75D90ED2164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84FE53-0F84-46DA-B718-EEAAD15AFE13}" type="doc">
      <dgm:prSet loTypeId="urn:microsoft.com/office/officeart/2005/8/layout/hierarchy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D76DF3E-F28F-4713-B025-9C0359EEC070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Адрес: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198515, Россия, г. Санкт-Петербург, пос. Стрельна, Санкт-Петербургское шоссе, д. 69, литер А</a:t>
          </a:r>
          <a:endParaRPr lang="ru-RU" sz="1400" dirty="0"/>
        </a:p>
      </dgm:t>
    </dgm:pt>
    <dgm:pt modelId="{D2ABFC2A-EF37-45C0-8D24-5325C507B68A}" type="parTrans" cxnId="{A46D8DDC-23B4-4D75-B8D8-40B359349831}">
      <dgm:prSet/>
      <dgm:spPr/>
      <dgm:t>
        <a:bodyPr/>
        <a:lstStyle/>
        <a:p>
          <a:endParaRPr lang="ru-RU"/>
        </a:p>
      </dgm:t>
    </dgm:pt>
    <dgm:pt modelId="{8E3E46AD-678D-4844-95EF-84E2F8B9B27D}" type="sibTrans" cxnId="{A46D8DDC-23B4-4D75-B8D8-40B359349831}">
      <dgm:prSet/>
      <dgm:spPr/>
      <dgm:t>
        <a:bodyPr/>
        <a:lstStyle/>
        <a:p>
          <a:endParaRPr lang="ru-RU"/>
        </a:p>
      </dgm:t>
    </dgm:pt>
    <dgm:pt modelId="{2521DF45-04BF-4C97-8B10-051FD250281C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Телефоны: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8 (812) 421-43-03 (Муниципальный Совет)</a:t>
          </a:r>
          <a:b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8 (812) 421-39-88 (Местная администрация)</a:t>
          </a:r>
          <a:b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8 (812) 421-37-22 (Газета «Вести Стрельны»)</a:t>
          </a:r>
          <a:b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8 (812) 421-37-22 (Отдел культуры и спорта)</a:t>
          </a:r>
          <a:endParaRPr lang="ru-RU" sz="1400" dirty="0"/>
        </a:p>
      </dgm:t>
    </dgm:pt>
    <dgm:pt modelId="{B1D600B9-D669-4B7E-B928-911A801D86B5}" type="parTrans" cxnId="{DA21BDA8-B0FC-45CB-9882-B1F29290DCB0}">
      <dgm:prSet/>
      <dgm:spPr/>
      <dgm:t>
        <a:bodyPr/>
        <a:lstStyle/>
        <a:p>
          <a:endParaRPr lang="ru-RU"/>
        </a:p>
      </dgm:t>
    </dgm:pt>
    <dgm:pt modelId="{90C6AEF8-955D-4173-8E5C-0ABA01E0882C}" type="sibTrans" cxnId="{DA21BDA8-B0FC-45CB-9882-B1F29290DCB0}">
      <dgm:prSet/>
      <dgm:spPr/>
      <dgm:t>
        <a:bodyPr/>
        <a:lstStyle/>
        <a:p>
          <a:endParaRPr lang="ru-RU"/>
        </a:p>
      </dgm:t>
    </dgm:pt>
    <dgm:pt modelId="{51171749-B00F-4F6F-A9FA-D0C1871A61D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Соцсети:</a:t>
          </a:r>
          <a:b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sng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Вконтакте</a:t>
          </a:r>
          <a:r>
            <a:rPr lang="ru-RU" sz="1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i="0" dirty="0">
              <a:solidFill>
                <a:schemeClr val="bg1"/>
              </a:solidFill>
              <a:hlinkClick xmlns:r="http://schemas.openxmlformats.org/officeDocument/2006/relationships" r:id="rId1"/>
            </a:rPr>
            <a:t>https://vk.com/vestystrelnu</a:t>
          </a:r>
          <a:r>
            <a:rPr lang="ru-RU" sz="1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b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sng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Instagram</a:t>
          </a:r>
          <a:r>
            <a:rPr lang="ru-RU" sz="1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400" b="0" i="0" dirty="0">
              <a:solidFill>
                <a:schemeClr val="bg1"/>
              </a:solidFill>
            </a:rPr>
            <a:t>@</a:t>
          </a:r>
          <a:r>
            <a:rPr lang="en-US" sz="1400" b="0" i="0" dirty="0" err="1">
              <a:solidFill>
                <a:schemeClr val="bg1"/>
              </a:solidFill>
            </a:rPr>
            <a:t>vestistrelny</a:t>
          </a:r>
          <a:r>
            <a:rPr lang="ru-RU" sz="1400" b="0" i="0" dirty="0">
              <a:solidFill>
                <a:schemeClr val="bg1"/>
              </a:solidFill>
            </a:rPr>
            <a:t> </a:t>
          </a:r>
          <a:b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sng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YouTube</a:t>
          </a:r>
          <a:r>
            <a:rPr lang="ru-RU" sz="1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i="0" dirty="0">
              <a:solidFill>
                <a:schemeClr val="bg1"/>
              </a:solidFill>
              <a:hlinkClick xmlns:r="http://schemas.openxmlformats.org/officeDocument/2006/relationships" r:id="rId4"/>
            </a:rPr>
            <a:t>https://youtube.com/channel/UCHmLLU9QaB8x1CpsaMH_Vlg</a:t>
          </a:r>
          <a:endParaRPr lang="ru-RU" sz="1400" b="1" dirty="0">
            <a:solidFill>
              <a:schemeClr val="bg1"/>
            </a:solidFill>
          </a:endParaRPr>
        </a:p>
      </dgm:t>
    </dgm:pt>
    <dgm:pt modelId="{DD4972D7-E52A-43AF-84E0-085926C48E72}" type="parTrans" cxnId="{371CF5C0-D22D-40DB-8132-8ADCAB7EAF29}">
      <dgm:prSet/>
      <dgm:spPr/>
      <dgm:t>
        <a:bodyPr/>
        <a:lstStyle/>
        <a:p>
          <a:endParaRPr lang="ru-RU"/>
        </a:p>
      </dgm:t>
    </dgm:pt>
    <dgm:pt modelId="{64B1F730-94FB-49CA-91D0-2DC2EDDD0153}" type="sibTrans" cxnId="{371CF5C0-D22D-40DB-8132-8ADCAB7EAF29}">
      <dgm:prSet/>
      <dgm:spPr/>
      <dgm:t>
        <a:bodyPr/>
        <a:lstStyle/>
        <a:p>
          <a:endParaRPr lang="ru-RU"/>
        </a:p>
      </dgm:t>
    </dgm:pt>
    <dgm:pt modelId="{37B9B065-9288-4F01-9F78-EBBE0F689857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Местная администрация  внутригородского Муниципального образования города федерального значения поселок Стрельна работает по следующему графику:</a:t>
          </a:r>
        </a:p>
        <a:p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Пн-Чт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с 09:00 до 18:00</a:t>
          </a:r>
        </a:p>
        <a:p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Пт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с 09:00 до 17:00</a:t>
          </a:r>
        </a:p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Обед с 13:00 до 13:48</a:t>
          </a:r>
        </a:p>
        <a:p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Сб-Вс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- выходной</a:t>
          </a:r>
          <a:endParaRPr lang="ru-RU" sz="1200" dirty="0"/>
        </a:p>
      </dgm:t>
    </dgm:pt>
    <dgm:pt modelId="{AF55FE69-EF5F-4E96-9994-1A268954ADAD}" type="parTrans" cxnId="{14F3E6C2-508F-4A24-B36A-0C650AE4B55F}">
      <dgm:prSet/>
      <dgm:spPr/>
      <dgm:t>
        <a:bodyPr/>
        <a:lstStyle/>
        <a:p>
          <a:endParaRPr lang="ru-RU"/>
        </a:p>
      </dgm:t>
    </dgm:pt>
    <dgm:pt modelId="{1494854E-0B1C-4721-8CF2-E5A59FA73C89}" type="sibTrans" cxnId="{14F3E6C2-508F-4A24-B36A-0C650AE4B55F}">
      <dgm:prSet/>
      <dgm:spPr/>
      <dgm:t>
        <a:bodyPr/>
        <a:lstStyle/>
        <a:p>
          <a:endParaRPr lang="ru-RU"/>
        </a:p>
      </dgm:t>
    </dgm:pt>
    <dgm:pt modelId="{81029C11-AD89-4D5F-9053-5D755C86E440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E-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mail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b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info@mo-strelna.ru (Местная администрация)</a:t>
          </a:r>
          <a:b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msovet@mo-strelna.ru (Муниципальный Совет)</a:t>
          </a:r>
          <a:b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redaktor@mo-strelna.ru (Редакция газеты «Вести Стрельны»)</a:t>
          </a:r>
          <a:endParaRPr lang="ru-RU" sz="1200" dirty="0"/>
        </a:p>
      </dgm:t>
    </dgm:pt>
    <dgm:pt modelId="{1029435F-1C87-4EC1-8CA4-0E173246F7C3}" type="parTrans" cxnId="{F86EE183-B909-450B-B836-CB3A686965EA}">
      <dgm:prSet/>
      <dgm:spPr/>
      <dgm:t>
        <a:bodyPr/>
        <a:lstStyle/>
        <a:p>
          <a:endParaRPr lang="ru-RU"/>
        </a:p>
      </dgm:t>
    </dgm:pt>
    <dgm:pt modelId="{908E9AE7-4354-4C12-B8FD-FA9FA0F5E317}" type="sibTrans" cxnId="{F86EE183-B909-450B-B836-CB3A686965EA}">
      <dgm:prSet/>
      <dgm:spPr/>
      <dgm:t>
        <a:bodyPr/>
        <a:lstStyle/>
        <a:p>
          <a:endParaRPr lang="ru-RU"/>
        </a:p>
      </dgm:t>
    </dgm:pt>
    <dgm:pt modelId="{59EC0FFC-58D7-4630-B949-357905F415AD}" type="pres">
      <dgm:prSet presAssocID="{0D84FE53-0F84-46DA-B718-EEAAD15AFE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76E04D-AF61-4AA0-838C-CA6F9252095D}" type="pres">
      <dgm:prSet presAssocID="{CD76DF3E-F28F-4713-B025-9C0359EEC070}" presName="vertOne" presStyleCnt="0"/>
      <dgm:spPr/>
    </dgm:pt>
    <dgm:pt modelId="{00A22D76-FF2C-444C-8F79-070E84483A15}" type="pres">
      <dgm:prSet presAssocID="{CD76DF3E-F28F-4713-B025-9C0359EEC070}" presName="txOne" presStyleLbl="node0" presStyleIdx="0" presStyleCnt="1" custScaleY="16995" custLinFactNeighborX="-146" custLinFactNeighborY="-555">
        <dgm:presLayoutVars>
          <dgm:chPref val="3"/>
        </dgm:presLayoutVars>
      </dgm:prSet>
      <dgm:spPr/>
    </dgm:pt>
    <dgm:pt modelId="{101F6B1C-2E93-49D2-93B4-5F111EA1F0A4}" type="pres">
      <dgm:prSet presAssocID="{CD76DF3E-F28F-4713-B025-9C0359EEC070}" presName="parTransOne" presStyleCnt="0"/>
      <dgm:spPr/>
    </dgm:pt>
    <dgm:pt modelId="{7CFD3493-885E-4C24-BD80-D5F589806E3F}" type="pres">
      <dgm:prSet presAssocID="{CD76DF3E-F28F-4713-B025-9C0359EEC070}" presName="horzOne" presStyleCnt="0"/>
      <dgm:spPr/>
    </dgm:pt>
    <dgm:pt modelId="{BA30179A-B931-4ADB-87CC-C3BB503F1889}" type="pres">
      <dgm:prSet presAssocID="{2521DF45-04BF-4C97-8B10-051FD250281C}" presName="vertTwo" presStyleCnt="0"/>
      <dgm:spPr/>
    </dgm:pt>
    <dgm:pt modelId="{2002F04E-1392-4247-9596-69D95F9D8608}" type="pres">
      <dgm:prSet presAssocID="{2521DF45-04BF-4C97-8B10-051FD250281C}" presName="txTwo" presStyleLbl="node2" presStyleIdx="0" presStyleCnt="2" custScaleX="84177" custScaleY="45227" custLinFactNeighborX="53392" custLinFactNeighborY="-76948">
        <dgm:presLayoutVars>
          <dgm:chPref val="3"/>
        </dgm:presLayoutVars>
      </dgm:prSet>
      <dgm:spPr/>
    </dgm:pt>
    <dgm:pt modelId="{425C56A8-492F-4A5D-9F24-EC2F818FC7AD}" type="pres">
      <dgm:prSet presAssocID="{2521DF45-04BF-4C97-8B10-051FD250281C}" presName="parTransTwo" presStyleCnt="0"/>
      <dgm:spPr/>
    </dgm:pt>
    <dgm:pt modelId="{65611624-CA2E-4ABA-828C-EEECA8694334}" type="pres">
      <dgm:prSet presAssocID="{2521DF45-04BF-4C97-8B10-051FD250281C}" presName="horzTwo" presStyleCnt="0"/>
      <dgm:spPr/>
    </dgm:pt>
    <dgm:pt modelId="{C23DE0DA-3DCF-46EC-A733-33BD36712178}" type="pres">
      <dgm:prSet presAssocID="{51171749-B00F-4F6F-A9FA-D0C1871A61D5}" presName="vertThree" presStyleCnt="0"/>
      <dgm:spPr/>
    </dgm:pt>
    <dgm:pt modelId="{047A8D9E-E706-4A67-BB13-BA9250D44F21}" type="pres">
      <dgm:prSet presAssocID="{51171749-B00F-4F6F-A9FA-D0C1871A61D5}" presName="txThree" presStyleLbl="node3" presStyleIdx="0" presStyleCnt="2" custScaleX="1790568" custScaleY="43728" custLinFactX="1513781" custLinFactNeighborX="1600000" custLinFactNeighborY="-14114">
        <dgm:presLayoutVars>
          <dgm:chPref val="3"/>
        </dgm:presLayoutVars>
      </dgm:prSet>
      <dgm:spPr/>
    </dgm:pt>
    <dgm:pt modelId="{818EBCD3-937D-459B-BA24-26A6CECED77C}" type="pres">
      <dgm:prSet presAssocID="{51171749-B00F-4F6F-A9FA-D0C1871A61D5}" presName="horzThree" presStyleCnt="0"/>
      <dgm:spPr/>
    </dgm:pt>
    <dgm:pt modelId="{EFA413FC-A796-4004-85CB-43413DFFE504}" type="pres">
      <dgm:prSet presAssocID="{64B1F730-94FB-49CA-91D0-2DC2EDDD0153}" presName="sibSpaceThree" presStyleCnt="0"/>
      <dgm:spPr/>
    </dgm:pt>
    <dgm:pt modelId="{132E59A2-550C-43E7-9A87-A56AE664A7C9}" type="pres">
      <dgm:prSet presAssocID="{37B9B065-9288-4F01-9F78-EBBE0F689857}" presName="vertThree" presStyleCnt="0"/>
      <dgm:spPr/>
    </dgm:pt>
    <dgm:pt modelId="{1CC04B01-8760-4674-AF4B-33846229A93A}" type="pres">
      <dgm:prSet presAssocID="{37B9B065-9288-4F01-9F78-EBBE0F689857}" presName="txThree" presStyleLbl="node3" presStyleIdx="1" presStyleCnt="2" custScaleX="2000000" custScaleY="61861" custLinFactX="-721133" custLinFactNeighborX="-800000" custLinFactNeighborY="-62488">
        <dgm:presLayoutVars>
          <dgm:chPref val="3"/>
        </dgm:presLayoutVars>
      </dgm:prSet>
      <dgm:spPr/>
    </dgm:pt>
    <dgm:pt modelId="{7CC86656-22AA-4569-AD16-B24A3CB3779B}" type="pres">
      <dgm:prSet presAssocID="{37B9B065-9288-4F01-9F78-EBBE0F689857}" presName="horzThree" presStyleCnt="0"/>
      <dgm:spPr/>
    </dgm:pt>
    <dgm:pt modelId="{53D586DF-E4B4-4BF7-BF0A-52EC78038104}" type="pres">
      <dgm:prSet presAssocID="{90C6AEF8-955D-4173-8E5C-0ABA01E0882C}" presName="sibSpaceTwo" presStyleCnt="0"/>
      <dgm:spPr/>
    </dgm:pt>
    <dgm:pt modelId="{FE7A98B4-ACDF-4B47-B0B7-30588720E288}" type="pres">
      <dgm:prSet presAssocID="{81029C11-AD89-4D5F-9053-5D755C86E440}" presName="vertTwo" presStyleCnt="0"/>
      <dgm:spPr/>
    </dgm:pt>
    <dgm:pt modelId="{ABE93DDE-2A03-4BE4-95CD-E021DB69DA22}" type="pres">
      <dgm:prSet presAssocID="{81029C11-AD89-4D5F-9053-5D755C86E440}" presName="txTwo" presStyleLbl="node2" presStyleIdx="1" presStyleCnt="2" custScaleX="1865676" custScaleY="44842" custLinFactX="-1700000" custLinFactNeighborX="-1736414" custLinFactNeighborY="57569">
        <dgm:presLayoutVars>
          <dgm:chPref val="3"/>
        </dgm:presLayoutVars>
      </dgm:prSet>
      <dgm:spPr/>
    </dgm:pt>
    <dgm:pt modelId="{751AE448-B14F-4960-ADAA-662700552525}" type="pres">
      <dgm:prSet presAssocID="{81029C11-AD89-4D5F-9053-5D755C86E440}" presName="horzTwo" presStyleCnt="0"/>
      <dgm:spPr/>
    </dgm:pt>
  </dgm:ptLst>
  <dgm:cxnLst>
    <dgm:cxn modelId="{481C1618-A60B-4835-BC0C-09BB93CD4A03}" type="presOf" srcId="{0D84FE53-0F84-46DA-B718-EEAAD15AFE13}" destId="{59EC0FFC-58D7-4630-B949-357905F415AD}" srcOrd="0" destOrd="0" presId="urn:microsoft.com/office/officeart/2005/8/layout/hierarchy4"/>
    <dgm:cxn modelId="{CFB5771D-4019-4B54-BDD8-55E84314B374}" type="presOf" srcId="{81029C11-AD89-4D5F-9053-5D755C86E440}" destId="{ABE93DDE-2A03-4BE4-95CD-E021DB69DA22}" srcOrd="0" destOrd="0" presId="urn:microsoft.com/office/officeart/2005/8/layout/hierarchy4"/>
    <dgm:cxn modelId="{F86EE183-B909-450B-B836-CB3A686965EA}" srcId="{CD76DF3E-F28F-4713-B025-9C0359EEC070}" destId="{81029C11-AD89-4D5F-9053-5D755C86E440}" srcOrd="1" destOrd="0" parTransId="{1029435F-1C87-4EC1-8CA4-0E173246F7C3}" sibTransId="{908E9AE7-4354-4C12-B8FD-FA9FA0F5E317}"/>
    <dgm:cxn modelId="{0617679D-353C-4E66-A903-7397F13807ED}" type="presOf" srcId="{CD76DF3E-F28F-4713-B025-9C0359EEC070}" destId="{00A22D76-FF2C-444C-8F79-070E84483A15}" srcOrd="0" destOrd="0" presId="urn:microsoft.com/office/officeart/2005/8/layout/hierarchy4"/>
    <dgm:cxn modelId="{DA21BDA8-B0FC-45CB-9882-B1F29290DCB0}" srcId="{CD76DF3E-F28F-4713-B025-9C0359EEC070}" destId="{2521DF45-04BF-4C97-8B10-051FD250281C}" srcOrd="0" destOrd="0" parTransId="{B1D600B9-D669-4B7E-B928-911A801D86B5}" sibTransId="{90C6AEF8-955D-4173-8E5C-0ABA01E0882C}"/>
    <dgm:cxn modelId="{5CA37EBE-BBB1-49CD-AF21-943BE02FF781}" type="presOf" srcId="{37B9B065-9288-4F01-9F78-EBBE0F689857}" destId="{1CC04B01-8760-4674-AF4B-33846229A93A}" srcOrd="0" destOrd="0" presId="urn:microsoft.com/office/officeart/2005/8/layout/hierarchy4"/>
    <dgm:cxn modelId="{371CF5C0-D22D-40DB-8132-8ADCAB7EAF29}" srcId="{2521DF45-04BF-4C97-8B10-051FD250281C}" destId="{51171749-B00F-4F6F-A9FA-D0C1871A61D5}" srcOrd="0" destOrd="0" parTransId="{DD4972D7-E52A-43AF-84E0-085926C48E72}" sibTransId="{64B1F730-94FB-49CA-91D0-2DC2EDDD0153}"/>
    <dgm:cxn modelId="{14F3E6C2-508F-4A24-B36A-0C650AE4B55F}" srcId="{2521DF45-04BF-4C97-8B10-051FD250281C}" destId="{37B9B065-9288-4F01-9F78-EBBE0F689857}" srcOrd="1" destOrd="0" parTransId="{AF55FE69-EF5F-4E96-9994-1A268954ADAD}" sibTransId="{1494854E-0B1C-4721-8CF2-E5A59FA73C89}"/>
    <dgm:cxn modelId="{A46D8DDC-23B4-4D75-B8D8-40B359349831}" srcId="{0D84FE53-0F84-46DA-B718-EEAAD15AFE13}" destId="{CD76DF3E-F28F-4713-B025-9C0359EEC070}" srcOrd="0" destOrd="0" parTransId="{D2ABFC2A-EF37-45C0-8D24-5325C507B68A}" sibTransId="{8E3E46AD-678D-4844-95EF-84E2F8B9B27D}"/>
    <dgm:cxn modelId="{EDF43DDF-AC91-471A-8041-05CE5D2BDE73}" type="presOf" srcId="{51171749-B00F-4F6F-A9FA-D0C1871A61D5}" destId="{047A8D9E-E706-4A67-BB13-BA9250D44F21}" srcOrd="0" destOrd="0" presId="urn:microsoft.com/office/officeart/2005/8/layout/hierarchy4"/>
    <dgm:cxn modelId="{CAA1F1F8-E18A-4E38-BCF6-A65A85761B40}" type="presOf" srcId="{2521DF45-04BF-4C97-8B10-051FD250281C}" destId="{2002F04E-1392-4247-9596-69D95F9D8608}" srcOrd="0" destOrd="0" presId="urn:microsoft.com/office/officeart/2005/8/layout/hierarchy4"/>
    <dgm:cxn modelId="{016E4A50-63E5-4591-A7EF-63825128326D}" type="presParOf" srcId="{59EC0FFC-58D7-4630-B949-357905F415AD}" destId="{7F76E04D-AF61-4AA0-838C-CA6F9252095D}" srcOrd="0" destOrd="0" presId="urn:microsoft.com/office/officeart/2005/8/layout/hierarchy4"/>
    <dgm:cxn modelId="{48E57B49-C1CD-43ED-B219-D359738268E7}" type="presParOf" srcId="{7F76E04D-AF61-4AA0-838C-CA6F9252095D}" destId="{00A22D76-FF2C-444C-8F79-070E84483A15}" srcOrd="0" destOrd="0" presId="urn:microsoft.com/office/officeart/2005/8/layout/hierarchy4"/>
    <dgm:cxn modelId="{29907A31-9D89-4960-8246-225564D50875}" type="presParOf" srcId="{7F76E04D-AF61-4AA0-838C-CA6F9252095D}" destId="{101F6B1C-2E93-49D2-93B4-5F111EA1F0A4}" srcOrd="1" destOrd="0" presId="urn:microsoft.com/office/officeart/2005/8/layout/hierarchy4"/>
    <dgm:cxn modelId="{387E1161-3F0B-4BEB-9EB8-F31EC4BB8361}" type="presParOf" srcId="{7F76E04D-AF61-4AA0-838C-CA6F9252095D}" destId="{7CFD3493-885E-4C24-BD80-D5F589806E3F}" srcOrd="2" destOrd="0" presId="urn:microsoft.com/office/officeart/2005/8/layout/hierarchy4"/>
    <dgm:cxn modelId="{B9297772-CE6E-4270-881F-3A3A0A9CFD32}" type="presParOf" srcId="{7CFD3493-885E-4C24-BD80-D5F589806E3F}" destId="{BA30179A-B931-4ADB-87CC-C3BB503F1889}" srcOrd="0" destOrd="0" presId="urn:microsoft.com/office/officeart/2005/8/layout/hierarchy4"/>
    <dgm:cxn modelId="{0B9096F6-3C0B-4053-9D8D-2A62564A18F6}" type="presParOf" srcId="{BA30179A-B931-4ADB-87CC-C3BB503F1889}" destId="{2002F04E-1392-4247-9596-69D95F9D8608}" srcOrd="0" destOrd="0" presId="urn:microsoft.com/office/officeart/2005/8/layout/hierarchy4"/>
    <dgm:cxn modelId="{F2DB6A35-4097-441F-A7BA-9962EA0E30BD}" type="presParOf" srcId="{BA30179A-B931-4ADB-87CC-C3BB503F1889}" destId="{425C56A8-492F-4A5D-9F24-EC2F818FC7AD}" srcOrd="1" destOrd="0" presId="urn:microsoft.com/office/officeart/2005/8/layout/hierarchy4"/>
    <dgm:cxn modelId="{73C543F6-6723-4D08-A67F-DC22395CA301}" type="presParOf" srcId="{BA30179A-B931-4ADB-87CC-C3BB503F1889}" destId="{65611624-CA2E-4ABA-828C-EEECA8694334}" srcOrd="2" destOrd="0" presId="urn:microsoft.com/office/officeart/2005/8/layout/hierarchy4"/>
    <dgm:cxn modelId="{BB904C64-2B60-4982-8A5F-100120E37021}" type="presParOf" srcId="{65611624-CA2E-4ABA-828C-EEECA8694334}" destId="{C23DE0DA-3DCF-46EC-A733-33BD36712178}" srcOrd="0" destOrd="0" presId="urn:microsoft.com/office/officeart/2005/8/layout/hierarchy4"/>
    <dgm:cxn modelId="{EC59419D-91B1-493D-9FF3-F0AF87EACED4}" type="presParOf" srcId="{C23DE0DA-3DCF-46EC-A733-33BD36712178}" destId="{047A8D9E-E706-4A67-BB13-BA9250D44F21}" srcOrd="0" destOrd="0" presId="urn:microsoft.com/office/officeart/2005/8/layout/hierarchy4"/>
    <dgm:cxn modelId="{A79B17C6-5ADD-474A-A78A-6DCB1608C014}" type="presParOf" srcId="{C23DE0DA-3DCF-46EC-A733-33BD36712178}" destId="{818EBCD3-937D-459B-BA24-26A6CECED77C}" srcOrd="1" destOrd="0" presId="urn:microsoft.com/office/officeart/2005/8/layout/hierarchy4"/>
    <dgm:cxn modelId="{C93143AC-BB55-440E-BF9E-F654DB08401B}" type="presParOf" srcId="{65611624-CA2E-4ABA-828C-EEECA8694334}" destId="{EFA413FC-A796-4004-85CB-43413DFFE504}" srcOrd="1" destOrd="0" presId="urn:microsoft.com/office/officeart/2005/8/layout/hierarchy4"/>
    <dgm:cxn modelId="{DE2E44A5-80FF-4473-91CF-EB1A9E484C8A}" type="presParOf" srcId="{65611624-CA2E-4ABA-828C-EEECA8694334}" destId="{132E59A2-550C-43E7-9A87-A56AE664A7C9}" srcOrd="2" destOrd="0" presId="urn:microsoft.com/office/officeart/2005/8/layout/hierarchy4"/>
    <dgm:cxn modelId="{F7603EDD-EEB1-48C1-8E0D-4E060B022B87}" type="presParOf" srcId="{132E59A2-550C-43E7-9A87-A56AE664A7C9}" destId="{1CC04B01-8760-4674-AF4B-33846229A93A}" srcOrd="0" destOrd="0" presId="urn:microsoft.com/office/officeart/2005/8/layout/hierarchy4"/>
    <dgm:cxn modelId="{178A3C83-F1D8-46F7-B0B9-99F56F46D8BB}" type="presParOf" srcId="{132E59A2-550C-43E7-9A87-A56AE664A7C9}" destId="{7CC86656-22AA-4569-AD16-B24A3CB3779B}" srcOrd="1" destOrd="0" presId="urn:microsoft.com/office/officeart/2005/8/layout/hierarchy4"/>
    <dgm:cxn modelId="{3D008BE1-AC56-494A-884E-9A75A194A2AE}" type="presParOf" srcId="{7CFD3493-885E-4C24-BD80-D5F589806E3F}" destId="{53D586DF-E4B4-4BF7-BF0A-52EC78038104}" srcOrd="1" destOrd="0" presId="urn:microsoft.com/office/officeart/2005/8/layout/hierarchy4"/>
    <dgm:cxn modelId="{40DEDB76-37EE-4A90-B844-2C3A5129C23F}" type="presParOf" srcId="{7CFD3493-885E-4C24-BD80-D5F589806E3F}" destId="{FE7A98B4-ACDF-4B47-B0B7-30588720E288}" srcOrd="2" destOrd="0" presId="urn:microsoft.com/office/officeart/2005/8/layout/hierarchy4"/>
    <dgm:cxn modelId="{0D5A5617-4369-44D2-9BB3-FF930CD03ADE}" type="presParOf" srcId="{FE7A98B4-ACDF-4B47-B0B7-30588720E288}" destId="{ABE93DDE-2A03-4BE4-95CD-E021DB69DA22}" srcOrd="0" destOrd="0" presId="urn:microsoft.com/office/officeart/2005/8/layout/hierarchy4"/>
    <dgm:cxn modelId="{1349D829-6815-4565-B487-99425F93BF0B}" type="presParOf" srcId="{FE7A98B4-ACDF-4B47-B0B7-30588720E288}" destId="{751AE448-B14F-4960-ADAA-66270055252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BE97C-EDB2-4AC1-AEDF-653CC759859E}">
      <dsp:nvSpPr>
        <dsp:cNvPr id="0" name=""/>
        <dsp:cNvSpPr/>
      </dsp:nvSpPr>
      <dsp:spPr>
        <a:xfrm>
          <a:off x="1528823" y="585660"/>
          <a:ext cx="2645753" cy="26461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8B27C-4599-4685-830F-A1E79560D367}">
      <dsp:nvSpPr>
        <dsp:cNvPr id="0" name=""/>
        <dsp:cNvSpPr/>
      </dsp:nvSpPr>
      <dsp:spPr>
        <a:xfrm>
          <a:off x="2113622" y="1541002"/>
          <a:ext cx="1470194" cy="73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Глава муниципального образования</a:t>
          </a:r>
        </a:p>
      </dsp:txBody>
      <dsp:txXfrm>
        <a:off x="2113622" y="1541002"/>
        <a:ext cx="1470194" cy="734921"/>
      </dsp:txXfrm>
    </dsp:sp>
    <dsp:sp modelId="{0FF90CA0-21BE-47AE-BBBA-2AFD05340F30}">
      <dsp:nvSpPr>
        <dsp:cNvPr id="0" name=""/>
        <dsp:cNvSpPr/>
      </dsp:nvSpPr>
      <dsp:spPr>
        <a:xfrm>
          <a:off x="793974" y="2106073"/>
          <a:ext cx="2645753" cy="26461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1E759-A0CF-4426-A251-0DC605C901D6}">
      <dsp:nvSpPr>
        <dsp:cNvPr id="0" name=""/>
        <dsp:cNvSpPr/>
      </dsp:nvSpPr>
      <dsp:spPr>
        <a:xfrm>
          <a:off x="1381754" y="3070210"/>
          <a:ext cx="1470194" cy="73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совет</a:t>
          </a:r>
        </a:p>
      </dsp:txBody>
      <dsp:txXfrm>
        <a:off x="1381754" y="3070210"/>
        <a:ext cx="1470194" cy="734921"/>
      </dsp:txXfrm>
    </dsp:sp>
    <dsp:sp modelId="{C43C310B-E313-46D0-BBE5-FBDC0DB19807}">
      <dsp:nvSpPr>
        <dsp:cNvPr id="0" name=""/>
        <dsp:cNvSpPr/>
      </dsp:nvSpPr>
      <dsp:spPr>
        <a:xfrm>
          <a:off x="1717131" y="3808430"/>
          <a:ext cx="2273112" cy="227402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6F0AB-B411-4D9D-A534-B6C827B14F30}">
      <dsp:nvSpPr>
        <dsp:cNvPr id="0" name=""/>
        <dsp:cNvSpPr/>
      </dsp:nvSpPr>
      <dsp:spPr>
        <a:xfrm>
          <a:off x="2117100" y="4601617"/>
          <a:ext cx="1470194" cy="73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Местная администрация</a:t>
          </a:r>
        </a:p>
      </dsp:txBody>
      <dsp:txXfrm>
        <a:off x="2117100" y="4601617"/>
        <a:ext cx="1470194" cy="734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8E4DA-EB9F-4A89-939C-878A390E4DA8}">
      <dsp:nvSpPr>
        <dsp:cNvPr id="0" name=""/>
        <dsp:cNvSpPr/>
      </dsp:nvSpPr>
      <dsp:spPr>
        <a:xfrm>
          <a:off x="755" y="2470"/>
          <a:ext cx="6585546" cy="14391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2200" kern="1200" dirty="0"/>
        </a:p>
      </dsp:txBody>
      <dsp:txXfrm>
        <a:off x="42907" y="44622"/>
        <a:ext cx="6501242" cy="1354879"/>
      </dsp:txXfrm>
    </dsp:sp>
    <dsp:sp modelId="{7CDCB3A3-1E04-4B6D-90A7-A86B00F68468}">
      <dsp:nvSpPr>
        <dsp:cNvPr id="0" name=""/>
        <dsp:cNvSpPr/>
      </dsp:nvSpPr>
      <dsp:spPr>
        <a:xfrm>
          <a:off x="755" y="1558189"/>
          <a:ext cx="4301882" cy="14391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денежные средства, поступающие в бюджет в безвозмездном и безвозвратном порядке.</a:t>
          </a:r>
          <a:endParaRPr lang="ru-RU" sz="1800" kern="1200" dirty="0"/>
        </a:p>
      </dsp:txBody>
      <dsp:txXfrm>
        <a:off x="42907" y="1600341"/>
        <a:ext cx="4217578" cy="1354879"/>
      </dsp:txXfrm>
    </dsp:sp>
    <dsp:sp modelId="{3B04D9A2-BB03-4E36-B45C-47A9556B6F32}">
      <dsp:nvSpPr>
        <dsp:cNvPr id="0" name=""/>
        <dsp:cNvSpPr/>
      </dsp:nvSpPr>
      <dsp:spPr>
        <a:xfrm>
          <a:off x="755" y="3113907"/>
          <a:ext cx="2106700" cy="14391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Профицит</a:t>
          </a: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 – превышение доходов над расходами.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07" y="3156059"/>
        <a:ext cx="2022396" cy="1354879"/>
      </dsp:txXfrm>
    </dsp:sp>
    <dsp:sp modelId="{25EDAC51-A802-46B1-8965-9F521F0A96F3}">
      <dsp:nvSpPr>
        <dsp:cNvPr id="0" name=""/>
        <dsp:cNvSpPr/>
      </dsp:nvSpPr>
      <dsp:spPr>
        <a:xfrm>
          <a:off x="2195937" y="3113907"/>
          <a:ext cx="2106700" cy="14391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превышение расходов над доходами.</a:t>
          </a:r>
        </a:p>
      </dsp:txBody>
      <dsp:txXfrm>
        <a:off x="2238089" y="3156059"/>
        <a:ext cx="2022396" cy="1354879"/>
      </dsp:txXfrm>
    </dsp:sp>
    <dsp:sp modelId="{8B8D8900-698B-43D6-83CE-420C9D02A467}">
      <dsp:nvSpPr>
        <dsp:cNvPr id="0" name=""/>
        <dsp:cNvSpPr/>
      </dsp:nvSpPr>
      <dsp:spPr>
        <a:xfrm>
          <a:off x="4479601" y="1558189"/>
          <a:ext cx="2106700" cy="14391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денежные средства, выплачиваемые из бюджета.</a:t>
          </a:r>
          <a:endParaRPr lang="ru-RU" sz="1800" kern="1200" dirty="0"/>
        </a:p>
      </dsp:txBody>
      <dsp:txXfrm>
        <a:off x="4521753" y="1600341"/>
        <a:ext cx="2022396" cy="135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6F469-B330-4B2F-8134-910ED45EC143}">
      <dsp:nvSpPr>
        <dsp:cNvPr id="0" name=""/>
        <dsp:cNvSpPr/>
      </dsp:nvSpPr>
      <dsp:spPr>
        <a:xfrm>
          <a:off x="127251" y="288037"/>
          <a:ext cx="2913938" cy="116557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проекта бюджета</a:t>
          </a:r>
        </a:p>
      </dsp:txBody>
      <dsp:txXfrm>
        <a:off x="710039" y="288037"/>
        <a:ext cx="1748363" cy="1165575"/>
      </dsp:txXfrm>
    </dsp:sp>
    <dsp:sp modelId="{F017F8D7-0FF4-4B2F-9831-A5D0E84437A7}">
      <dsp:nvSpPr>
        <dsp:cNvPr id="0" name=""/>
        <dsp:cNvSpPr/>
      </dsp:nvSpPr>
      <dsp:spPr>
        <a:xfrm>
          <a:off x="2719536" y="288037"/>
          <a:ext cx="2913938" cy="116557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sp:txBody>
      <dsp:txXfrm>
        <a:off x="3302324" y="288037"/>
        <a:ext cx="1748363" cy="1165575"/>
      </dsp:txXfrm>
    </dsp:sp>
    <dsp:sp modelId="{A6F1D6BB-5A8B-4E1E-8838-3B87ABD9A2AC}">
      <dsp:nvSpPr>
        <dsp:cNvPr id="0" name=""/>
        <dsp:cNvSpPr/>
      </dsp:nvSpPr>
      <dsp:spPr>
        <a:xfrm>
          <a:off x="5249871" y="288037"/>
          <a:ext cx="2913938" cy="116557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проекта бюджета</a:t>
          </a:r>
        </a:p>
      </dsp:txBody>
      <dsp:txXfrm>
        <a:off x="5832659" y="288037"/>
        <a:ext cx="1748363" cy="1165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8831-34B4-4751-B16B-CAA03453217C}">
      <dsp:nvSpPr>
        <dsp:cNvPr id="0" name=""/>
        <dsp:cNvSpPr/>
      </dsp:nvSpPr>
      <dsp:spPr>
        <a:xfrm>
          <a:off x="0" y="1521122"/>
          <a:ext cx="2520280" cy="9980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муниципальных, ведомственных целевых программ, непрограммных направлений деятельности на основании предложений граждан, депутатов, Местной администрации</a:t>
          </a:r>
        </a:p>
      </dsp:txBody>
      <dsp:txXfrm>
        <a:off x="0" y="1521122"/>
        <a:ext cx="2520280" cy="998021"/>
      </dsp:txXfrm>
    </dsp:sp>
    <dsp:sp modelId="{CCA440D5-DD2B-41F9-ABA8-A1873EA97F4A}">
      <dsp:nvSpPr>
        <dsp:cNvPr id="0" name=""/>
        <dsp:cNvSpPr/>
      </dsp:nvSpPr>
      <dsp:spPr>
        <a:xfrm rot="10800000">
          <a:off x="0" y="1136"/>
          <a:ext cx="2520280" cy="153495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Прогнозирование доходов бюджета на 2022 год</a:t>
          </a:r>
        </a:p>
      </dsp:txBody>
      <dsp:txXfrm rot="10800000">
        <a:off x="0" y="1136"/>
        <a:ext cx="2520280" cy="997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3A87F-92C7-44BF-BE62-14151E1EB4FC}">
      <dsp:nvSpPr>
        <dsp:cNvPr id="0" name=""/>
        <dsp:cNvSpPr/>
      </dsp:nvSpPr>
      <dsp:spPr>
        <a:xfrm>
          <a:off x="0" y="3039141"/>
          <a:ext cx="2592288" cy="4985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местного бюджета во втором чтении</a:t>
          </a:r>
        </a:p>
      </dsp:txBody>
      <dsp:txXfrm>
        <a:off x="0" y="3039141"/>
        <a:ext cx="2592288" cy="498596"/>
      </dsp:txXfrm>
    </dsp:sp>
    <dsp:sp modelId="{779ACF86-1BF4-4ED0-BA47-2278340D188F}">
      <dsp:nvSpPr>
        <dsp:cNvPr id="0" name=""/>
        <dsp:cNvSpPr/>
      </dsp:nvSpPr>
      <dsp:spPr>
        <a:xfrm rot="10800000">
          <a:off x="0" y="2304256"/>
          <a:ext cx="2592288" cy="766841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бюджетно-финансовой комиссией поправок к проекту местного бюджета</a:t>
          </a:r>
        </a:p>
      </dsp:txBody>
      <dsp:txXfrm rot="10800000">
        <a:off x="0" y="2304256"/>
        <a:ext cx="2592288" cy="498270"/>
      </dsp:txXfrm>
    </dsp:sp>
    <dsp:sp modelId="{284E8EBD-B92C-4909-87E1-016927780EEF}">
      <dsp:nvSpPr>
        <dsp:cNvPr id="0" name=""/>
        <dsp:cNvSpPr/>
      </dsp:nvSpPr>
      <dsp:spPr>
        <a:xfrm rot="10800000">
          <a:off x="0" y="1520416"/>
          <a:ext cx="2592288" cy="766841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слушания по проекту бюджета</a:t>
          </a:r>
        </a:p>
      </dsp:txBody>
      <dsp:txXfrm rot="10800000">
        <a:off x="0" y="1520416"/>
        <a:ext cx="2592288" cy="498270"/>
      </dsp:txXfrm>
    </dsp:sp>
    <dsp:sp modelId="{BD319093-49F1-4814-8694-EEC2781EA602}">
      <dsp:nvSpPr>
        <dsp:cNvPr id="0" name=""/>
        <dsp:cNvSpPr/>
      </dsp:nvSpPr>
      <dsp:spPr>
        <a:xfrm rot="10800000">
          <a:off x="0" y="761054"/>
          <a:ext cx="2592288" cy="766841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местного бюджета в первом чтении</a:t>
          </a:r>
        </a:p>
      </dsp:txBody>
      <dsp:txXfrm rot="10800000">
        <a:off x="0" y="761054"/>
        <a:ext cx="2592288" cy="498270"/>
      </dsp:txXfrm>
    </dsp:sp>
    <dsp:sp modelId="{EDFF068C-A7F3-4D65-B8AC-0B0192F2A16E}">
      <dsp:nvSpPr>
        <dsp:cNvPr id="0" name=""/>
        <dsp:cNvSpPr/>
      </dsp:nvSpPr>
      <dsp:spPr>
        <a:xfrm rot="10800000">
          <a:off x="0" y="1691"/>
          <a:ext cx="2592288" cy="766841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>
              <a:latin typeface="Times New Roman" panose="02020603050405020304" pitchFamily="18" charset="0"/>
              <a:cs typeface="Times New Roman" panose="02020603050405020304" pitchFamily="18" charset="0"/>
            </a:rPr>
            <a:t>Опубликование проекта бюджета</a:t>
          </a:r>
        </a:p>
      </dsp:txBody>
      <dsp:txXfrm rot="10800000">
        <a:off x="0" y="1691"/>
        <a:ext cx="2592288" cy="4982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B3F5D-0E78-48DD-AD39-F33BFEF3CAB0}">
      <dsp:nvSpPr>
        <dsp:cNvPr id="0" name=""/>
        <dsp:cNvSpPr/>
      </dsp:nvSpPr>
      <dsp:spPr>
        <a:xfrm>
          <a:off x="0" y="2258876"/>
          <a:ext cx="2566323" cy="7414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Опубликование (обнародование) решения о принятии бюджета в СМИ</a:t>
          </a:r>
        </a:p>
      </dsp:txBody>
      <dsp:txXfrm>
        <a:off x="0" y="2258876"/>
        <a:ext cx="2566323" cy="741413"/>
      </dsp:txXfrm>
    </dsp:sp>
    <dsp:sp modelId="{29C5766B-C6CE-48D3-BD2F-02B07D5539DA}">
      <dsp:nvSpPr>
        <dsp:cNvPr id="0" name=""/>
        <dsp:cNvSpPr/>
      </dsp:nvSpPr>
      <dsp:spPr>
        <a:xfrm rot="10800000">
          <a:off x="0" y="1129703"/>
          <a:ext cx="2566323" cy="114029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Подписание решения о принятии бюджета Главой Муниципального образования</a:t>
          </a:r>
        </a:p>
      </dsp:txBody>
      <dsp:txXfrm rot="10800000">
        <a:off x="0" y="1129703"/>
        <a:ext cx="2566323" cy="740929"/>
      </dsp:txXfrm>
    </dsp:sp>
    <dsp:sp modelId="{1FECB674-C0D9-4561-BBB5-1B3FF185D65F}">
      <dsp:nvSpPr>
        <dsp:cNvPr id="0" name=""/>
        <dsp:cNvSpPr/>
      </dsp:nvSpPr>
      <dsp:spPr>
        <a:xfrm rot="10800000">
          <a:off x="0" y="0"/>
          <a:ext cx="2566323" cy="114029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местного бюджета в третьем чтении</a:t>
          </a:r>
        </a:p>
      </dsp:txBody>
      <dsp:txXfrm rot="10800000">
        <a:off x="0" y="0"/>
        <a:ext cx="2566323" cy="7409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C0938-412D-4C3C-BD41-97B2AFDD77FD}">
      <dsp:nvSpPr>
        <dsp:cNvPr id="0" name=""/>
        <dsp:cNvSpPr/>
      </dsp:nvSpPr>
      <dsp:spPr>
        <a:xfrm>
          <a:off x="4302902" y="3826636"/>
          <a:ext cx="443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857" y="4572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734" y="3861260"/>
        <a:ext cx="22192" cy="22192"/>
      </dsp:txXfrm>
    </dsp:sp>
    <dsp:sp modelId="{A2630C3A-3F6C-4A80-9DB2-BDEB356CF63C}">
      <dsp:nvSpPr>
        <dsp:cNvPr id="0" name=""/>
        <dsp:cNvSpPr/>
      </dsp:nvSpPr>
      <dsp:spPr>
        <a:xfrm>
          <a:off x="1639759" y="2727508"/>
          <a:ext cx="443857" cy="1144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928" y="0"/>
              </a:lnTo>
              <a:lnTo>
                <a:pt x="221928" y="1144848"/>
              </a:lnTo>
              <a:lnTo>
                <a:pt x="443857" y="114484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0991" y="3269235"/>
        <a:ext cx="61393" cy="61393"/>
      </dsp:txXfrm>
    </dsp:sp>
    <dsp:sp modelId="{57B7C4A2-CFB0-4925-A2F3-071D5E5BDA15}">
      <dsp:nvSpPr>
        <dsp:cNvPr id="0" name=""/>
        <dsp:cNvSpPr/>
      </dsp:nvSpPr>
      <dsp:spPr>
        <a:xfrm>
          <a:off x="4302902" y="1582659"/>
          <a:ext cx="443857" cy="124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928" y="0"/>
              </a:lnTo>
              <a:lnTo>
                <a:pt x="221928" y="1240496"/>
              </a:lnTo>
              <a:lnTo>
                <a:pt x="443857" y="124049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1893" y="2169969"/>
        <a:ext cx="65875" cy="65875"/>
      </dsp:txXfrm>
    </dsp:sp>
    <dsp:sp modelId="{62F7243F-EA72-4EC4-BC76-EE3285615089}">
      <dsp:nvSpPr>
        <dsp:cNvPr id="0" name=""/>
        <dsp:cNvSpPr/>
      </dsp:nvSpPr>
      <dsp:spPr>
        <a:xfrm>
          <a:off x="4302902" y="1582659"/>
          <a:ext cx="443857" cy="189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928" y="0"/>
              </a:lnTo>
              <a:lnTo>
                <a:pt x="221928" y="189914"/>
              </a:lnTo>
              <a:lnTo>
                <a:pt x="443857" y="189914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2761" y="1665547"/>
        <a:ext cx="24139" cy="24139"/>
      </dsp:txXfrm>
    </dsp:sp>
    <dsp:sp modelId="{E1C6D395-1D17-4027-A169-5C59832E1C10}">
      <dsp:nvSpPr>
        <dsp:cNvPr id="0" name=""/>
        <dsp:cNvSpPr/>
      </dsp:nvSpPr>
      <dsp:spPr>
        <a:xfrm>
          <a:off x="4302902" y="532077"/>
          <a:ext cx="443857" cy="1050581"/>
        </a:xfrm>
        <a:custGeom>
          <a:avLst/>
          <a:gdLst/>
          <a:ahLst/>
          <a:cxnLst/>
          <a:rect l="0" t="0" r="0" b="0"/>
          <a:pathLst>
            <a:path>
              <a:moveTo>
                <a:pt x="0" y="1050581"/>
              </a:moveTo>
              <a:lnTo>
                <a:pt x="221928" y="1050581"/>
              </a:lnTo>
              <a:lnTo>
                <a:pt x="221928" y="0"/>
              </a:lnTo>
              <a:lnTo>
                <a:pt x="443857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6318" y="1028856"/>
        <a:ext cx="57024" cy="57024"/>
      </dsp:txXfrm>
    </dsp:sp>
    <dsp:sp modelId="{7DDF36FD-F97C-47B9-B685-140A97DD5B0C}">
      <dsp:nvSpPr>
        <dsp:cNvPr id="0" name=""/>
        <dsp:cNvSpPr/>
      </dsp:nvSpPr>
      <dsp:spPr>
        <a:xfrm>
          <a:off x="1639759" y="1582659"/>
          <a:ext cx="443857" cy="1144848"/>
        </a:xfrm>
        <a:custGeom>
          <a:avLst/>
          <a:gdLst/>
          <a:ahLst/>
          <a:cxnLst/>
          <a:rect l="0" t="0" r="0" b="0"/>
          <a:pathLst>
            <a:path>
              <a:moveTo>
                <a:pt x="0" y="1144848"/>
              </a:moveTo>
              <a:lnTo>
                <a:pt x="221928" y="1144848"/>
              </a:lnTo>
              <a:lnTo>
                <a:pt x="221928" y="0"/>
              </a:lnTo>
              <a:lnTo>
                <a:pt x="443857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0991" y="2124386"/>
        <a:ext cx="61393" cy="61393"/>
      </dsp:txXfrm>
    </dsp:sp>
    <dsp:sp modelId="{F3A54B1C-58B4-4775-A522-05E74275DBD7}">
      <dsp:nvSpPr>
        <dsp:cNvPr id="0" name=""/>
        <dsp:cNvSpPr/>
      </dsp:nvSpPr>
      <dsp:spPr>
        <a:xfrm rot="16200000">
          <a:off x="-479102" y="2389202"/>
          <a:ext cx="3561113" cy="6766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</a:t>
          </a:r>
        </a:p>
      </dsp:txBody>
      <dsp:txXfrm>
        <a:off x="-479102" y="2389202"/>
        <a:ext cx="3561113" cy="676611"/>
      </dsp:txXfrm>
    </dsp:sp>
    <dsp:sp modelId="{BB165C59-DFEE-4F8E-9161-79579B8B5796}">
      <dsp:nvSpPr>
        <dsp:cNvPr id="0" name=""/>
        <dsp:cNvSpPr/>
      </dsp:nvSpPr>
      <dsp:spPr>
        <a:xfrm>
          <a:off x="2083616" y="1244353"/>
          <a:ext cx="2219285" cy="6766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Целевые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3616" y="1244353"/>
        <a:ext cx="2219285" cy="676611"/>
      </dsp:txXfrm>
    </dsp:sp>
    <dsp:sp modelId="{8B840DAE-8FCF-411C-96F5-F7872B818960}">
      <dsp:nvSpPr>
        <dsp:cNvPr id="0" name=""/>
        <dsp:cNvSpPr/>
      </dsp:nvSpPr>
      <dsp:spPr>
        <a:xfrm>
          <a:off x="4746759" y="3857"/>
          <a:ext cx="2219285" cy="10564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(форма межбюджетных трансфертов, предоставляемых в целях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расходных обязательств, возникающих при выполнении полномочий органов власти);         </a:t>
          </a:r>
        </a:p>
      </dsp:txBody>
      <dsp:txXfrm>
        <a:off x="4746759" y="3857"/>
        <a:ext cx="2219285" cy="1056441"/>
      </dsp:txXfrm>
    </dsp:sp>
    <dsp:sp modelId="{60954680-19BF-4CEB-A66A-6B4F99329398}">
      <dsp:nvSpPr>
        <dsp:cNvPr id="0" name=""/>
        <dsp:cNvSpPr/>
      </dsp:nvSpPr>
      <dsp:spPr>
        <a:xfrm>
          <a:off x="4746759" y="1229451"/>
          <a:ext cx="2219285" cy="10862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(форма межбюджетных трансфертов, предоставляемых в целях финансового обеспечения расходных обязательств, возникающих при выполнении переданных полномочий); </a:t>
          </a:r>
        </a:p>
      </dsp:txBody>
      <dsp:txXfrm>
        <a:off x="4746759" y="1229451"/>
        <a:ext cx="2219285" cy="1086245"/>
      </dsp:txXfrm>
    </dsp:sp>
    <dsp:sp modelId="{E3B4880C-5207-43F0-9190-D986B27EF85F}">
      <dsp:nvSpPr>
        <dsp:cNvPr id="0" name=""/>
        <dsp:cNvSpPr/>
      </dsp:nvSpPr>
      <dsp:spPr>
        <a:xfrm>
          <a:off x="4746759" y="2484849"/>
          <a:ext cx="2219285" cy="6766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трансферты, имеющие целевое назначение;</a:t>
          </a:r>
        </a:p>
      </dsp:txBody>
      <dsp:txXfrm>
        <a:off x="4746759" y="2484849"/>
        <a:ext cx="2219285" cy="676611"/>
      </dsp:txXfrm>
    </dsp:sp>
    <dsp:sp modelId="{EF13958C-CF29-45C1-ABF5-D9317A528189}">
      <dsp:nvSpPr>
        <dsp:cNvPr id="0" name=""/>
        <dsp:cNvSpPr/>
      </dsp:nvSpPr>
      <dsp:spPr>
        <a:xfrm>
          <a:off x="2083616" y="3534051"/>
          <a:ext cx="2219285" cy="6766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Нецелевые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3616" y="3534051"/>
        <a:ext cx="2219285" cy="676611"/>
      </dsp:txXfrm>
    </dsp:sp>
    <dsp:sp modelId="{85862CE5-291B-40BF-B1AA-7920A5D02749}">
      <dsp:nvSpPr>
        <dsp:cNvPr id="0" name=""/>
        <dsp:cNvSpPr/>
      </dsp:nvSpPr>
      <dsp:spPr>
        <a:xfrm>
          <a:off x="4746759" y="3330614"/>
          <a:ext cx="2219285" cy="1083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дотации на выравнивание бюджетной обеспеченности (форма межбюджетных трансфертов без установления направлений и (или) условий их использования).</a:t>
          </a:r>
        </a:p>
      </dsp:txBody>
      <dsp:txXfrm>
        <a:off x="4746759" y="3330614"/>
        <a:ext cx="2219285" cy="1083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F6D91-975B-417D-8664-747F5130458C}">
      <dsp:nvSpPr>
        <dsp:cNvPr id="0" name=""/>
        <dsp:cNvSpPr/>
      </dsp:nvSpPr>
      <dsp:spPr>
        <a:xfrm>
          <a:off x="0" y="0"/>
          <a:ext cx="8244916" cy="152443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МА МО поселок Стрельна делится на Муниципальные программы, Ведомственные целевые программы и Непрограммные направления деятельности </a:t>
          </a:r>
          <a:endParaRPr lang="ru-RU" sz="2500" kern="1200" dirty="0"/>
        </a:p>
      </dsp:txBody>
      <dsp:txXfrm>
        <a:off x="0" y="0"/>
        <a:ext cx="8244916" cy="1524435"/>
      </dsp:txXfrm>
    </dsp:sp>
    <dsp:sp modelId="{CE33E37C-A153-4B30-80D9-8C9C1D2E96F4}">
      <dsp:nvSpPr>
        <dsp:cNvPr id="0" name=""/>
        <dsp:cNvSpPr/>
      </dsp:nvSpPr>
      <dsp:spPr>
        <a:xfrm>
          <a:off x="4025" y="1524435"/>
          <a:ext cx="2745621" cy="32013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</a:t>
          </a:r>
          <a:r>
            <a:rPr lang="ru-RU" sz="17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это совокупность выполняемых мероприятий (оказываемых услуг), взаимоувязанных по срокам, исполнителям и ресурсам, и направленных на достижение определенной цели (задачи).</a:t>
          </a:r>
          <a:endParaRPr lang="ru-RU" sz="1700" kern="1200" dirty="0"/>
        </a:p>
      </dsp:txBody>
      <dsp:txXfrm>
        <a:off x="4025" y="1524435"/>
        <a:ext cx="2745621" cy="3201314"/>
      </dsp:txXfrm>
    </dsp:sp>
    <dsp:sp modelId="{AC7190B2-8224-4400-80EA-77D96237B714}">
      <dsp:nvSpPr>
        <dsp:cNvPr id="0" name=""/>
        <dsp:cNvSpPr/>
      </dsp:nvSpPr>
      <dsp:spPr>
        <a:xfrm>
          <a:off x="2749647" y="1524435"/>
          <a:ext cx="2745621" cy="32013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направления деятельности 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это не включенные в муниципальные программы направления деятельности органов местного самоуправления, органов местной администрации указанные в ведомственной структуре расходов бюджета.</a:t>
          </a:r>
          <a:endParaRPr lang="ru-RU" sz="1700" kern="1200" dirty="0"/>
        </a:p>
      </dsp:txBody>
      <dsp:txXfrm>
        <a:off x="2749647" y="1524435"/>
        <a:ext cx="2745621" cy="3201314"/>
      </dsp:txXfrm>
    </dsp:sp>
    <dsp:sp modelId="{42B87D2A-AE83-40A8-ADCA-B890B96D3B9F}">
      <dsp:nvSpPr>
        <dsp:cNvPr id="0" name=""/>
        <dsp:cNvSpPr/>
      </dsp:nvSpPr>
      <dsp:spPr>
        <a:xfrm>
          <a:off x="5495268" y="1524435"/>
          <a:ext cx="2745621" cy="32013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Ведомственные целевые программы 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это утвержденные местной администрацией и реализуемые ею комплексы мероприятий, направленные на решение вопросов местного значения муниципального образования.</a:t>
          </a:r>
          <a:endParaRPr lang="ru-RU" sz="1700" kern="1200" dirty="0"/>
        </a:p>
      </dsp:txBody>
      <dsp:txXfrm>
        <a:off x="5495268" y="1524435"/>
        <a:ext cx="2745621" cy="3201314"/>
      </dsp:txXfrm>
    </dsp:sp>
    <dsp:sp modelId="{891B3510-1223-4CD5-ACED-75D90ED2164E}">
      <dsp:nvSpPr>
        <dsp:cNvPr id="0" name=""/>
        <dsp:cNvSpPr/>
      </dsp:nvSpPr>
      <dsp:spPr>
        <a:xfrm>
          <a:off x="0" y="4725750"/>
          <a:ext cx="8244916" cy="355701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22D76-FF2C-444C-8F79-070E84483A15}">
      <dsp:nvSpPr>
        <dsp:cNvPr id="0" name=""/>
        <dsp:cNvSpPr/>
      </dsp:nvSpPr>
      <dsp:spPr>
        <a:xfrm>
          <a:off x="0" y="0"/>
          <a:ext cx="8784417" cy="596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Адрес: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198515, Россия, г. Санкт-Петербург, пос. Стрельна, Санкт-Петербургское шоссе, д. 69, литер А</a:t>
          </a:r>
          <a:endParaRPr lang="ru-RU" sz="1400" kern="1200" dirty="0"/>
        </a:p>
      </dsp:txBody>
      <dsp:txXfrm>
        <a:off x="17470" y="17470"/>
        <a:ext cx="8749477" cy="561531"/>
      </dsp:txXfrm>
    </dsp:sp>
    <dsp:sp modelId="{2002F04E-1392-4247-9596-69D95F9D8608}">
      <dsp:nvSpPr>
        <dsp:cNvPr id="0" name=""/>
        <dsp:cNvSpPr/>
      </dsp:nvSpPr>
      <dsp:spPr>
        <a:xfrm>
          <a:off x="3606680" y="675707"/>
          <a:ext cx="4940245" cy="15873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Телефоны: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 (812) 421-43-03 (Муниципальный Совет)</a:t>
          </a:r>
          <a:b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 (812) 421-39-88 (Местная администрация)</a:t>
          </a:r>
          <a:b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 (812) 421-37-22 (Газета «Вести Стрельны»)</a:t>
          </a:r>
          <a:b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 (812) 421-37-22 (Отдел культуры и спорта)</a:t>
          </a:r>
          <a:endParaRPr lang="ru-RU" sz="1400" kern="1200" dirty="0"/>
        </a:p>
      </dsp:txBody>
      <dsp:txXfrm>
        <a:off x="3653171" y="722198"/>
        <a:ext cx="4847263" cy="1494344"/>
      </dsp:txXfrm>
    </dsp:sp>
    <dsp:sp modelId="{047A8D9E-E706-4A67-BB13-BA9250D44F21}">
      <dsp:nvSpPr>
        <dsp:cNvPr id="0" name=""/>
        <dsp:cNvSpPr/>
      </dsp:nvSpPr>
      <dsp:spPr>
        <a:xfrm>
          <a:off x="4824536" y="2373803"/>
          <a:ext cx="2769240" cy="15347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Соцсети:</a:t>
          </a:r>
          <a:b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sng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Вконтакте</a:t>
          </a:r>
          <a:r>
            <a:rPr lang="ru-RU" sz="1400" b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i="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https://vk.com/vestystrelnu</a:t>
          </a:r>
          <a:r>
            <a:rPr lang="ru-RU" sz="1400" b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b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sng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Instagram</a:t>
          </a:r>
          <a:r>
            <a:rPr lang="ru-RU" sz="1400" b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400" b="0" i="0" kern="1200" dirty="0">
              <a:solidFill>
                <a:schemeClr val="bg1"/>
              </a:solidFill>
            </a:rPr>
            <a:t>@</a:t>
          </a:r>
          <a:r>
            <a:rPr lang="en-US" sz="1400" b="0" i="0" kern="1200" dirty="0" err="1">
              <a:solidFill>
                <a:schemeClr val="bg1"/>
              </a:solidFill>
            </a:rPr>
            <a:t>vestistrelny</a:t>
          </a:r>
          <a:r>
            <a:rPr lang="ru-RU" sz="1400" b="0" i="0" kern="1200" dirty="0">
              <a:solidFill>
                <a:schemeClr val="bg1"/>
              </a:solidFill>
            </a:rPr>
            <a:t> </a:t>
          </a:r>
          <a:b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sng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YouTube</a:t>
          </a:r>
          <a:r>
            <a:rPr lang="ru-RU" sz="1400" b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i="0" kern="1200" dirty="0">
              <a:solidFill>
                <a:schemeClr val="bg1"/>
              </a:solidFill>
              <a:hlinkClick xmlns:r="http://schemas.openxmlformats.org/officeDocument/2006/relationships" r:id="rId4"/>
            </a:rPr>
            <a:t>https://youtube.com/channel/UCHmLLU9QaB8x1CpsaMH_Vlg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869486" y="2418753"/>
        <a:ext cx="2679340" cy="1444815"/>
      </dsp:txXfrm>
    </dsp:sp>
    <dsp:sp modelId="{1CC04B01-8760-4674-AF4B-33846229A93A}">
      <dsp:nvSpPr>
        <dsp:cNvPr id="0" name=""/>
        <dsp:cNvSpPr/>
      </dsp:nvSpPr>
      <dsp:spPr>
        <a:xfrm>
          <a:off x="432049" y="676027"/>
          <a:ext cx="3093141" cy="21711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Местная администрация  внутригородского Муниципального образования города федерального значения поселок Стрельна работает по следующему графику: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Пн-Чт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 09:00 до 18:00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Пт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 09:00 до 17:00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Обед с 13:00 до 13:48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Сб-Вс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выходной</a:t>
          </a:r>
          <a:endParaRPr lang="ru-RU" sz="1200" kern="1200" dirty="0"/>
        </a:p>
      </dsp:txBody>
      <dsp:txXfrm>
        <a:off x="495639" y="739617"/>
        <a:ext cx="2965961" cy="2043947"/>
      </dsp:txXfrm>
    </dsp:sp>
    <dsp:sp modelId="{ABE93DDE-2A03-4BE4-95CD-E021DB69DA22}">
      <dsp:nvSpPr>
        <dsp:cNvPr id="0" name=""/>
        <dsp:cNvSpPr/>
      </dsp:nvSpPr>
      <dsp:spPr>
        <a:xfrm>
          <a:off x="576064" y="2959780"/>
          <a:ext cx="2885400" cy="15738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E-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mail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b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info@mo-strelna.ru (Местная администрация)</a:t>
          </a:r>
          <a:b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msovet@mo-strelna.ru (Муниципальный Совет)</a:t>
          </a:r>
          <a:b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redaktor@mo-strelna.ru (Редакция газеты «Вести Стрельны»)</a:t>
          </a:r>
          <a:endParaRPr lang="ru-RU" sz="1200" kern="1200" dirty="0"/>
        </a:p>
      </dsp:txBody>
      <dsp:txXfrm>
        <a:off x="622159" y="3005875"/>
        <a:ext cx="2793210" cy="1481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3B15DA6-84DB-47EF-A5BD-62CF4BE950ED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2DF6D267-E723-4930-8D76-038AF669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8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5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dirty="0"/>
              <a:t>Показатели</a:t>
            </a:r>
          </a:p>
          <a:p>
            <a:pPr rtl="0" eaLnBrk="1" fontAlgn="base" latinLnBrk="0" hangingPunct="0"/>
            <a:r>
              <a:rPr lang="ru-RU" dirty="0"/>
              <a:t>Отчет 2017 г.</a:t>
            </a:r>
          </a:p>
          <a:p>
            <a:pPr rtl="0" eaLnBrk="1" fontAlgn="base" latinLnBrk="0" hangingPunct="0"/>
            <a:r>
              <a:rPr lang="ru-RU" dirty="0"/>
              <a:t>Оценка 2018 г.</a:t>
            </a:r>
          </a:p>
          <a:p>
            <a:pPr rtl="0" eaLnBrk="1" fontAlgn="base" latinLnBrk="0" hangingPunct="0"/>
            <a:r>
              <a:rPr lang="ru-RU" dirty="0"/>
              <a:t>Прогноз 2019 г.</a:t>
            </a:r>
          </a:p>
          <a:p>
            <a:pPr rtl="0" eaLnBrk="1" fontAlgn="base" latinLnBrk="0" hangingPunct="0"/>
            <a:r>
              <a:rPr lang="ru-RU" dirty="0"/>
              <a:t>Прогноз 2020 г.</a:t>
            </a:r>
          </a:p>
          <a:p>
            <a:pPr rtl="0" eaLnBrk="1" fontAlgn="base" latinLnBrk="0" hangingPunct="0"/>
            <a:r>
              <a:rPr lang="ru-RU" dirty="0"/>
              <a:t>Прогноз 2021 г.</a:t>
            </a:r>
          </a:p>
          <a:p>
            <a:pPr rtl="0" eaLnBrk="1" fontAlgn="base" latinLnBrk="0" hangingPunct="0"/>
            <a:r>
              <a:rPr lang="ru-RU" dirty="0"/>
              <a:t>Общегосударственные вопросы</a:t>
            </a:r>
          </a:p>
          <a:p>
            <a:pPr rtl="0" eaLnBrk="1" fontAlgn="base" latinLnBrk="0" hangingPunct="0"/>
            <a:r>
              <a:rPr lang="ru-RU" dirty="0"/>
              <a:t>16 399,2</a:t>
            </a:r>
          </a:p>
          <a:p>
            <a:pPr rtl="0" eaLnBrk="1" fontAlgn="base" latinLnBrk="0" hangingPunct="0"/>
            <a:r>
              <a:rPr lang="ru-RU" dirty="0"/>
              <a:t>21 735,7</a:t>
            </a:r>
          </a:p>
          <a:p>
            <a:pPr rtl="0" eaLnBrk="1" fontAlgn="base" latinLnBrk="0" hangingPunct="0"/>
            <a:r>
              <a:rPr lang="ru-RU" dirty="0"/>
              <a:t>27198,1</a:t>
            </a:r>
          </a:p>
          <a:p>
            <a:pPr rtl="0" eaLnBrk="1" fontAlgn="base" latinLnBrk="0" hangingPunct="0"/>
            <a:r>
              <a:rPr lang="ru-RU" dirty="0"/>
              <a:t>25 478,8</a:t>
            </a:r>
          </a:p>
          <a:p>
            <a:pPr rtl="0" eaLnBrk="1" fontAlgn="base" latinLnBrk="0" hangingPunct="0"/>
            <a:r>
              <a:rPr lang="ru-RU" dirty="0"/>
              <a:t>25 529,9</a:t>
            </a:r>
          </a:p>
          <a:p>
            <a:pPr rtl="0" eaLnBrk="1" fontAlgn="base" latinLnBrk="0" hangingPunct="0"/>
            <a:r>
              <a:rPr lang="ru-RU" dirty="0"/>
              <a:t>Национальная экономика</a:t>
            </a:r>
          </a:p>
          <a:p>
            <a:pPr rtl="0" eaLnBrk="1" fontAlgn="base" latinLnBrk="0" hangingPunct="0"/>
            <a:r>
              <a:rPr lang="ru-RU" dirty="0"/>
              <a:t>11 813,5</a:t>
            </a:r>
          </a:p>
          <a:p>
            <a:pPr rtl="0" eaLnBrk="1" fontAlgn="base" latinLnBrk="0" hangingPunct="0"/>
            <a:r>
              <a:rPr lang="ru-RU" dirty="0"/>
              <a:t>11 421,0</a:t>
            </a:r>
          </a:p>
          <a:p>
            <a:pPr rtl="0" eaLnBrk="1" fontAlgn="base" latinLnBrk="0" hangingPunct="0"/>
            <a:r>
              <a:rPr lang="ru-RU" dirty="0"/>
              <a:t>14768,5</a:t>
            </a:r>
          </a:p>
          <a:p>
            <a:pPr rtl="0" eaLnBrk="1" fontAlgn="base" latinLnBrk="0" hangingPunct="0"/>
            <a:r>
              <a:rPr lang="ru-RU" dirty="0"/>
              <a:t>13 498,3</a:t>
            </a:r>
          </a:p>
          <a:p>
            <a:pPr rtl="0" eaLnBrk="1" fontAlgn="base" latinLnBrk="0" hangingPunct="0"/>
            <a:r>
              <a:rPr lang="ru-RU" dirty="0"/>
              <a:t>14 428,7</a:t>
            </a:r>
          </a:p>
          <a:p>
            <a:pPr rtl="0" eaLnBrk="1" fontAlgn="base" latinLnBrk="0" hangingPunct="0"/>
            <a:r>
              <a:rPr lang="ru-RU" dirty="0"/>
              <a:t>Благоустройство</a:t>
            </a:r>
          </a:p>
          <a:p>
            <a:pPr rtl="0" eaLnBrk="1" fontAlgn="base" latinLnBrk="0" hangingPunct="0"/>
            <a:r>
              <a:rPr lang="ru-RU" dirty="0"/>
              <a:t>20 424,8</a:t>
            </a:r>
          </a:p>
          <a:p>
            <a:pPr rtl="0" eaLnBrk="1" fontAlgn="base" latinLnBrk="0" hangingPunct="0"/>
            <a:r>
              <a:rPr lang="ru-RU" dirty="0"/>
              <a:t>37 778,5</a:t>
            </a:r>
          </a:p>
          <a:p>
            <a:pPr rtl="0" eaLnBrk="1" fontAlgn="base" latinLnBrk="0" hangingPunct="0"/>
            <a:r>
              <a:rPr lang="ru-RU" dirty="0"/>
              <a:t>41017,8</a:t>
            </a:r>
          </a:p>
          <a:p>
            <a:pPr rtl="0" eaLnBrk="1" fontAlgn="base" latinLnBrk="0" hangingPunct="0"/>
            <a:r>
              <a:rPr lang="ru-RU" dirty="0"/>
              <a:t>44 504,5</a:t>
            </a:r>
          </a:p>
          <a:p>
            <a:pPr rtl="0" eaLnBrk="1" fontAlgn="base" latinLnBrk="0" hangingPunct="0"/>
            <a:r>
              <a:rPr lang="ru-RU" dirty="0"/>
              <a:t>44 382,6</a:t>
            </a:r>
          </a:p>
          <a:p>
            <a:pPr rtl="0" eaLnBrk="1" fontAlgn="base" latinLnBrk="0" hangingPunct="0"/>
            <a:r>
              <a:rPr lang="ru-RU" dirty="0"/>
              <a:t>Охрана окружающей среды</a:t>
            </a:r>
          </a:p>
          <a:p>
            <a:pPr rtl="0" eaLnBrk="1" fontAlgn="base" latinLnBrk="0" hangingPunct="0"/>
            <a:r>
              <a:rPr lang="ru-RU" dirty="0"/>
              <a:t>99,0</a:t>
            </a:r>
          </a:p>
          <a:p>
            <a:pPr rtl="0" eaLnBrk="1" fontAlgn="base" latinLnBrk="0" hangingPunct="0"/>
            <a:r>
              <a:rPr lang="ru-RU" dirty="0"/>
              <a:t>120,0</a:t>
            </a:r>
          </a:p>
          <a:p>
            <a:pPr rtl="0" eaLnBrk="1" fontAlgn="base" latinLnBrk="0" hangingPunct="0"/>
            <a:r>
              <a:rPr lang="ru-RU" dirty="0"/>
              <a:t>135,0</a:t>
            </a:r>
          </a:p>
          <a:p>
            <a:pPr rtl="0" eaLnBrk="1" fontAlgn="base" latinLnBrk="0" hangingPunct="0"/>
            <a:r>
              <a:rPr lang="ru-RU" dirty="0"/>
              <a:t>120,0</a:t>
            </a:r>
          </a:p>
          <a:p>
            <a:pPr rtl="0" eaLnBrk="1" fontAlgn="base" latinLnBrk="0" hangingPunct="0"/>
            <a:r>
              <a:rPr lang="ru-RU" dirty="0"/>
              <a:t>120,0</a:t>
            </a:r>
          </a:p>
          <a:p>
            <a:pPr rtl="0" eaLnBrk="1" fontAlgn="base" latinLnBrk="0" hangingPunct="0"/>
            <a:r>
              <a:rPr lang="ru-RU" dirty="0"/>
              <a:t>Образование и молодежная политика</a:t>
            </a:r>
          </a:p>
          <a:p>
            <a:pPr rtl="0" eaLnBrk="1" fontAlgn="base" latinLnBrk="0" hangingPunct="0"/>
            <a:r>
              <a:rPr lang="ru-RU" dirty="0"/>
              <a:t>3 355,7</a:t>
            </a:r>
          </a:p>
          <a:p>
            <a:pPr rtl="0" eaLnBrk="1" fontAlgn="base" latinLnBrk="0" hangingPunct="0"/>
            <a:r>
              <a:rPr lang="ru-RU" dirty="0"/>
              <a:t>3 767,1</a:t>
            </a:r>
          </a:p>
          <a:p>
            <a:pPr rtl="0" eaLnBrk="1" fontAlgn="base" latinLnBrk="0" hangingPunct="0"/>
            <a:r>
              <a:rPr lang="ru-RU" dirty="0"/>
              <a:t>7534,4</a:t>
            </a:r>
          </a:p>
          <a:p>
            <a:pPr rtl="0" eaLnBrk="1" fontAlgn="base" latinLnBrk="0" hangingPunct="0"/>
            <a:r>
              <a:rPr lang="ru-RU" dirty="0"/>
              <a:t>3 065,0</a:t>
            </a:r>
          </a:p>
          <a:p>
            <a:pPr rtl="0" eaLnBrk="1" fontAlgn="base" latinLnBrk="0" hangingPunct="0"/>
            <a:r>
              <a:rPr lang="ru-RU" dirty="0"/>
              <a:t>3 065,0</a:t>
            </a:r>
          </a:p>
          <a:p>
            <a:pPr rtl="0" eaLnBrk="1" fontAlgn="base" latinLnBrk="0" hangingPunct="0"/>
            <a:r>
              <a:rPr lang="ru-RU" dirty="0"/>
              <a:t>Культура</a:t>
            </a:r>
          </a:p>
          <a:p>
            <a:pPr rtl="0" eaLnBrk="1" fontAlgn="base" latinLnBrk="0" hangingPunct="0"/>
            <a:r>
              <a:rPr lang="ru-RU" dirty="0"/>
              <a:t>3 901,7</a:t>
            </a:r>
          </a:p>
          <a:p>
            <a:pPr rtl="0" eaLnBrk="1" fontAlgn="base" latinLnBrk="0" hangingPunct="0"/>
            <a:r>
              <a:rPr lang="ru-RU" dirty="0"/>
              <a:t>5 330,0</a:t>
            </a:r>
          </a:p>
          <a:p>
            <a:pPr rtl="0" eaLnBrk="1" fontAlgn="base" latinLnBrk="0" hangingPunct="0"/>
            <a:r>
              <a:rPr lang="ru-RU" dirty="0"/>
              <a:t>9204,4</a:t>
            </a:r>
          </a:p>
          <a:p>
            <a:pPr rtl="0" eaLnBrk="1" fontAlgn="base" latinLnBrk="0" hangingPunct="0"/>
            <a:r>
              <a:rPr lang="ru-RU" dirty="0"/>
              <a:t>4 500,0</a:t>
            </a:r>
          </a:p>
          <a:p>
            <a:pPr rtl="0" eaLnBrk="1" fontAlgn="base" latinLnBrk="0" hangingPunct="0"/>
            <a:r>
              <a:rPr lang="ru-RU" dirty="0"/>
              <a:t>4 500,0</a:t>
            </a:r>
          </a:p>
          <a:p>
            <a:pPr rtl="0" eaLnBrk="1" fontAlgn="base" latinLnBrk="0" hangingPunct="0"/>
            <a:r>
              <a:rPr lang="ru-RU" dirty="0"/>
              <a:t>Физическая культура и спорт</a:t>
            </a:r>
          </a:p>
          <a:p>
            <a:pPr rtl="0" eaLnBrk="1" fontAlgn="base" latinLnBrk="0" hangingPunct="0"/>
            <a:r>
              <a:rPr lang="ru-RU" dirty="0"/>
              <a:t>3 506,9</a:t>
            </a:r>
          </a:p>
          <a:p>
            <a:pPr rtl="0" eaLnBrk="1" fontAlgn="base" latinLnBrk="0" hangingPunct="0"/>
            <a:r>
              <a:rPr lang="ru-RU" dirty="0"/>
              <a:t>2 509,0</a:t>
            </a:r>
          </a:p>
          <a:p>
            <a:pPr rtl="0" eaLnBrk="1" fontAlgn="base" latinLnBrk="0" hangingPunct="0"/>
            <a:r>
              <a:rPr lang="ru-RU" dirty="0"/>
              <a:t>3371,9</a:t>
            </a:r>
          </a:p>
          <a:p>
            <a:pPr rtl="0" eaLnBrk="1" fontAlgn="base" latinLnBrk="0" hangingPunct="0"/>
            <a:r>
              <a:rPr lang="ru-RU" dirty="0"/>
              <a:t>0</a:t>
            </a:r>
          </a:p>
          <a:p>
            <a:pPr rtl="0" eaLnBrk="1" fontAlgn="base" latinLnBrk="0" hangingPunct="0"/>
            <a:r>
              <a:rPr lang="ru-RU" dirty="0"/>
              <a:t>0</a:t>
            </a:r>
          </a:p>
          <a:p>
            <a:pPr rtl="0" eaLnBrk="1" fontAlgn="base" latinLnBrk="0" hangingPunct="0"/>
            <a:r>
              <a:rPr lang="ru-RU" dirty="0"/>
              <a:t>Социальная политика</a:t>
            </a:r>
          </a:p>
          <a:p>
            <a:pPr rtl="0" eaLnBrk="1" fontAlgn="base" latinLnBrk="0" hangingPunct="0"/>
            <a:r>
              <a:rPr lang="ru-RU" dirty="0"/>
              <a:t>3 811,6</a:t>
            </a:r>
          </a:p>
          <a:p>
            <a:pPr rtl="0" eaLnBrk="1" fontAlgn="base" latinLnBrk="0" hangingPunct="0"/>
            <a:r>
              <a:rPr lang="ru-RU" dirty="0"/>
              <a:t>4 722,6</a:t>
            </a:r>
          </a:p>
          <a:p>
            <a:pPr rtl="0" eaLnBrk="1" fontAlgn="base" latinLnBrk="0" hangingPunct="0"/>
            <a:r>
              <a:rPr lang="ru-RU" dirty="0"/>
              <a:t>5686,5</a:t>
            </a:r>
          </a:p>
          <a:p>
            <a:pPr rtl="0" eaLnBrk="1" fontAlgn="base" latinLnBrk="0" hangingPunct="0"/>
            <a:r>
              <a:rPr lang="ru-RU" dirty="0"/>
              <a:t>5 889,2</a:t>
            </a:r>
          </a:p>
          <a:p>
            <a:pPr rtl="0" eaLnBrk="1" fontAlgn="base" latinLnBrk="0" hangingPunct="0"/>
            <a:r>
              <a:rPr lang="ru-RU" dirty="0"/>
              <a:t>6 591,2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89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dirty="0"/>
              <a:t>Показатели</a:t>
            </a:r>
          </a:p>
          <a:p>
            <a:pPr rtl="0" eaLnBrk="1" fontAlgn="base" latinLnBrk="0" hangingPunct="0"/>
            <a:r>
              <a:rPr lang="ru-RU" dirty="0"/>
              <a:t>Отчет 2017 г.</a:t>
            </a:r>
          </a:p>
          <a:p>
            <a:pPr rtl="0" eaLnBrk="1" fontAlgn="base" latinLnBrk="0" hangingPunct="0"/>
            <a:r>
              <a:rPr lang="ru-RU" dirty="0"/>
              <a:t>Оценка 2018 г.</a:t>
            </a:r>
          </a:p>
          <a:p>
            <a:pPr rtl="0" eaLnBrk="1" fontAlgn="base" latinLnBrk="0" hangingPunct="0"/>
            <a:r>
              <a:rPr lang="ru-RU" dirty="0"/>
              <a:t>Прогноз 2019 г.</a:t>
            </a:r>
          </a:p>
          <a:p>
            <a:pPr rtl="0" eaLnBrk="1" fontAlgn="base" latinLnBrk="0" hangingPunct="0"/>
            <a:r>
              <a:rPr lang="ru-RU" dirty="0"/>
              <a:t>Прогноз 2020 г.</a:t>
            </a:r>
          </a:p>
          <a:p>
            <a:pPr rtl="0" eaLnBrk="1" fontAlgn="base" latinLnBrk="0" hangingPunct="0"/>
            <a:r>
              <a:rPr lang="ru-RU" dirty="0"/>
              <a:t>Прогноз 2021 г.</a:t>
            </a:r>
          </a:p>
          <a:p>
            <a:pPr rtl="0" eaLnBrk="1" fontAlgn="base" latinLnBrk="0" hangingPunct="0"/>
            <a:r>
              <a:rPr lang="ru-RU" dirty="0"/>
              <a:t>Общегосударственные вопросы</a:t>
            </a:r>
          </a:p>
          <a:p>
            <a:pPr rtl="0" eaLnBrk="1" fontAlgn="base" latinLnBrk="0" hangingPunct="0"/>
            <a:r>
              <a:rPr lang="ru-RU" dirty="0"/>
              <a:t>16 399,2</a:t>
            </a:r>
          </a:p>
          <a:p>
            <a:pPr rtl="0" eaLnBrk="1" fontAlgn="base" latinLnBrk="0" hangingPunct="0"/>
            <a:r>
              <a:rPr lang="ru-RU" dirty="0"/>
              <a:t>21 735,7</a:t>
            </a:r>
          </a:p>
          <a:p>
            <a:pPr rtl="0" eaLnBrk="1" fontAlgn="base" latinLnBrk="0" hangingPunct="0"/>
            <a:r>
              <a:rPr lang="ru-RU" dirty="0"/>
              <a:t>27198,1</a:t>
            </a:r>
          </a:p>
          <a:p>
            <a:pPr rtl="0" eaLnBrk="1" fontAlgn="base" latinLnBrk="0" hangingPunct="0"/>
            <a:r>
              <a:rPr lang="ru-RU" dirty="0"/>
              <a:t>25 478,8</a:t>
            </a:r>
          </a:p>
          <a:p>
            <a:pPr rtl="0" eaLnBrk="1" fontAlgn="base" latinLnBrk="0" hangingPunct="0"/>
            <a:r>
              <a:rPr lang="ru-RU" dirty="0"/>
              <a:t>25 529,9</a:t>
            </a:r>
          </a:p>
          <a:p>
            <a:pPr rtl="0" eaLnBrk="1" fontAlgn="base" latinLnBrk="0" hangingPunct="0"/>
            <a:r>
              <a:rPr lang="ru-RU" dirty="0"/>
              <a:t>Национальная экономика</a:t>
            </a:r>
          </a:p>
          <a:p>
            <a:pPr rtl="0" eaLnBrk="1" fontAlgn="base" latinLnBrk="0" hangingPunct="0"/>
            <a:r>
              <a:rPr lang="ru-RU" dirty="0"/>
              <a:t>11 813,5</a:t>
            </a:r>
          </a:p>
          <a:p>
            <a:pPr rtl="0" eaLnBrk="1" fontAlgn="base" latinLnBrk="0" hangingPunct="0"/>
            <a:r>
              <a:rPr lang="ru-RU" dirty="0"/>
              <a:t>11 421,0</a:t>
            </a:r>
          </a:p>
          <a:p>
            <a:pPr rtl="0" eaLnBrk="1" fontAlgn="base" latinLnBrk="0" hangingPunct="0"/>
            <a:r>
              <a:rPr lang="ru-RU" dirty="0"/>
              <a:t>14768,5</a:t>
            </a:r>
          </a:p>
          <a:p>
            <a:pPr rtl="0" eaLnBrk="1" fontAlgn="base" latinLnBrk="0" hangingPunct="0"/>
            <a:r>
              <a:rPr lang="ru-RU" dirty="0"/>
              <a:t>13 498,3</a:t>
            </a:r>
          </a:p>
          <a:p>
            <a:pPr rtl="0" eaLnBrk="1" fontAlgn="base" latinLnBrk="0" hangingPunct="0"/>
            <a:r>
              <a:rPr lang="ru-RU" dirty="0"/>
              <a:t>14 428,7</a:t>
            </a:r>
          </a:p>
          <a:p>
            <a:pPr rtl="0" eaLnBrk="1" fontAlgn="base" latinLnBrk="0" hangingPunct="0"/>
            <a:r>
              <a:rPr lang="ru-RU" dirty="0"/>
              <a:t>Благоустройство</a:t>
            </a:r>
          </a:p>
          <a:p>
            <a:pPr rtl="0" eaLnBrk="1" fontAlgn="base" latinLnBrk="0" hangingPunct="0"/>
            <a:r>
              <a:rPr lang="ru-RU" dirty="0"/>
              <a:t>20 424,8</a:t>
            </a:r>
          </a:p>
          <a:p>
            <a:pPr rtl="0" eaLnBrk="1" fontAlgn="base" latinLnBrk="0" hangingPunct="0"/>
            <a:r>
              <a:rPr lang="ru-RU" dirty="0"/>
              <a:t>37 778,5</a:t>
            </a:r>
          </a:p>
          <a:p>
            <a:pPr rtl="0" eaLnBrk="1" fontAlgn="base" latinLnBrk="0" hangingPunct="0"/>
            <a:r>
              <a:rPr lang="ru-RU" dirty="0"/>
              <a:t>41017,8</a:t>
            </a:r>
          </a:p>
          <a:p>
            <a:pPr rtl="0" eaLnBrk="1" fontAlgn="base" latinLnBrk="0" hangingPunct="0"/>
            <a:r>
              <a:rPr lang="ru-RU" dirty="0"/>
              <a:t>44 504,5</a:t>
            </a:r>
          </a:p>
          <a:p>
            <a:pPr rtl="0" eaLnBrk="1" fontAlgn="base" latinLnBrk="0" hangingPunct="0"/>
            <a:r>
              <a:rPr lang="ru-RU" dirty="0"/>
              <a:t>44 382,6</a:t>
            </a:r>
          </a:p>
          <a:p>
            <a:pPr rtl="0" eaLnBrk="1" fontAlgn="base" latinLnBrk="0" hangingPunct="0"/>
            <a:r>
              <a:rPr lang="ru-RU" dirty="0"/>
              <a:t>Охрана окружающей среды</a:t>
            </a:r>
          </a:p>
          <a:p>
            <a:pPr rtl="0" eaLnBrk="1" fontAlgn="base" latinLnBrk="0" hangingPunct="0"/>
            <a:r>
              <a:rPr lang="ru-RU" dirty="0"/>
              <a:t>99,0</a:t>
            </a:r>
          </a:p>
          <a:p>
            <a:pPr rtl="0" eaLnBrk="1" fontAlgn="base" latinLnBrk="0" hangingPunct="0"/>
            <a:r>
              <a:rPr lang="ru-RU" dirty="0"/>
              <a:t>120,0</a:t>
            </a:r>
          </a:p>
          <a:p>
            <a:pPr rtl="0" eaLnBrk="1" fontAlgn="base" latinLnBrk="0" hangingPunct="0"/>
            <a:r>
              <a:rPr lang="ru-RU" dirty="0"/>
              <a:t>135,0</a:t>
            </a:r>
          </a:p>
          <a:p>
            <a:pPr rtl="0" eaLnBrk="1" fontAlgn="base" latinLnBrk="0" hangingPunct="0"/>
            <a:r>
              <a:rPr lang="ru-RU" dirty="0"/>
              <a:t>120,0</a:t>
            </a:r>
          </a:p>
          <a:p>
            <a:pPr rtl="0" eaLnBrk="1" fontAlgn="base" latinLnBrk="0" hangingPunct="0"/>
            <a:r>
              <a:rPr lang="ru-RU" dirty="0"/>
              <a:t>120,0</a:t>
            </a:r>
          </a:p>
          <a:p>
            <a:pPr rtl="0" eaLnBrk="1" fontAlgn="base" latinLnBrk="0" hangingPunct="0"/>
            <a:r>
              <a:rPr lang="ru-RU" dirty="0"/>
              <a:t>Образование и молодежная политика</a:t>
            </a:r>
          </a:p>
          <a:p>
            <a:pPr rtl="0" eaLnBrk="1" fontAlgn="base" latinLnBrk="0" hangingPunct="0"/>
            <a:r>
              <a:rPr lang="ru-RU" dirty="0"/>
              <a:t>3 355,7</a:t>
            </a:r>
          </a:p>
          <a:p>
            <a:pPr rtl="0" eaLnBrk="1" fontAlgn="base" latinLnBrk="0" hangingPunct="0"/>
            <a:r>
              <a:rPr lang="ru-RU" dirty="0"/>
              <a:t>3 767,1</a:t>
            </a:r>
          </a:p>
          <a:p>
            <a:pPr rtl="0" eaLnBrk="1" fontAlgn="base" latinLnBrk="0" hangingPunct="0"/>
            <a:r>
              <a:rPr lang="ru-RU" dirty="0"/>
              <a:t>7534,4</a:t>
            </a:r>
          </a:p>
          <a:p>
            <a:pPr rtl="0" eaLnBrk="1" fontAlgn="base" latinLnBrk="0" hangingPunct="0"/>
            <a:r>
              <a:rPr lang="ru-RU" dirty="0"/>
              <a:t>3 065,0</a:t>
            </a:r>
          </a:p>
          <a:p>
            <a:pPr rtl="0" eaLnBrk="1" fontAlgn="base" latinLnBrk="0" hangingPunct="0"/>
            <a:r>
              <a:rPr lang="ru-RU" dirty="0"/>
              <a:t>3 065,0</a:t>
            </a:r>
          </a:p>
          <a:p>
            <a:pPr rtl="0" eaLnBrk="1" fontAlgn="base" latinLnBrk="0" hangingPunct="0"/>
            <a:r>
              <a:rPr lang="ru-RU" dirty="0"/>
              <a:t>Культура</a:t>
            </a:r>
          </a:p>
          <a:p>
            <a:pPr rtl="0" eaLnBrk="1" fontAlgn="base" latinLnBrk="0" hangingPunct="0"/>
            <a:r>
              <a:rPr lang="ru-RU" dirty="0"/>
              <a:t>3 901,7</a:t>
            </a:r>
          </a:p>
          <a:p>
            <a:pPr rtl="0" eaLnBrk="1" fontAlgn="base" latinLnBrk="0" hangingPunct="0"/>
            <a:r>
              <a:rPr lang="ru-RU" dirty="0"/>
              <a:t>5 330,0</a:t>
            </a:r>
          </a:p>
          <a:p>
            <a:pPr rtl="0" eaLnBrk="1" fontAlgn="base" latinLnBrk="0" hangingPunct="0"/>
            <a:r>
              <a:rPr lang="ru-RU" dirty="0"/>
              <a:t>9204,4</a:t>
            </a:r>
          </a:p>
          <a:p>
            <a:pPr rtl="0" eaLnBrk="1" fontAlgn="base" latinLnBrk="0" hangingPunct="0"/>
            <a:r>
              <a:rPr lang="ru-RU" dirty="0"/>
              <a:t>4 500,0</a:t>
            </a:r>
          </a:p>
          <a:p>
            <a:pPr rtl="0" eaLnBrk="1" fontAlgn="base" latinLnBrk="0" hangingPunct="0"/>
            <a:r>
              <a:rPr lang="ru-RU" dirty="0"/>
              <a:t>4 500,0</a:t>
            </a:r>
          </a:p>
          <a:p>
            <a:pPr rtl="0" eaLnBrk="1" fontAlgn="base" latinLnBrk="0" hangingPunct="0"/>
            <a:r>
              <a:rPr lang="ru-RU" dirty="0"/>
              <a:t>Физическая культура и спорт</a:t>
            </a:r>
          </a:p>
          <a:p>
            <a:pPr rtl="0" eaLnBrk="1" fontAlgn="base" latinLnBrk="0" hangingPunct="0"/>
            <a:r>
              <a:rPr lang="ru-RU" dirty="0"/>
              <a:t>3 506,9</a:t>
            </a:r>
          </a:p>
          <a:p>
            <a:pPr rtl="0" eaLnBrk="1" fontAlgn="base" latinLnBrk="0" hangingPunct="0"/>
            <a:r>
              <a:rPr lang="ru-RU" dirty="0"/>
              <a:t>2 509,0</a:t>
            </a:r>
          </a:p>
          <a:p>
            <a:pPr rtl="0" eaLnBrk="1" fontAlgn="base" latinLnBrk="0" hangingPunct="0"/>
            <a:r>
              <a:rPr lang="ru-RU" dirty="0"/>
              <a:t>3371,9</a:t>
            </a:r>
          </a:p>
          <a:p>
            <a:pPr rtl="0" eaLnBrk="1" fontAlgn="base" latinLnBrk="0" hangingPunct="0"/>
            <a:r>
              <a:rPr lang="ru-RU" dirty="0"/>
              <a:t>0</a:t>
            </a:r>
          </a:p>
          <a:p>
            <a:pPr rtl="0" eaLnBrk="1" fontAlgn="base" latinLnBrk="0" hangingPunct="0"/>
            <a:r>
              <a:rPr lang="ru-RU" dirty="0"/>
              <a:t>0</a:t>
            </a:r>
          </a:p>
          <a:p>
            <a:pPr rtl="0" eaLnBrk="1" fontAlgn="base" latinLnBrk="0" hangingPunct="0"/>
            <a:r>
              <a:rPr lang="ru-RU" dirty="0"/>
              <a:t>Социальная политика</a:t>
            </a:r>
          </a:p>
          <a:p>
            <a:pPr rtl="0" eaLnBrk="1" fontAlgn="base" latinLnBrk="0" hangingPunct="0"/>
            <a:r>
              <a:rPr lang="ru-RU" dirty="0"/>
              <a:t>3 811,6</a:t>
            </a:r>
          </a:p>
          <a:p>
            <a:pPr rtl="0" eaLnBrk="1" fontAlgn="base" latinLnBrk="0" hangingPunct="0"/>
            <a:r>
              <a:rPr lang="ru-RU" dirty="0"/>
              <a:t>4 722,6</a:t>
            </a:r>
          </a:p>
          <a:p>
            <a:pPr rtl="0" eaLnBrk="1" fontAlgn="base" latinLnBrk="0" hangingPunct="0"/>
            <a:r>
              <a:rPr lang="ru-RU" dirty="0"/>
              <a:t>5686,5</a:t>
            </a:r>
          </a:p>
          <a:p>
            <a:pPr rtl="0" eaLnBrk="1" fontAlgn="base" latinLnBrk="0" hangingPunct="0"/>
            <a:r>
              <a:rPr lang="ru-RU" dirty="0"/>
              <a:t>5 889,2</a:t>
            </a:r>
          </a:p>
          <a:p>
            <a:pPr rtl="0" eaLnBrk="1" fontAlgn="base" latinLnBrk="0" hangingPunct="0"/>
            <a:r>
              <a:rPr lang="ru-RU" dirty="0"/>
              <a:t>6 591,2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7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dirty="0"/>
              <a:t>Показатели</a:t>
            </a:r>
          </a:p>
          <a:p>
            <a:pPr rtl="0" eaLnBrk="1" fontAlgn="base" latinLnBrk="0" hangingPunct="0"/>
            <a:r>
              <a:rPr lang="ru-RU" dirty="0"/>
              <a:t>Отчет 2017 г.</a:t>
            </a:r>
          </a:p>
          <a:p>
            <a:pPr rtl="0" eaLnBrk="1" fontAlgn="base" latinLnBrk="0" hangingPunct="0"/>
            <a:r>
              <a:rPr lang="ru-RU" dirty="0"/>
              <a:t>Оценка 2018 г.</a:t>
            </a:r>
          </a:p>
          <a:p>
            <a:pPr rtl="0" eaLnBrk="1" fontAlgn="base" latinLnBrk="0" hangingPunct="0"/>
            <a:r>
              <a:rPr lang="ru-RU" dirty="0"/>
              <a:t>Прогноз 2019 г.</a:t>
            </a:r>
          </a:p>
          <a:p>
            <a:pPr rtl="0" eaLnBrk="1" fontAlgn="base" latinLnBrk="0" hangingPunct="0"/>
            <a:r>
              <a:rPr lang="ru-RU" dirty="0"/>
              <a:t>Прогноз 2020 г.</a:t>
            </a:r>
          </a:p>
          <a:p>
            <a:pPr rtl="0" eaLnBrk="1" fontAlgn="base" latinLnBrk="0" hangingPunct="0"/>
            <a:r>
              <a:rPr lang="ru-RU" dirty="0"/>
              <a:t>Прогноз 2021 г.</a:t>
            </a:r>
          </a:p>
          <a:p>
            <a:pPr rtl="0" eaLnBrk="1" fontAlgn="base" latinLnBrk="0" hangingPunct="0"/>
            <a:r>
              <a:rPr lang="ru-RU" dirty="0"/>
              <a:t>Общегосударственные вопросы</a:t>
            </a:r>
          </a:p>
          <a:p>
            <a:pPr rtl="0" eaLnBrk="1" fontAlgn="base" latinLnBrk="0" hangingPunct="0"/>
            <a:r>
              <a:rPr lang="ru-RU" dirty="0"/>
              <a:t>16 399,2</a:t>
            </a:r>
          </a:p>
          <a:p>
            <a:pPr rtl="0" eaLnBrk="1" fontAlgn="base" latinLnBrk="0" hangingPunct="0"/>
            <a:r>
              <a:rPr lang="ru-RU" dirty="0"/>
              <a:t>21 735,7</a:t>
            </a:r>
          </a:p>
          <a:p>
            <a:pPr rtl="0" eaLnBrk="1" fontAlgn="base" latinLnBrk="0" hangingPunct="0"/>
            <a:r>
              <a:rPr lang="ru-RU" dirty="0"/>
              <a:t>27198,1</a:t>
            </a:r>
          </a:p>
          <a:p>
            <a:pPr rtl="0" eaLnBrk="1" fontAlgn="base" latinLnBrk="0" hangingPunct="0"/>
            <a:r>
              <a:rPr lang="ru-RU" dirty="0"/>
              <a:t>25 478,8</a:t>
            </a:r>
          </a:p>
          <a:p>
            <a:pPr rtl="0" eaLnBrk="1" fontAlgn="base" latinLnBrk="0" hangingPunct="0"/>
            <a:r>
              <a:rPr lang="ru-RU" dirty="0"/>
              <a:t>25 529,9</a:t>
            </a:r>
          </a:p>
          <a:p>
            <a:pPr rtl="0" eaLnBrk="1" fontAlgn="base" latinLnBrk="0" hangingPunct="0"/>
            <a:r>
              <a:rPr lang="ru-RU" dirty="0"/>
              <a:t>Национальная экономика</a:t>
            </a:r>
          </a:p>
          <a:p>
            <a:pPr rtl="0" eaLnBrk="1" fontAlgn="base" latinLnBrk="0" hangingPunct="0"/>
            <a:r>
              <a:rPr lang="ru-RU" dirty="0"/>
              <a:t>11 813,5</a:t>
            </a:r>
          </a:p>
          <a:p>
            <a:pPr rtl="0" eaLnBrk="1" fontAlgn="base" latinLnBrk="0" hangingPunct="0"/>
            <a:r>
              <a:rPr lang="ru-RU" dirty="0"/>
              <a:t>11 421,0</a:t>
            </a:r>
          </a:p>
          <a:p>
            <a:pPr rtl="0" eaLnBrk="1" fontAlgn="base" latinLnBrk="0" hangingPunct="0"/>
            <a:r>
              <a:rPr lang="ru-RU" dirty="0"/>
              <a:t>14768,5</a:t>
            </a:r>
          </a:p>
          <a:p>
            <a:pPr rtl="0" eaLnBrk="1" fontAlgn="base" latinLnBrk="0" hangingPunct="0"/>
            <a:r>
              <a:rPr lang="ru-RU" dirty="0"/>
              <a:t>13 498,3</a:t>
            </a:r>
          </a:p>
          <a:p>
            <a:pPr rtl="0" eaLnBrk="1" fontAlgn="base" latinLnBrk="0" hangingPunct="0"/>
            <a:r>
              <a:rPr lang="ru-RU" dirty="0"/>
              <a:t>14 428,7</a:t>
            </a:r>
          </a:p>
          <a:p>
            <a:pPr rtl="0" eaLnBrk="1" fontAlgn="base" latinLnBrk="0" hangingPunct="0"/>
            <a:r>
              <a:rPr lang="ru-RU" dirty="0"/>
              <a:t>Благоустройство</a:t>
            </a:r>
          </a:p>
          <a:p>
            <a:pPr rtl="0" eaLnBrk="1" fontAlgn="base" latinLnBrk="0" hangingPunct="0"/>
            <a:r>
              <a:rPr lang="ru-RU" dirty="0"/>
              <a:t>20 424,8</a:t>
            </a:r>
          </a:p>
          <a:p>
            <a:pPr rtl="0" eaLnBrk="1" fontAlgn="base" latinLnBrk="0" hangingPunct="0"/>
            <a:r>
              <a:rPr lang="ru-RU" dirty="0"/>
              <a:t>37 778,5</a:t>
            </a:r>
          </a:p>
          <a:p>
            <a:pPr rtl="0" eaLnBrk="1" fontAlgn="base" latinLnBrk="0" hangingPunct="0"/>
            <a:r>
              <a:rPr lang="ru-RU" dirty="0"/>
              <a:t>41017,8</a:t>
            </a:r>
          </a:p>
          <a:p>
            <a:pPr rtl="0" eaLnBrk="1" fontAlgn="base" latinLnBrk="0" hangingPunct="0"/>
            <a:r>
              <a:rPr lang="ru-RU" dirty="0"/>
              <a:t>44 504,5</a:t>
            </a:r>
          </a:p>
          <a:p>
            <a:pPr rtl="0" eaLnBrk="1" fontAlgn="base" latinLnBrk="0" hangingPunct="0"/>
            <a:r>
              <a:rPr lang="ru-RU" dirty="0"/>
              <a:t>44 382,6</a:t>
            </a:r>
          </a:p>
          <a:p>
            <a:pPr rtl="0" eaLnBrk="1" fontAlgn="base" latinLnBrk="0" hangingPunct="0"/>
            <a:r>
              <a:rPr lang="ru-RU" dirty="0"/>
              <a:t>Охрана окружающей среды</a:t>
            </a:r>
          </a:p>
          <a:p>
            <a:pPr rtl="0" eaLnBrk="1" fontAlgn="base" latinLnBrk="0" hangingPunct="0"/>
            <a:r>
              <a:rPr lang="ru-RU" dirty="0"/>
              <a:t>99,0</a:t>
            </a:r>
          </a:p>
          <a:p>
            <a:pPr rtl="0" eaLnBrk="1" fontAlgn="base" latinLnBrk="0" hangingPunct="0"/>
            <a:r>
              <a:rPr lang="ru-RU" dirty="0"/>
              <a:t>120,0</a:t>
            </a:r>
          </a:p>
          <a:p>
            <a:pPr rtl="0" eaLnBrk="1" fontAlgn="base" latinLnBrk="0" hangingPunct="0"/>
            <a:r>
              <a:rPr lang="ru-RU" dirty="0"/>
              <a:t>135,0</a:t>
            </a:r>
          </a:p>
          <a:p>
            <a:pPr rtl="0" eaLnBrk="1" fontAlgn="base" latinLnBrk="0" hangingPunct="0"/>
            <a:r>
              <a:rPr lang="ru-RU" dirty="0"/>
              <a:t>120,0</a:t>
            </a:r>
          </a:p>
          <a:p>
            <a:pPr rtl="0" eaLnBrk="1" fontAlgn="base" latinLnBrk="0" hangingPunct="0"/>
            <a:r>
              <a:rPr lang="ru-RU" dirty="0"/>
              <a:t>120,0</a:t>
            </a:r>
          </a:p>
          <a:p>
            <a:pPr rtl="0" eaLnBrk="1" fontAlgn="base" latinLnBrk="0" hangingPunct="0"/>
            <a:r>
              <a:rPr lang="ru-RU" dirty="0"/>
              <a:t>Образование и молодежная политика</a:t>
            </a:r>
          </a:p>
          <a:p>
            <a:pPr rtl="0" eaLnBrk="1" fontAlgn="base" latinLnBrk="0" hangingPunct="0"/>
            <a:r>
              <a:rPr lang="ru-RU" dirty="0"/>
              <a:t>3 355,7</a:t>
            </a:r>
          </a:p>
          <a:p>
            <a:pPr rtl="0" eaLnBrk="1" fontAlgn="base" latinLnBrk="0" hangingPunct="0"/>
            <a:r>
              <a:rPr lang="ru-RU" dirty="0"/>
              <a:t>3 767,1</a:t>
            </a:r>
          </a:p>
          <a:p>
            <a:pPr rtl="0" eaLnBrk="1" fontAlgn="base" latinLnBrk="0" hangingPunct="0"/>
            <a:r>
              <a:rPr lang="ru-RU" dirty="0"/>
              <a:t>7534,4</a:t>
            </a:r>
          </a:p>
          <a:p>
            <a:pPr rtl="0" eaLnBrk="1" fontAlgn="base" latinLnBrk="0" hangingPunct="0"/>
            <a:r>
              <a:rPr lang="ru-RU" dirty="0"/>
              <a:t>3 065,0</a:t>
            </a:r>
          </a:p>
          <a:p>
            <a:pPr rtl="0" eaLnBrk="1" fontAlgn="base" latinLnBrk="0" hangingPunct="0"/>
            <a:r>
              <a:rPr lang="ru-RU" dirty="0"/>
              <a:t>3 065,0</a:t>
            </a:r>
          </a:p>
          <a:p>
            <a:pPr rtl="0" eaLnBrk="1" fontAlgn="base" latinLnBrk="0" hangingPunct="0"/>
            <a:r>
              <a:rPr lang="ru-RU" dirty="0"/>
              <a:t>Культура</a:t>
            </a:r>
          </a:p>
          <a:p>
            <a:pPr rtl="0" eaLnBrk="1" fontAlgn="base" latinLnBrk="0" hangingPunct="0"/>
            <a:r>
              <a:rPr lang="ru-RU" dirty="0"/>
              <a:t>3 901,7</a:t>
            </a:r>
          </a:p>
          <a:p>
            <a:pPr rtl="0" eaLnBrk="1" fontAlgn="base" latinLnBrk="0" hangingPunct="0"/>
            <a:r>
              <a:rPr lang="ru-RU" dirty="0"/>
              <a:t>5 330,0</a:t>
            </a:r>
          </a:p>
          <a:p>
            <a:pPr rtl="0" eaLnBrk="1" fontAlgn="base" latinLnBrk="0" hangingPunct="0"/>
            <a:r>
              <a:rPr lang="ru-RU" dirty="0"/>
              <a:t>9204,4</a:t>
            </a:r>
          </a:p>
          <a:p>
            <a:pPr rtl="0" eaLnBrk="1" fontAlgn="base" latinLnBrk="0" hangingPunct="0"/>
            <a:r>
              <a:rPr lang="ru-RU" dirty="0"/>
              <a:t>4 500,0</a:t>
            </a:r>
          </a:p>
          <a:p>
            <a:pPr rtl="0" eaLnBrk="1" fontAlgn="base" latinLnBrk="0" hangingPunct="0"/>
            <a:r>
              <a:rPr lang="ru-RU" dirty="0"/>
              <a:t>4 500,0</a:t>
            </a:r>
          </a:p>
          <a:p>
            <a:pPr rtl="0" eaLnBrk="1" fontAlgn="base" latinLnBrk="0" hangingPunct="0"/>
            <a:r>
              <a:rPr lang="ru-RU" dirty="0"/>
              <a:t>Физическая культура и спорт</a:t>
            </a:r>
          </a:p>
          <a:p>
            <a:pPr rtl="0" eaLnBrk="1" fontAlgn="base" latinLnBrk="0" hangingPunct="0"/>
            <a:r>
              <a:rPr lang="ru-RU" dirty="0"/>
              <a:t>3 506,9</a:t>
            </a:r>
          </a:p>
          <a:p>
            <a:pPr rtl="0" eaLnBrk="1" fontAlgn="base" latinLnBrk="0" hangingPunct="0"/>
            <a:r>
              <a:rPr lang="ru-RU" dirty="0"/>
              <a:t>2 509,0</a:t>
            </a:r>
          </a:p>
          <a:p>
            <a:pPr rtl="0" eaLnBrk="1" fontAlgn="base" latinLnBrk="0" hangingPunct="0"/>
            <a:r>
              <a:rPr lang="ru-RU" dirty="0"/>
              <a:t>3371,9</a:t>
            </a:r>
          </a:p>
          <a:p>
            <a:pPr rtl="0" eaLnBrk="1" fontAlgn="base" latinLnBrk="0" hangingPunct="0"/>
            <a:r>
              <a:rPr lang="ru-RU" dirty="0"/>
              <a:t>0</a:t>
            </a:r>
          </a:p>
          <a:p>
            <a:pPr rtl="0" eaLnBrk="1" fontAlgn="base" latinLnBrk="0" hangingPunct="0"/>
            <a:r>
              <a:rPr lang="ru-RU" dirty="0"/>
              <a:t>0</a:t>
            </a:r>
          </a:p>
          <a:p>
            <a:pPr rtl="0" eaLnBrk="1" fontAlgn="base" latinLnBrk="0" hangingPunct="0"/>
            <a:r>
              <a:rPr lang="ru-RU" dirty="0"/>
              <a:t>Социальная политика</a:t>
            </a:r>
          </a:p>
          <a:p>
            <a:pPr rtl="0" eaLnBrk="1" fontAlgn="base" latinLnBrk="0" hangingPunct="0"/>
            <a:r>
              <a:rPr lang="ru-RU" dirty="0"/>
              <a:t>3 811,6</a:t>
            </a:r>
          </a:p>
          <a:p>
            <a:pPr rtl="0" eaLnBrk="1" fontAlgn="base" latinLnBrk="0" hangingPunct="0"/>
            <a:r>
              <a:rPr lang="ru-RU" dirty="0"/>
              <a:t>4 722,6</a:t>
            </a:r>
          </a:p>
          <a:p>
            <a:pPr rtl="0" eaLnBrk="1" fontAlgn="base" latinLnBrk="0" hangingPunct="0"/>
            <a:r>
              <a:rPr lang="ru-RU" dirty="0"/>
              <a:t>5686,5</a:t>
            </a:r>
          </a:p>
          <a:p>
            <a:pPr rtl="0" eaLnBrk="1" fontAlgn="base" latinLnBrk="0" hangingPunct="0"/>
            <a:r>
              <a:rPr lang="ru-RU" dirty="0"/>
              <a:t>5 889,2</a:t>
            </a:r>
          </a:p>
          <a:p>
            <a:pPr rtl="0" eaLnBrk="1" fontAlgn="base" latinLnBrk="0" hangingPunct="0"/>
            <a:r>
              <a:rPr lang="ru-RU" dirty="0"/>
              <a:t>6 591,2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4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8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3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7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6D267-E723-4930-8D76-038AF669C3B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2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4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9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9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370F1-411C-4843-9664-94E2BA49E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9F71AC-5FB3-4A3F-B26A-9C6161D0B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8070C-5B1B-494A-BC4A-5BF06C02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7D11-C0E5-48AE-A5E9-9AFB61108BE9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2CDDE1-D3B8-4FA5-B137-98E7F9DA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61ED7-D74F-4ADC-9A8F-D9582F9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4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442CC-0CA9-4B34-A2CD-3D5B76B4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0B31DD-820E-462C-8486-B2EAA1FA7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53302-2D43-4792-9900-CF92D3E6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5D64-BE26-40F8-B3F0-9CD2934D8A6F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C755C-4F2C-4873-9F3E-5111D532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594B7-5F82-4439-9D9B-D0E26CE9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4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30A6B1-8767-475D-BE70-38964A811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BD1789-E184-443C-94AA-56D5C55CE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6F3098-E142-4CCA-A4BA-4D21F8E5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A0F-7E5C-480C-A1D0-362C438F3F49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569D1C-87C6-46A5-8E2C-39C20407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D8121-035A-4B79-9672-BFC0A705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1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05786-09A9-448C-8C74-E908B0E7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BAEC63-7240-441C-BFB4-52CB49C96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B977E-0E43-4693-BC47-9314D931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C30C-BDD6-4AAF-9C4A-EB5AF083E408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FE188-CB1B-493E-BA91-659C437B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DE566-625D-49D0-B53B-90F7D256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2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F2304-68DE-4DDB-B40E-6FA1EE19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C6841D-171A-4228-A58C-D15176B8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FD7BA-7361-4F4C-82F4-E12D49BB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396-4DC8-46DD-98F1-7D70345B76A2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91AB2-6C6B-4D9B-8775-0D15E972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164C1-B504-4852-82E8-E7D7AB9C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4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F4A49-DBA3-490D-AA43-41E205D3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E298D-826C-49B8-8976-0A320F933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67D15C-86B8-4913-B3E4-EDF70AE9A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EE41B9-8F51-476A-8933-78F6D99D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E33D-F753-4CE4-9902-AE07D1F89D86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67158-7683-4F3B-83DD-C1DDCE50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5DDA-0F26-42A9-9DB0-03F79E7C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46521-6F01-4101-9A44-CEA7CAD8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29D1C-D20F-4676-A2B8-1C5AD4AD8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6E248D-86EC-48CC-923C-42D478F96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732321-90D4-40B7-B59C-90B8169AE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EF5FCE-4EA9-4002-9958-D92A13C59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8546F9-1A6D-4751-9C25-AE50F821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311-7354-48B2-B1C2-5FD503165653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9E53AC-621F-45A5-ADA3-69D7A063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64EA8B-D14C-4CA8-BDA5-873D6AE1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2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09BEC-DAE4-4C73-8CB6-3D54AE81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B3F178-423C-4638-8225-D6A58037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C438-1CEB-4A1E-81D2-9CC363D44069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FDD554-EA1D-46EC-8585-04BD53EE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9ADE24-01BB-45CF-ADF7-D52FF35C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2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1342C3-68BA-4F1C-A5C7-44A0C35F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EDD0-164F-41CD-ACE4-273E89C8D8DD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8C1B3D-8868-421A-BB9D-B9EE4745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ED71F3-AC67-4076-A09C-4766539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0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E4E26-071D-4B3B-8CB9-1EE088AE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604B7-EF1F-4CD3-8A81-0E09A167D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9E9242-6A4F-4B9B-8F5F-3E0C30D42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6C39D-C2AB-4094-B3D0-54580A31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3E7-A75B-404D-928D-322BCC02F425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66A92-C768-43D3-8953-3CF76BA1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BF702A-8D57-422A-B6E5-C31C09EC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9F598-2822-4A34-B66D-0418A59D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3713A9-3E12-47CD-AAEE-A39DDAF14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4EA3C5-3242-488E-8491-C3C621AD2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A6E27-D3F9-47B7-863A-715FCDAF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06F-0C06-435D-8BE3-999380286C9B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AF8BAD-AFDB-46AD-B59B-67D17B59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1062A-DBB4-4C25-8ED7-ACE4C0EC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5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578FA-2014-4337-8A44-B4889178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6D2106-3B34-4C34-BE52-E74C5607C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E96C0-36AC-4F36-9C70-140A47376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6CA9-F300-457D-BC25-1EEC852A5584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F0FEC-6195-41B5-84AF-C5DEB9654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838D37-9279-4369-80C9-57F984336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-strelna.ru/mssolutions2020.html" TargetMode="External"/><Relationship Id="rId5" Type="http://schemas.openxmlformats.org/officeDocument/2006/relationships/hyperlink" Target="https://mo-strelna.ru/mobudget-citizens.html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-strelna.ru/mssolutions2020.html" TargetMode="External"/><Relationship Id="rId4" Type="http://schemas.openxmlformats.org/officeDocument/2006/relationships/hyperlink" Target="https://mo-strelna.ru/mobudget-citizens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microsoft.com/office/2007/relationships/hdphoto" Target="../media/hdphoto1.wdp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o-strelna.ru/mssolutions2020.html" TargetMode="External"/><Relationship Id="rId3" Type="http://schemas.openxmlformats.org/officeDocument/2006/relationships/chart" Target="../charts/chart2.xml"/><Relationship Id="rId7" Type="http://schemas.openxmlformats.org/officeDocument/2006/relationships/hyperlink" Target="https://mo-strelna.ru/mobudget-citize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chart" Target="../charts/chart4.xml"/><Relationship Id="rId7" Type="http://schemas.openxmlformats.org/officeDocument/2006/relationships/hyperlink" Target="https://mo-strelna.ru/mssolutions2020.html" TargetMode="Externa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-strelna.ru/mobudget-citizens.html" TargetMode="External"/><Relationship Id="rId11" Type="http://schemas.openxmlformats.org/officeDocument/2006/relationships/diagramColors" Target="../diagrams/colors8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hyperlink" Target="https://mo-strelna.ru/mssolutions2020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-strelna.ru/mobudget-citizens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6.xml"/><Relationship Id="rId7" Type="http://schemas.openxmlformats.org/officeDocument/2006/relationships/hyperlink" Target="https://mo-strelna.ru/mssolutions2020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-strelna.ru/mobudget-citizens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-strelna.ru/mssolutions2020.html" TargetMode="External"/><Relationship Id="rId5" Type="http://schemas.openxmlformats.org/officeDocument/2006/relationships/hyperlink" Target="https://mo-strelna.ru/mobudget-citizens.html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-strelna.ru/mssolutions2020.html" TargetMode="External"/><Relationship Id="rId5" Type="http://schemas.openxmlformats.org/officeDocument/2006/relationships/hyperlink" Target="https://mo-strelna.ru/mobudget-citizens.html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-strelna.ru/mssolutions2020.html" TargetMode="External"/><Relationship Id="rId5" Type="http://schemas.openxmlformats.org/officeDocument/2006/relationships/hyperlink" Target="https://mo-strelna.ru/mobudget-citizens.html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-strelna.ru/mssolutions2020.html" TargetMode="External"/><Relationship Id="rId5" Type="http://schemas.openxmlformats.org/officeDocument/2006/relationships/hyperlink" Target="https://mo-strelna.ru/mobudget-citizens.html" TargetMode="Externa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-strelna.ru/mssolutions2020.html" TargetMode="External"/><Relationship Id="rId5" Type="http://schemas.openxmlformats.org/officeDocument/2006/relationships/hyperlink" Target="https://mo-strelna.ru/mobudget-citizens.html" TargetMode="Externa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12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9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9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-strelna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microsoft.com/office/2007/relationships/hdphoto" Target="../media/hdphoto1.wdp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-strelna.ru/mssolutions2020.html" TargetMode="External"/><Relationship Id="rId5" Type="http://schemas.openxmlformats.org/officeDocument/2006/relationships/hyperlink" Target="https://mo-strelna.ru/mobudget-citizens.html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-strelna.ru/mssolutions2020.html" TargetMode="External"/><Relationship Id="rId5" Type="http://schemas.openxmlformats.org/officeDocument/2006/relationships/hyperlink" Target="https://mo-strelna.ru/mobudget-citizens.html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56"/>
            <a:ext cx="9144000" cy="7128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980728"/>
            <a:ext cx="7975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БЮДЖЕТА ДЛЯ ГРАЖДАН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4624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Внутригородское муниципальное образование города федерального значения Санкт-Петербурга</a:t>
            </a:r>
          </a:p>
          <a:p>
            <a:pPr lvl="0"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поселок Стрельна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4642009"/>
            <a:ext cx="676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99AE81-22AE-AB92-07CC-640A4B94C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6" y="-128621"/>
            <a:ext cx="1628675" cy="11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3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74B78B-1134-4BFD-8C65-E24853250133}"/>
              </a:ext>
            </a:extLst>
          </p:cNvPr>
          <p:cNvSpPr/>
          <p:nvPr/>
        </p:nvSpPr>
        <p:spPr>
          <a:xfrm>
            <a:off x="461451" y="27748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C2C4637-8DEC-4781-BD6F-52B6FA81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  <a:p>
            <a:fld id="{972D3F3D-7A84-45E0-B81B-67258C447AF1}" type="slidenum">
              <a:rPr lang="ru-RU" smtClean="0"/>
              <a:pPr/>
              <a:t>10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60E36E6-0146-4CAB-93EA-8D510D26AD7E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0403A6C-2FD5-496B-AB2B-EBDC9DED265F}"/>
              </a:ext>
            </a:extLst>
          </p:cNvPr>
          <p:cNvCxnSpPr>
            <a:cxnSpLocks/>
          </p:cNvCxnSpPr>
          <p:nvPr/>
        </p:nvCxnSpPr>
        <p:spPr>
          <a:xfrm>
            <a:off x="395536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E460D5-450A-4FC2-AD30-7AA8F7AF2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97" y="125375"/>
            <a:ext cx="99589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6905" y="2305175"/>
            <a:ext cx="324036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6074" y="2144195"/>
            <a:ext cx="331236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5" name="Прямоугольник: скругленные углы 11">
            <a:extLst>
              <a:ext uri="{FF2B5EF4-FFF2-40B4-BE49-F238E27FC236}">
                <a16:creationId xmlns:a16="http://schemas.microsoft.com/office/drawing/2014/main" id="{BADB76FF-99E8-407C-A319-1EC7A0E8D392}"/>
              </a:ext>
            </a:extLst>
          </p:cNvPr>
          <p:cNvSpPr/>
          <p:nvPr/>
        </p:nvSpPr>
        <p:spPr>
          <a:xfrm>
            <a:off x="1128913" y="4504411"/>
            <a:ext cx="3168352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1 699,3 тысяч рублей</a:t>
            </a:r>
          </a:p>
        </p:txBody>
      </p:sp>
      <p:sp>
        <p:nvSpPr>
          <p:cNvPr id="17" name="Прямоугольник: скругленные углы 2">
            <a:extLst>
              <a:ext uri="{FF2B5EF4-FFF2-40B4-BE49-F238E27FC236}">
                <a16:creationId xmlns:a16="http://schemas.microsoft.com/office/drawing/2014/main" id="{9C8471B9-34AA-4141-9826-0077B16BADF5}"/>
              </a:ext>
            </a:extLst>
          </p:cNvPr>
          <p:cNvSpPr/>
          <p:nvPr/>
        </p:nvSpPr>
        <p:spPr>
          <a:xfrm>
            <a:off x="5148082" y="5178808"/>
            <a:ext cx="3168352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95 331,4 тысяч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6584" y="3481737"/>
            <a:ext cx="366100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01757" y="3399891"/>
            <a:ext cx="3661002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выполнение отдельных государственных полномочий Санкт-Петербурга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805" y="6396741"/>
            <a:ext cx="2225233" cy="3292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https://mo-strelna.ru/mssolutions2020.html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5541" y="1167586"/>
            <a:ext cx="775977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МА МО поселок Стрельна образуются за счет налоговых и за счет безвозмездных поступлений. </a:t>
            </a:r>
          </a:p>
        </p:txBody>
      </p:sp>
    </p:spTree>
    <p:extLst>
      <p:ext uri="{BB962C8B-B14F-4D97-AF65-F5344CB8AC3E}">
        <p14:creationId xmlns:p14="http://schemas.microsoft.com/office/powerpoint/2010/main" val="313884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5005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6421125"/>
            <a:ext cx="2224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указаны в тыс. рублей </a:t>
            </a:r>
          </a:p>
        </p:txBody>
      </p:sp>
      <p:graphicFrame>
        <p:nvGraphicFramePr>
          <p:cNvPr id="17" name="object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76535"/>
              </p:ext>
            </p:extLst>
          </p:nvPr>
        </p:nvGraphicFramePr>
        <p:xfrm>
          <a:off x="1115616" y="1052736"/>
          <a:ext cx="7036996" cy="5318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392">
                  <a:extLst>
                    <a:ext uri="{9D8B030D-6E8A-4147-A177-3AD203B41FA5}">
                      <a16:colId xmlns:a16="http://schemas.microsoft.com/office/drawing/2014/main" val="2088474213"/>
                    </a:ext>
                  </a:extLst>
                </a:gridCol>
                <a:gridCol w="1007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946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0" marR="266065" indent="0" algn="ctr">
                        <a:lnSpc>
                          <a:spcPts val="1900"/>
                        </a:lnSpc>
                        <a:spcBef>
                          <a:spcPts val="475"/>
                        </a:spcBef>
                      </a:pPr>
                      <a:r>
                        <a:rPr lang="ru-RU"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sz="16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92710" marR="132715" algn="ctr">
                        <a:lnSpc>
                          <a:spcPts val="1900"/>
                        </a:lnSpc>
                        <a:spcBef>
                          <a:spcPts val="475"/>
                        </a:spcBef>
                      </a:pPr>
                      <a:r>
                        <a:rPr lang="ru-RU"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6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93345" marR="136525" algn="ctr">
                        <a:lnSpc>
                          <a:spcPts val="1900"/>
                        </a:lnSpc>
                        <a:spcBef>
                          <a:spcPts val="475"/>
                        </a:spcBef>
                      </a:pPr>
                      <a:r>
                        <a:rPr sz="16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sz="16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гноз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гноз  2023г.</a:t>
                      </a: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</a:p>
                  </a:txBody>
                  <a:tcPr marL="0" marR="0" marT="603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67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59 337,5</a:t>
                      </a: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1 570,0</a:t>
                      </a: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1 699,3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878,8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2 047,8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67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13 574,0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200,7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439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собственных</a:t>
                      </a:r>
                      <a:r>
                        <a:rPr sz="16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72 911,5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1 770,7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1 699,3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1 878,8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2 047,8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3432">
                <a:tc>
                  <a:txBody>
                    <a:bodyPr/>
                    <a:lstStyle/>
                    <a:p>
                      <a:pPr marL="94615" marR="417830">
                        <a:lnSpc>
                          <a:spcPct val="93200"/>
                        </a:lnSpc>
                        <a:spcBef>
                          <a:spcPts val="450"/>
                        </a:spcBef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других 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бюджетов бюджетной 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РФ,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sz="16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</a:t>
                      </a: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32 522,2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91 347,9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96 452,0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99 055,7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102 942,6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67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6 698,5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64 193,4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79 062,6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80 952,8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84 097,7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367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25 823,7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16 154,5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17 389,4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18 102,9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18 844,9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extLst>
                  <a:ext uri="{0D108BD9-81ED-4DB2-BD59-A6C34878D82A}">
                    <a16:rowId xmlns:a16="http://schemas.microsoft.com/office/drawing/2014/main" val="3072765805"/>
                  </a:ext>
                </a:extLst>
              </a:tr>
              <a:tr h="395367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11 000,00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433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sz="16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105 433,7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93 118,6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98 151,3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100 934,5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104 990,4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3C7354-D7BA-4C61-BB32-8159D907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11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9B570E-E1E8-48A5-87DC-24FF46BF8DCB}"/>
              </a:ext>
            </a:extLst>
          </p:cNvPr>
          <p:cNvCxnSpPr>
            <a:cxnSpLocks/>
          </p:cNvCxnSpPr>
          <p:nvPr/>
        </p:nvCxnSpPr>
        <p:spPr>
          <a:xfrm>
            <a:off x="323528" y="915724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A6E794-3FB0-4DD2-913F-771F4BF093CD}"/>
              </a:ext>
            </a:extLst>
          </p:cNvPr>
          <p:cNvCxnSpPr>
            <a:cxnSpLocks/>
          </p:cNvCxnSpPr>
          <p:nvPr/>
        </p:nvCxnSpPr>
        <p:spPr>
          <a:xfrm>
            <a:off x="179512" y="6381328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E4C04A-B73C-478F-9233-A07684F6A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74" y="97200"/>
            <a:ext cx="995890" cy="72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39614" y="6394202"/>
            <a:ext cx="484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https://mo-strelna.ru/mssolutions2020.html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86B9CF-473D-499C-95A6-54428AAEB5D7}"/>
              </a:ext>
            </a:extLst>
          </p:cNvPr>
          <p:cNvSpPr/>
          <p:nvPr/>
        </p:nvSpPr>
        <p:spPr>
          <a:xfrm>
            <a:off x="467544" y="22545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cap="all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</a:t>
            </a:r>
            <a:r>
              <a:rPr lang="ru-RU" sz="2800" b="1" cap="all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ru-RU" sz="28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F2D42F4-DAE7-49EF-9B1E-C93821DC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12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B0FEF17-0D38-47F6-980E-74E8266201EB}"/>
              </a:ext>
            </a:extLst>
          </p:cNvPr>
          <p:cNvCxnSpPr>
            <a:cxnSpLocks/>
          </p:cNvCxnSpPr>
          <p:nvPr/>
        </p:nvCxnSpPr>
        <p:spPr>
          <a:xfrm>
            <a:off x="323528" y="6309320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DC9BDB9-28C2-4DA0-B93F-269C04949A89}"/>
              </a:ext>
            </a:extLst>
          </p:cNvPr>
          <p:cNvCxnSpPr>
            <a:cxnSpLocks/>
          </p:cNvCxnSpPr>
          <p:nvPr/>
        </p:nvCxnSpPr>
        <p:spPr>
          <a:xfrm>
            <a:off x="467544" y="873390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20A634-F23A-4971-9DAD-5D9655CF1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90" y="53996"/>
            <a:ext cx="995890" cy="7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5596" y="991049"/>
            <a:ext cx="748883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средства одного бюджета бюджетной системы РФ, перечисляемые другому бюджету бюджетной системы РФ.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6859752"/>
              </p:ext>
            </p:extLst>
          </p:nvPr>
        </p:nvGraphicFramePr>
        <p:xfrm>
          <a:off x="571399" y="1629787"/>
          <a:ext cx="7929194" cy="451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89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31550" cmpd="sng">
                <a:gradFill>
                  <a:gsLst>
                    <a:gs pos="25000">
                      <a:srgbClr val="4472C4">
                        <a:shade val="25000"/>
                        <a:satMod val="190000"/>
                      </a:srgbClr>
                    </a:gs>
                    <a:gs pos="80000">
                      <a:srgbClr val="4472C4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6381328"/>
            <a:ext cx="2224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указаны в тыс. рублей 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86B9CF-473D-499C-95A6-54428AAEB5D7}"/>
              </a:ext>
            </a:extLst>
          </p:cNvPr>
          <p:cNvSpPr/>
          <p:nvPr/>
        </p:nvSpPr>
        <p:spPr>
          <a:xfrm>
            <a:off x="467544" y="22545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800" b="1" cap="all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</a:t>
            </a:r>
            <a:r>
              <a:rPr lang="ru-RU" sz="2800" b="1" cap="all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endParaRPr lang="ru-RU" sz="28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F2D42F4-DAE7-49EF-9B1E-C93821DC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B0FEF17-0D38-47F6-980E-74E8266201EB}"/>
              </a:ext>
            </a:extLst>
          </p:cNvPr>
          <p:cNvCxnSpPr>
            <a:cxnSpLocks/>
          </p:cNvCxnSpPr>
          <p:nvPr/>
        </p:nvCxnSpPr>
        <p:spPr>
          <a:xfrm>
            <a:off x="323528" y="6309320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DC9BDB9-28C2-4DA0-B93F-269C04949A89}"/>
              </a:ext>
            </a:extLst>
          </p:cNvPr>
          <p:cNvCxnSpPr>
            <a:cxnSpLocks/>
          </p:cNvCxnSpPr>
          <p:nvPr/>
        </p:nvCxnSpPr>
        <p:spPr>
          <a:xfrm>
            <a:off x="467544" y="873390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4BF7618C-69CC-49B9-BA31-74C856227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474479"/>
              </p:ext>
            </p:extLst>
          </p:nvPr>
        </p:nvGraphicFramePr>
        <p:xfrm>
          <a:off x="323528" y="1196752"/>
          <a:ext cx="45365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9FE79D15-569E-4066-B693-C4FA9040C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759475"/>
              </p:ext>
            </p:extLst>
          </p:nvPr>
        </p:nvGraphicFramePr>
        <p:xfrm>
          <a:off x="5138780" y="1412776"/>
          <a:ext cx="35283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20A634-F23A-4971-9DAD-5D9655CF1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90" y="53996"/>
            <a:ext cx="995890" cy="72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39614" y="6394202"/>
            <a:ext cx="484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https://mo-strelna.ru/mobudget-citizens.html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https://mo-strelna.ru/mobudget-citizens.html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https://mo-strelna.ru/mssolutions2020.html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01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25364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80791231"/>
              </p:ext>
            </p:extLst>
          </p:nvPr>
        </p:nvGraphicFramePr>
        <p:xfrm>
          <a:off x="0" y="2060848"/>
          <a:ext cx="226774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56F5A9-713E-4D7A-BB3B-4698E263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14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428527A-F3B6-4B3C-B56B-7355393B8F3F}"/>
              </a:ext>
            </a:extLst>
          </p:cNvPr>
          <p:cNvCxnSpPr>
            <a:cxnSpLocks/>
          </p:cNvCxnSpPr>
          <p:nvPr/>
        </p:nvCxnSpPr>
        <p:spPr>
          <a:xfrm>
            <a:off x="431540" y="908720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78A2B9B-6734-4359-8E94-D33EA22E680C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B3C630-F104-4797-B3EB-9144154B4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2" y="85597"/>
            <a:ext cx="995890" cy="72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39614" y="6394202"/>
            <a:ext cx="484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https://mo-strelna.ru/mssolutions2020.html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08318037"/>
              </p:ext>
            </p:extLst>
          </p:nvPr>
        </p:nvGraphicFramePr>
        <p:xfrm>
          <a:off x="519784" y="1078504"/>
          <a:ext cx="8244916" cy="508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31550" cmpd="sng">
                <a:gradFill>
                  <a:gsLst>
                    <a:gs pos="25000">
                      <a:srgbClr val="4472C4">
                        <a:shade val="25000"/>
                        <a:satMod val="190000"/>
                      </a:srgbClr>
                    </a:gs>
                    <a:gs pos="80000">
                      <a:srgbClr val="4472C4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1540" y="15844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6381328"/>
            <a:ext cx="2224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указаны в тыс. рублей 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060848"/>
          <a:ext cx="226774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842C1A5-0FB6-456F-8F8C-5120A1B18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60734"/>
              </p:ext>
            </p:extLst>
          </p:nvPr>
        </p:nvGraphicFramePr>
        <p:xfrm>
          <a:off x="911987" y="1335684"/>
          <a:ext cx="7320026" cy="4680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0008">
                  <a:extLst>
                    <a:ext uri="{9D8B030D-6E8A-4147-A177-3AD203B41FA5}">
                      <a16:colId xmlns:a16="http://schemas.microsoft.com/office/drawing/2014/main" val="4260377443"/>
                    </a:ext>
                  </a:extLst>
                </a:gridCol>
                <a:gridCol w="1022055">
                  <a:extLst>
                    <a:ext uri="{9D8B030D-6E8A-4147-A177-3AD203B41FA5}">
                      <a16:colId xmlns:a16="http://schemas.microsoft.com/office/drawing/2014/main" val="1814213870"/>
                    </a:ext>
                  </a:extLst>
                </a:gridCol>
                <a:gridCol w="970038">
                  <a:extLst>
                    <a:ext uri="{9D8B030D-6E8A-4147-A177-3AD203B41FA5}">
                      <a16:colId xmlns:a16="http://schemas.microsoft.com/office/drawing/2014/main" val="1562264811"/>
                    </a:ext>
                  </a:extLst>
                </a:gridCol>
                <a:gridCol w="947917">
                  <a:extLst>
                    <a:ext uri="{9D8B030D-6E8A-4147-A177-3AD203B41FA5}">
                      <a16:colId xmlns:a16="http://schemas.microsoft.com/office/drawing/2014/main" val="41597164"/>
                    </a:ext>
                  </a:extLst>
                </a:gridCol>
                <a:gridCol w="960004">
                  <a:extLst>
                    <a:ext uri="{9D8B030D-6E8A-4147-A177-3AD203B41FA5}">
                      <a16:colId xmlns:a16="http://schemas.microsoft.com/office/drawing/2014/main" val="2872074063"/>
                    </a:ext>
                  </a:extLst>
                </a:gridCol>
                <a:gridCol w="960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5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  <a:p>
                      <a:pPr marL="1270" algn="ctr">
                        <a:lnSpc>
                          <a:spcPts val="1565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2024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891504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4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65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27 395,3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27 789,8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32 449,7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33 624,3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34 906,3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466698"/>
                  </a:ext>
                </a:extLst>
              </a:tr>
              <a:tr h="350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12 180,0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17 213,0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16 492,0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16 492,0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687382"/>
                  </a:ext>
                </a:extLst>
              </a:tr>
              <a:tr h="350122">
                <a:tc>
                  <a:txBody>
                    <a:bodyPr/>
                    <a:lstStyle/>
                    <a:p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36 028,6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48 754,1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31 275,7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31 719,8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34 204,8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596840"/>
                  </a:ext>
                </a:extLst>
              </a:tr>
              <a:tr h="350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</a:t>
                      </a:r>
                      <a:r>
                        <a:rPr lang="ru-RU" sz="14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4188766"/>
                  </a:ext>
                </a:extLst>
              </a:tr>
              <a:tr h="595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</a:t>
                      </a:r>
                      <a:r>
                        <a:rPr lang="ru-RU" sz="1400" spc="-5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3 740,0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3 740,0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086473"/>
                  </a:ext>
                </a:extLst>
              </a:tr>
              <a:tr h="35012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5 510,0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4 780,0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4 780,0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9664350"/>
                  </a:ext>
                </a:extLst>
              </a:tr>
              <a:tr h="350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2 682,0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2 682,0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502632"/>
                  </a:ext>
                </a:extLst>
              </a:tr>
              <a:tr h="35012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5 063,1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5 105,7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7 096,4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7 385,3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3176668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</a:t>
                      </a:r>
                      <a:r>
                        <a:rPr lang="ru-RU" sz="1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335807"/>
                  </a:ext>
                </a:extLst>
              </a:tr>
              <a:tr h="350122">
                <a:tc>
                  <a:txBody>
                    <a:bodyPr/>
                    <a:lstStyle/>
                    <a:p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89 389,1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109 687,6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99 588,2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934,5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104 990,4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743647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56F5A9-713E-4D7A-BB3B-4698E263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428527A-F3B6-4B3C-B56B-7355393B8F3F}"/>
              </a:ext>
            </a:extLst>
          </p:cNvPr>
          <p:cNvCxnSpPr>
            <a:cxnSpLocks/>
          </p:cNvCxnSpPr>
          <p:nvPr/>
        </p:nvCxnSpPr>
        <p:spPr>
          <a:xfrm>
            <a:off x="431540" y="908720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78A2B9B-6734-4359-8E94-D33EA22E680C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B3C630-F104-4797-B3EB-9144154B4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2" y="85597"/>
            <a:ext cx="995890" cy="72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39614" y="6394202"/>
            <a:ext cx="484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https://mo-strelna.ru/mobudget-citizens.html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https://mo-strelna.ru/mobudget-citizens.html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https://mo-strelna.ru/mssolutions2020.html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99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31550" cmpd="sng">
                <a:gradFill>
                  <a:gsLst>
                    <a:gs pos="25000">
                      <a:srgbClr val="4472C4">
                        <a:shade val="25000"/>
                        <a:satMod val="190000"/>
                      </a:srgbClr>
                    </a:gs>
                    <a:gs pos="80000">
                      <a:srgbClr val="4472C4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2422" y="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РАСХОДОВ БЮДЖЕТА ЗА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И 2022 ГОДА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6381328"/>
            <a:ext cx="2224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указаны в тыс. рублей 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060848"/>
          <a:ext cx="226774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56F5A9-713E-4D7A-BB3B-4698E263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428527A-F3B6-4B3C-B56B-7355393B8F3F}"/>
              </a:ext>
            </a:extLst>
          </p:cNvPr>
          <p:cNvCxnSpPr>
            <a:cxnSpLocks/>
          </p:cNvCxnSpPr>
          <p:nvPr/>
        </p:nvCxnSpPr>
        <p:spPr>
          <a:xfrm>
            <a:off x="431540" y="908720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78A2B9B-6734-4359-8E94-D33EA22E680C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B3C630-F104-4797-B3EB-9144154B4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2" y="85597"/>
            <a:ext cx="995890" cy="72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39614" y="6394202"/>
            <a:ext cx="484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https://mo-strelna.ru/mobudget-citizens.html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https://mo-strelna.ru/mobudget-citizens.html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https://mo-strelna.ru/mssolutions2020.html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8207187"/>
              </p:ext>
            </p:extLst>
          </p:nvPr>
        </p:nvGraphicFramePr>
        <p:xfrm>
          <a:off x="4536123" y="954107"/>
          <a:ext cx="4607877" cy="52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90552047"/>
              </p:ext>
            </p:extLst>
          </p:nvPr>
        </p:nvGraphicFramePr>
        <p:xfrm>
          <a:off x="77105" y="908891"/>
          <a:ext cx="4970512" cy="526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6687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0DFC10C-E1B7-45F2-BDC5-0E313C76351E}"/>
              </a:ext>
            </a:extLst>
          </p:cNvPr>
          <p:cNvSpPr/>
          <p:nvPr/>
        </p:nvSpPr>
        <p:spPr>
          <a:xfrm>
            <a:off x="323528" y="9422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06DB45C-A70A-4A76-BFB3-B3B9D229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17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F7A7D49-2D04-4865-BB9B-410309031B32}"/>
              </a:ext>
            </a:extLst>
          </p:cNvPr>
          <p:cNvCxnSpPr>
            <a:cxnSpLocks/>
          </p:cNvCxnSpPr>
          <p:nvPr/>
        </p:nvCxnSpPr>
        <p:spPr>
          <a:xfrm>
            <a:off x="395536" y="836712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A03C3E-2968-4F3F-8E0D-A54D74B5B1C6}"/>
              </a:ext>
            </a:extLst>
          </p:cNvPr>
          <p:cNvCxnSpPr>
            <a:cxnSpLocks/>
          </p:cNvCxnSpPr>
          <p:nvPr/>
        </p:nvCxnSpPr>
        <p:spPr>
          <a:xfrm>
            <a:off x="395536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81E44D-F7B3-4D7A-848E-BDE9B5D71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98" y="-22861"/>
            <a:ext cx="995890" cy="7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1115350"/>
            <a:ext cx="4906249" cy="1292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трудоустройство                несовершеннолетних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Участие в организации и финансировании временного трудоустройства несовершеннолетних в возрасте от 14 до 18 лет в свободное от учебы время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420888"/>
            <a:ext cx="4896544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и содержание дорог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Поддержание транспортно-эксплуатационного состояния автомобильных дорог, отвечающего требованиям нормативно-технической документации, обеспечение безопасности движения транспорта и пешеходов, снижение аварийности, предотвращение подтопления территорий.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4293096"/>
            <a:ext cx="4906249" cy="1877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малого бизнеса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Обеспечение устойчивого развития малого предпринимательства, как важнейшего компонента формирования оптимальной территориальной и отраслевой экономики, как способа создания новых рабочих мест, рационального использования природных, материальных и трудовых ресурсов, как одного из источников пополнения бюджета.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813" y="6435962"/>
            <a:ext cx="2225233" cy="32921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https://mo-strelna.ru/mssolutions2020.html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52442" y="1583706"/>
            <a:ext cx="168385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862,0 тыс. руб.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8173" y="3333999"/>
            <a:ext cx="197239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15 195,9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52444" y="5072698"/>
            <a:ext cx="156844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675281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0DFC10C-E1B7-45F2-BDC5-0E313C76351E}"/>
              </a:ext>
            </a:extLst>
          </p:cNvPr>
          <p:cNvSpPr/>
          <p:nvPr/>
        </p:nvSpPr>
        <p:spPr>
          <a:xfrm>
            <a:off x="107504" y="-2448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403E3F-C3C2-4A1D-8FC9-3C296F60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18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3C464DE-B4BA-4F68-85FF-D2C22716B02A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E086A21-34E1-47BA-ACB1-B718C2F45540}"/>
              </a:ext>
            </a:extLst>
          </p:cNvPr>
          <p:cNvCxnSpPr>
            <a:cxnSpLocks/>
          </p:cNvCxnSpPr>
          <p:nvPr/>
        </p:nvCxnSpPr>
        <p:spPr>
          <a:xfrm>
            <a:off x="317417" y="6272409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0EB25F-21FD-42B1-9F70-54552CA3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71" y="106807"/>
            <a:ext cx="995890" cy="7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1335299"/>
            <a:ext cx="5112567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Создание благоприятных, комфортных и безопасных условий для проживания жителей Внутригородского муниципального образования Санкт-Петербурга поселок Стрельна.</a:t>
            </a:r>
          </a:p>
          <a:p>
            <a:pPr algn="ctr"/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564905"/>
            <a:ext cx="5112567" cy="8002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 санитарная очистка территорий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(уборка) территорий зеленых насаждений – 67047 кв.м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356992"/>
            <a:ext cx="5112568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городской среды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Выполнение работ по проведению в установленном порядке минимально необходимых мероприятий по обеспечению доступности городской среды для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групп населения  на территории Муниципального образования поселок Стрельна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797152"/>
            <a:ext cx="5112567" cy="1133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10"/>
              </a:lnSpc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территорий зеленых насаждений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благоустройства территории муниципального образования, увеличение площади зеленых насаждений, сохранение зеленых насаждений, улучшение эстетического вида территории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293538"/>
            <a:ext cx="2225233" cy="32921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https://mo-strelna.ru/mssolutions2020.html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1772816"/>
            <a:ext cx="197239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18 514,0 тыс.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2780928"/>
            <a:ext cx="197239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10 161,8 тыс.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43976" y="3934515"/>
            <a:ext cx="162615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45,0 тыс.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5085184"/>
            <a:ext cx="185698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2 610,3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9144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95AE18F-7A2B-42E8-B183-E2E1983045A6}"/>
              </a:ext>
            </a:extLst>
          </p:cNvPr>
          <p:cNvCxnSpPr>
            <a:cxnSpLocks/>
          </p:cNvCxnSpPr>
          <p:nvPr/>
        </p:nvCxnSpPr>
        <p:spPr>
          <a:xfrm>
            <a:off x="395536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7DD7A85-0E56-4BC2-8B58-83C5C1D9AC97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9391EA-DD88-4484-A045-74DFAB4F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31E001-66F3-4E6B-BC0D-2E8B5EB65E31}"/>
              </a:ext>
            </a:extLst>
          </p:cNvPr>
          <p:cNvSpPr/>
          <p:nvPr/>
        </p:nvSpPr>
        <p:spPr>
          <a:xfrm>
            <a:off x="755576" y="20025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культура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6738" y="65635"/>
            <a:ext cx="993734" cy="7193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1406801"/>
            <a:ext cx="5040559" cy="1661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успешной социализации и эффективной самореализации молодежи, развитие потенциала молодежи. Для детей работает театральная студия, хореография, вокальная студия, ИЗО. Большое значение уделяется военно-патриотическому воспитанию граждан, профилактике правонарушений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068961"/>
            <a:ext cx="5040560" cy="17235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подготовка и повышение квалификации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служащих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профессиональных знаний, умений и навыков для успешной профессиональной служебной деятельности муниципальных служащих по обеспечению выполнения целей и задач, стоящих перед органами местного самоуправления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389711"/>
            <a:ext cx="2225233" cy="329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97152"/>
            <a:ext cx="504056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и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условий, обеспечивающих развитие нравственного, духовного и культурного потенциала различных групп населения, снижение социальной напряженности в обществе, обеспечение условий для отдыха населения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https://mo-strelna.ru/mssolutions2020.html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060848"/>
            <a:ext cx="19146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3 690,0 тыс. руб.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3717032"/>
            <a:ext cx="156844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74,0 тыс.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5301208"/>
            <a:ext cx="185698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4 780,0 тыс. руб.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8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31550" cmpd="sng">
                <a:gradFill>
                  <a:gsLst>
                    <a:gs pos="25000">
                      <a:srgbClr val="4472C4">
                        <a:shade val="25000"/>
                        <a:satMod val="190000"/>
                      </a:srgbClr>
                    </a:gs>
                    <a:gs pos="80000">
                      <a:srgbClr val="4472C4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123014-65E1-4F84-A0C5-6BE5D40F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24E53E1-D40F-44C3-9F80-85734B06C0A3}"/>
              </a:ext>
            </a:extLst>
          </p:cNvPr>
          <p:cNvCxnSpPr>
            <a:cxnSpLocks/>
          </p:cNvCxnSpPr>
          <p:nvPr/>
        </p:nvCxnSpPr>
        <p:spPr>
          <a:xfrm>
            <a:off x="395536" y="908720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E715BF1-0746-44FA-9AFA-77D5DA9D5AB0}"/>
              </a:ext>
            </a:extLst>
          </p:cNvPr>
          <p:cNvCxnSpPr>
            <a:cxnSpLocks/>
          </p:cNvCxnSpPr>
          <p:nvPr/>
        </p:nvCxnSpPr>
        <p:spPr>
          <a:xfrm>
            <a:off x="414347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D29608-E098-440E-B529-3DB3A4C5F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01" y="59989"/>
            <a:ext cx="99589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34427" y="13772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ДЛЯ ГРАЖДАН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5557" y="4067190"/>
            <a:ext cx="76677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бюджета для граждан на 2022 год: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гражданам актуальной информации о бюджете в объективной, заслуживающей доверия, доступной для понимания форме.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5557" y="1032743"/>
            <a:ext cx="76677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(местный бюджет)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форма образования и расходования денежных средств в расчете на финансовый год и плановый период, предназначенных для исполнения расходных обязательств соответствующего муниципального образования.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40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F0393C2-BA68-467A-BD35-CC8F7D929874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C9C39D-139D-41A1-8832-FE6FC0C30ED6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9BE016-2B25-4209-BD5B-30260A8A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C95D468-E9AE-48F0-82FC-A9C121F13E57}"/>
              </a:ext>
            </a:extLst>
          </p:cNvPr>
          <p:cNvSpPr/>
          <p:nvPr/>
        </p:nvSpPr>
        <p:spPr>
          <a:xfrm>
            <a:off x="971600" y="26878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4865" y="170639"/>
            <a:ext cx="993734" cy="7193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1447617"/>
            <a:ext cx="4392488" cy="1292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и социальное обеспечение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социальной гарантией для муниципальных служащих является право на получение пенсии за выслугу лет. 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2708920"/>
            <a:ext cx="4392488" cy="1877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семьи и детства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 материнства и детства, семьи носит комплексный социально-экономический характер и осуществляется путем принятия разнообразных государственных мер по поощрению материнства, охране интересов матери и ребенка, укреплению семьи, ее социальной поддержке, обеспечению семейных прав граждан.</a:t>
            </a: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4581128"/>
            <a:ext cx="4392488" cy="1661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натуральной помощи малообеспеченным гражданам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Мера социальной поддержки малообеспеченных жителей Муниципального образования поселок Стрельна, оказавшихся в трудной жизненной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ситуации, в виде обеспечения их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твердым топливом.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381327"/>
            <a:ext cx="2225233" cy="32921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https://mo-strelna.ru/mssolutions2020.html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1916832"/>
            <a:ext cx="185698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1 563,3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501008"/>
            <a:ext cx="185698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4 714,4 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5229200"/>
            <a:ext cx="1312603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942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8CFB32F-00FA-4810-A010-C361011C98C1}"/>
              </a:ext>
            </a:extLst>
          </p:cNvPr>
          <p:cNvCxnSpPr>
            <a:cxnSpLocks/>
          </p:cNvCxnSpPr>
          <p:nvPr/>
        </p:nvCxnSpPr>
        <p:spPr>
          <a:xfrm>
            <a:off x="395536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5421F6C-C357-4DDA-831C-9D1E68DD24C4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114C53-B9C3-4AC1-B8EF-27202D98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7852E6-3C89-4131-BC39-AFEB7B47B861}"/>
              </a:ext>
            </a:extLst>
          </p:cNvPr>
          <p:cNvSpPr/>
          <p:nvPr/>
        </p:nvSpPr>
        <p:spPr>
          <a:xfrm>
            <a:off x="395536" y="1267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  <a:p>
            <a:pPr algn="ctr"/>
            <a:endParaRPr lang="ru-RU" sz="24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82231"/>
            <a:ext cx="3600400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Создание условий, обеспечивающих возможность граждан систематически заниматься физической культурой и спортом;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Создание условий для проведения значимых международных, всероссийских, городских, районных и муниципальных спортивных мероприятий.</a:t>
            </a:r>
          </a:p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6738" y="55003"/>
            <a:ext cx="993734" cy="719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23057"/>
            <a:ext cx="2225233" cy="3292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39614" y="6394202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https://mo-strelna.ru/mssolutions2020.html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7245" y="4570443"/>
            <a:ext cx="185698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2 682,0 тыс. руб.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1282231"/>
            <a:ext cx="3600400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печать и издательство</a:t>
            </a:r>
          </a:p>
          <a:p>
            <a:pPr lvl="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Опубликование муниципальных правовых актов, доведение до сведения жителей муниципального образования официальной информации о социально-экономическом и культурном развитии муниципального образования, о развитии его общественной инфраструктуры и иной официальной информации</a:t>
            </a:r>
          </a:p>
          <a:p>
            <a:pPr lvl="0" algn="ctr"/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78343" y="4570443"/>
            <a:ext cx="16838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770,0 тыс. руб.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08004" y="980728"/>
            <a:ext cx="0" cy="54134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9021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герб[1] 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49556" y="116076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5649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1340768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задачи функций государства и местного самоуправления.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средств, являющихся источниками финансирования дефицита бюджета.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–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9AFA0B-ABDB-49B1-B986-CA3A07622A11}"/>
              </a:ext>
            </a:extLst>
          </p:cNvPr>
          <p:cNvSpPr/>
          <p:nvPr/>
        </p:nvSpPr>
        <p:spPr>
          <a:xfrm>
            <a:off x="755577" y="277089"/>
            <a:ext cx="7272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B901E97-A60C-45B6-B35B-3C33CA9F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22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8B0FE4-C407-4E45-A888-7BD44BCBD433}"/>
              </a:ext>
            </a:extLst>
          </p:cNvPr>
          <p:cNvCxnSpPr>
            <a:cxnSpLocks/>
          </p:cNvCxnSpPr>
          <p:nvPr/>
        </p:nvCxnSpPr>
        <p:spPr>
          <a:xfrm>
            <a:off x="251520" y="6436554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B0E590E-6D3E-45BF-AED3-F72C6DB8887E}"/>
              </a:ext>
            </a:extLst>
          </p:cNvPr>
          <p:cNvCxnSpPr>
            <a:cxnSpLocks/>
          </p:cNvCxnSpPr>
          <p:nvPr/>
        </p:nvCxnSpPr>
        <p:spPr>
          <a:xfrm>
            <a:off x="251520" y="10527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5649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052736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межбюджетный трансферт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предоставляемый в целях софинансирования расходных обязательств.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межбюджетный трансферт, предоставляемый в целях финансового обеспечения расходных обязательств по переданным полномочиям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обусловленные законом, иным нормативным правовым актом, договором или соглашением обязанности публично-правового образования (РФ, субъекта РФ, муниципального образования) или действующего от его имени казенного учреждения предоставить физическому или юридическому лицу, иному публично –правовому образованию, субъекту международного права средства из соответствующего бюджета.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обязательства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обязательства, подлежащие исполнению в соответствующем финансовом году.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7436368-914C-4024-9F78-137EA43B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23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8F51BBA-4894-47A0-801E-B69FF541D697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9EE69DA-AF23-48D6-89D7-A4C7A60423BE}"/>
              </a:ext>
            </a:extLst>
          </p:cNvPr>
          <p:cNvCxnSpPr>
            <a:cxnSpLocks/>
          </p:cNvCxnSpPr>
          <p:nvPr/>
        </p:nvCxnSpPr>
        <p:spPr>
          <a:xfrm>
            <a:off x="323528" y="899821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8CECE6B-82D2-41A1-A4EB-AC0ECE6B7B50}"/>
              </a:ext>
            </a:extLst>
          </p:cNvPr>
          <p:cNvSpPr/>
          <p:nvPr/>
        </p:nvSpPr>
        <p:spPr>
          <a:xfrm>
            <a:off x="755577" y="134867"/>
            <a:ext cx="7272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5434" y="44969"/>
            <a:ext cx="999831" cy="7193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5612CB-CA06-4098-A93A-FC15C29D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24</a:t>
            </a:fld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1F38E93-9598-485A-B12B-7BCC5371887A}"/>
              </a:ext>
            </a:extLst>
          </p:cNvPr>
          <p:cNvCxnSpPr>
            <a:cxnSpLocks/>
          </p:cNvCxnSpPr>
          <p:nvPr/>
        </p:nvCxnSpPr>
        <p:spPr>
          <a:xfrm>
            <a:off x="179512" y="6597352"/>
            <a:ext cx="8640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8CF62CB-F2A1-4FF7-9233-34C197C091AE}"/>
              </a:ext>
            </a:extLst>
          </p:cNvPr>
          <p:cNvCxnSpPr>
            <a:cxnSpLocks/>
          </p:cNvCxnSpPr>
          <p:nvPr/>
        </p:nvCxnSpPr>
        <p:spPr>
          <a:xfrm>
            <a:off x="539552" y="764704"/>
            <a:ext cx="86044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B0D64B-6684-4005-9932-A89E9786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-51804"/>
            <a:ext cx="995890" cy="720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1E07BC-DD73-4BDD-92CF-69128A2F37F2}"/>
              </a:ext>
            </a:extLst>
          </p:cNvPr>
          <p:cNvSpPr/>
          <p:nvPr/>
        </p:nvSpPr>
        <p:spPr>
          <a:xfrm>
            <a:off x="827584" y="184351"/>
            <a:ext cx="7272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83671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совет и Местная администрация внутригородского муниципального образования города федерального значения  Санкт-Петербурга посёлок Стрельна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82637805"/>
              </p:ext>
            </p:extLst>
          </p:nvPr>
        </p:nvGraphicFramePr>
        <p:xfrm>
          <a:off x="179512" y="1412776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s://sun9-68.userapi.com/impg/BgICD8ftlpfahmsXoNDhCncg87PBuehjBAJVsQ/yD5Ze9WJI1Y.jpg?size=148x148&amp;quality=96&amp;sign=acac0a03df018b1230e613923d6eb366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5373216"/>
            <a:ext cx="1224136" cy="1152128"/>
          </a:xfrm>
          <a:prstGeom prst="rect">
            <a:avLst/>
          </a:prstGeom>
          <a:noFill/>
        </p:spPr>
      </p:pic>
      <p:pic>
        <p:nvPicPr>
          <p:cNvPr id="1028" name="Picture 4" descr="https://sun9-62.userapi.com/impg/a38OfSVlMLrY1M9l8_9v7vsmHxNQfvJWVmjeaQ/s_kv-RZE_-s.jpg?size=164x164&amp;quality=96&amp;sign=03521c3fb19b4be114a180c481c34485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5373216"/>
            <a:ext cx="1224136" cy="1152128"/>
          </a:xfrm>
          <a:prstGeom prst="rect">
            <a:avLst/>
          </a:prstGeom>
          <a:noFill/>
        </p:spPr>
      </p:pic>
      <p:pic>
        <p:nvPicPr>
          <p:cNvPr id="1030" name="Picture 6" descr="https://sun9-4.userapi.com/impg/jXlq2TGvN77syUrCMNUpRvtTAgn86OGeyPfe1A/PMUY0cfjF7s.jpg?size=148x148&amp;quality=96&amp;sign=0ee67f17db603ab0631fff348f0789b7&amp;type=albu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5373216"/>
            <a:ext cx="1224136" cy="1152128"/>
          </a:xfrm>
          <a:prstGeom prst="rect">
            <a:avLst/>
          </a:prstGeom>
          <a:noFill/>
        </p:spPr>
      </p:pic>
      <p:pic>
        <p:nvPicPr>
          <p:cNvPr id="1032" name="Picture 8" descr="https://sun9-30.userapi.com/impg/jk5bY7fR1PRwLGsAnzzBzIpFuNupdOs5IoEiog/yv_j4jLyioY.jpg?size=198x198&amp;quality=96&amp;sign=ea34290f40585d2792324e6e5c9e128f&amp;type=albu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5373216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875" y="1052718"/>
            <a:ext cx="842493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поселок Стрельна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внутригородское муниципальное образование города федерального значения Санкт-Петербурга, расположенное в границах Петродворцового района Санкт-Петербурга. </a:t>
            </a:r>
            <a:endParaRPr lang="ru-RU" sz="1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A0B265-E797-4238-A008-98E83B4BD1F5}"/>
              </a:ext>
            </a:extLst>
          </p:cNvPr>
          <p:cNvSpPr/>
          <p:nvPr/>
        </p:nvSpPr>
        <p:spPr>
          <a:xfrm>
            <a:off x="150590" y="-1091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 - территориальное деление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AD240B-D76B-413C-8BC4-F5FE98AAB57E}"/>
              </a:ext>
            </a:extLst>
          </p:cNvPr>
          <p:cNvSpPr/>
          <p:nvPr/>
        </p:nvSpPr>
        <p:spPr>
          <a:xfrm>
            <a:off x="395536" y="5717705"/>
            <a:ext cx="84183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подробная информация о внутригородском муниципальном образовании  города федерального значения Санкт-Петербурга поселок Стрельна его истории и развитии на сайте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https://mo-strelna.ru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123014-65E1-4F84-A0C5-6BE5D40F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24E53E1-D40F-44C3-9F80-85734B06C0A3}"/>
              </a:ext>
            </a:extLst>
          </p:cNvPr>
          <p:cNvCxnSpPr>
            <a:cxnSpLocks/>
          </p:cNvCxnSpPr>
          <p:nvPr/>
        </p:nvCxnSpPr>
        <p:spPr>
          <a:xfrm>
            <a:off x="395536" y="908720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E715BF1-0746-44FA-9AFA-77D5DA9D5AB0}"/>
              </a:ext>
            </a:extLst>
          </p:cNvPr>
          <p:cNvCxnSpPr>
            <a:cxnSpLocks/>
          </p:cNvCxnSpPr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D29608-E098-440E-B529-3DB3A4C5F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81" y="36262"/>
            <a:ext cx="995890" cy="7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/>
          <a:srcRect l="13271" t="12588" r="21701" b="3496"/>
          <a:stretch/>
        </p:blipFill>
        <p:spPr>
          <a:xfrm>
            <a:off x="5085157" y="2027712"/>
            <a:ext cx="3728750" cy="3544877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13875" y="2033159"/>
            <a:ext cx="4572000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старейших пригородов Санкт-Петербурга, расположена в 19 километрах от города, на южном побережье Финского залива.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открытия Государственного комплекса «Дворец Конгрессов»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Стрельна является одним из самых известных поселков в мире.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1997 году поселок Стрельна стал самостоятельным муниципальным образованием.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территории составляет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1923,8 га  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проспектов и улиц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14 871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человек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домов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культурного наследия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31550" cmpd="sng">
                <a:gradFill>
                  <a:gsLst>
                    <a:gs pos="25000">
                      <a:srgbClr val="4472C4">
                        <a:shade val="25000"/>
                        <a:satMod val="190000"/>
                      </a:srgbClr>
                    </a:gs>
                    <a:gs pos="80000">
                      <a:srgbClr val="4472C4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123014-65E1-4F84-A0C5-6BE5D40F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24E53E1-D40F-44C3-9F80-85734B06C0A3}"/>
              </a:ext>
            </a:extLst>
          </p:cNvPr>
          <p:cNvCxnSpPr>
            <a:cxnSpLocks/>
          </p:cNvCxnSpPr>
          <p:nvPr/>
        </p:nvCxnSpPr>
        <p:spPr>
          <a:xfrm>
            <a:off x="395536" y="908720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E715BF1-0746-44FA-9AFA-77D5DA9D5AB0}"/>
              </a:ext>
            </a:extLst>
          </p:cNvPr>
          <p:cNvCxnSpPr>
            <a:cxnSpLocks/>
          </p:cNvCxnSpPr>
          <p:nvPr/>
        </p:nvCxnSpPr>
        <p:spPr>
          <a:xfrm>
            <a:off x="323528" y="6453336"/>
            <a:ext cx="85877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D29608-E098-440E-B529-3DB3A4C5F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01" y="59989"/>
            <a:ext cx="99589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7544" y="158379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17662976"/>
              </p:ext>
            </p:extLst>
          </p:nvPr>
        </p:nvGraphicFramePr>
        <p:xfrm>
          <a:off x="-900608" y="189886"/>
          <a:ext cx="4968552" cy="666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91880" y="1412776"/>
            <a:ext cx="5184576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Главой Муниципального образования поселок Стрельна, исполняющим полномочия председателя Муниципального Совета, является 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Беленков Валерий Николаевич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1880" y="4365104"/>
            <a:ext cx="5184576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Главой Местной Администрации внутригородского муниципального образования города федерального значения Санкт-Петербурга поселок Стрельна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Климачева Ирина Алексеевна.</a:t>
            </a:r>
          </a:p>
        </p:txBody>
      </p:sp>
    </p:spTree>
    <p:extLst>
      <p:ext uri="{BB962C8B-B14F-4D97-AF65-F5344CB8AC3E}">
        <p14:creationId xmlns:p14="http://schemas.microsoft.com/office/powerpoint/2010/main" val="81884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123014-65E1-4F84-A0C5-6BE5D40F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24E53E1-D40F-44C3-9F80-85734B06C0A3}"/>
              </a:ext>
            </a:extLst>
          </p:cNvPr>
          <p:cNvCxnSpPr>
            <a:cxnSpLocks/>
          </p:cNvCxnSpPr>
          <p:nvPr/>
        </p:nvCxnSpPr>
        <p:spPr>
          <a:xfrm>
            <a:off x="395536" y="908720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E715BF1-0746-44FA-9AFA-77D5DA9D5AB0}"/>
              </a:ext>
            </a:extLst>
          </p:cNvPr>
          <p:cNvCxnSpPr>
            <a:cxnSpLocks/>
          </p:cNvCxnSpPr>
          <p:nvPr/>
        </p:nvCxnSpPr>
        <p:spPr>
          <a:xfrm>
            <a:off x="414347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D29608-E098-440E-B529-3DB3A4C5F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01" y="59989"/>
            <a:ext cx="99589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71473" y="93299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4070161"/>
              </p:ext>
            </p:extLst>
          </p:nvPr>
        </p:nvGraphicFramePr>
        <p:xfrm>
          <a:off x="1328343" y="1196752"/>
          <a:ext cx="6587058" cy="455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/>
          <a:srcRect l="12050" t="16068" r="12029" b="16068"/>
          <a:stretch/>
        </p:blipFill>
        <p:spPr>
          <a:xfrm>
            <a:off x="5940152" y="4420613"/>
            <a:ext cx="1876696" cy="1168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5B9BD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850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492896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9D54A5-06E3-4257-8EFB-723CF63F84F7}"/>
              </a:ext>
            </a:extLst>
          </p:cNvPr>
          <p:cNvSpPr/>
          <p:nvPr/>
        </p:nvSpPr>
        <p:spPr>
          <a:xfrm>
            <a:off x="496309" y="179003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бюджетной политики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B6EB47-5E26-49E4-A10E-871B873B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86F6C24-8E8B-4A07-BE80-0B807B3B5A24}"/>
              </a:ext>
            </a:extLst>
          </p:cNvPr>
          <p:cNvCxnSpPr>
            <a:cxnSpLocks/>
          </p:cNvCxnSpPr>
          <p:nvPr/>
        </p:nvCxnSpPr>
        <p:spPr>
          <a:xfrm>
            <a:off x="395536" y="908720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0CC4013-2918-4261-82B9-02015E632C6C}"/>
              </a:ext>
            </a:extLst>
          </p:cNvPr>
          <p:cNvCxnSpPr>
            <a:cxnSpLocks/>
          </p:cNvCxnSpPr>
          <p:nvPr/>
        </p:nvCxnSpPr>
        <p:spPr>
          <a:xfrm>
            <a:off x="467544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018C25-5B8F-4E93-9715-6B8986581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39" y="96011"/>
            <a:ext cx="995890" cy="72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6309" y="1265271"/>
            <a:ext cx="810813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бюджетной политики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устойчивого социально-экономического развития муниципального образования и безусловное исполнение принятых расходных обязательств наиболее эффективным способом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27544" y="2649924"/>
            <a:ext cx="36277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отдельных государственных полномочий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98165" y="3612884"/>
            <a:ext cx="330442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оценки исполнения бюджета не по количеству израсходованных бюджетных средств, а по достижению целей, на финансовое обеспечение которых направляются бюджетные средства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7264" y="2527474"/>
            <a:ext cx="362776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расходных обязательств местного бюджета по решению вопросов местного значения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123728" y="2096268"/>
            <a:ext cx="288032" cy="40916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790568" y="2096268"/>
            <a:ext cx="301712" cy="53687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34354" y="2119466"/>
            <a:ext cx="432048" cy="141963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44194"/>
            <a:ext cx="2405756" cy="1702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CC7E8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428" y="3695318"/>
            <a:ext cx="2725148" cy="20179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A3CABD-463D-437E-A665-FF85FA11C377}"/>
              </a:ext>
            </a:extLst>
          </p:cNvPr>
          <p:cNvSpPr/>
          <p:nvPr/>
        </p:nvSpPr>
        <p:spPr>
          <a:xfrm>
            <a:off x="67253" y="22856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принятие проекта бюджета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F67DCDE-FE44-4025-9208-D2FD9A1A0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151802"/>
              </p:ext>
            </p:extLst>
          </p:nvPr>
        </p:nvGraphicFramePr>
        <p:xfrm>
          <a:off x="484311" y="1052736"/>
          <a:ext cx="816381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3538055"/>
              </p:ext>
            </p:extLst>
          </p:nvPr>
        </p:nvGraphicFramePr>
        <p:xfrm>
          <a:off x="611560" y="2636912"/>
          <a:ext cx="252028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5947922"/>
              </p:ext>
            </p:extLst>
          </p:nvPr>
        </p:nvGraphicFramePr>
        <p:xfrm>
          <a:off x="3203848" y="2636912"/>
          <a:ext cx="2592288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02097095"/>
              </p:ext>
            </p:extLst>
          </p:nvPr>
        </p:nvGraphicFramePr>
        <p:xfrm>
          <a:off x="5868144" y="2636912"/>
          <a:ext cx="2566324" cy="300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982960-790F-4C63-ADE1-ED52D10B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7636" y="6381328"/>
            <a:ext cx="2057400" cy="365125"/>
          </a:xfrm>
        </p:spPr>
        <p:txBody>
          <a:bodyPr/>
          <a:lstStyle/>
          <a:p>
            <a:fld id="{972D3F3D-7A84-45E0-B81B-67258C447AF1}" type="slidenum">
              <a:rPr lang="ru-RU" smtClean="0"/>
              <a:pPr/>
              <a:t>7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9DFB84F-301B-41B8-BD35-7F25E9A34DAC}"/>
              </a:ext>
            </a:extLst>
          </p:cNvPr>
          <p:cNvCxnSpPr>
            <a:cxnSpLocks/>
          </p:cNvCxnSpPr>
          <p:nvPr/>
        </p:nvCxnSpPr>
        <p:spPr>
          <a:xfrm>
            <a:off x="395536" y="908720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73B38C0-22FC-4DBE-8912-5A62B09C302A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27095F-E419-49FB-899A-E13674E749C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73" y="50223"/>
            <a:ext cx="9958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2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31550" cmpd="sng">
                <a:gradFill>
                  <a:gsLst>
                    <a:gs pos="25000">
                      <a:srgbClr val="4472C4">
                        <a:shade val="25000"/>
                        <a:satMod val="190000"/>
                      </a:srgbClr>
                    </a:gs>
                    <a:gs pos="80000">
                      <a:srgbClr val="4472C4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95536" y="6309320"/>
          <a:ext cx="3096344" cy="288032"/>
        </p:xfrm>
        <a:graphic>
          <a:graphicData uri="http://schemas.openxmlformats.org/drawingml/2006/table">
            <a:tbl>
              <a:tblPr/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указаны в 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36FB10-2D16-428E-84B1-4821C08D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DC5E697-D4FD-44CB-A520-FF4037C65527}"/>
              </a:ext>
            </a:extLst>
          </p:cNvPr>
          <p:cNvCxnSpPr>
            <a:cxnSpLocks/>
          </p:cNvCxnSpPr>
          <p:nvPr/>
        </p:nvCxnSpPr>
        <p:spPr>
          <a:xfrm>
            <a:off x="467544" y="866329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BDC36A-E94B-480E-B220-44F6C4B8C138}"/>
              </a:ext>
            </a:extLst>
          </p:cNvPr>
          <p:cNvCxnSpPr>
            <a:cxnSpLocks/>
          </p:cNvCxnSpPr>
          <p:nvPr/>
        </p:nvCxnSpPr>
        <p:spPr>
          <a:xfrm>
            <a:off x="395536" y="631588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9703CF-2C8E-405E-B71C-2CC2247B0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6805"/>
            <a:ext cx="995890" cy="72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91880" y="6312326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https://mo-strelna.ru/mobudget-citizens.html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https://mo-strelna.ru/mssolutions2020.html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02753"/>
              </p:ext>
            </p:extLst>
          </p:nvPr>
        </p:nvGraphicFramePr>
        <p:xfrm>
          <a:off x="1002854" y="1340768"/>
          <a:ext cx="7512496" cy="37601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3171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2021 года ожидаемое исполнение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 2022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изменения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67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93 280,2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97 030,7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750,5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67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109 687,6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99 588,2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- 10 099,4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67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16 407,4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- 13 849,9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BE2F6E-50B5-46BC-B3A2-0E386584870F}"/>
              </a:ext>
            </a:extLst>
          </p:cNvPr>
          <p:cNvSpPr/>
          <p:nvPr/>
        </p:nvSpPr>
        <p:spPr>
          <a:xfrm>
            <a:off x="239298" y="143883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 2022 ГОД</a:t>
            </a:r>
          </a:p>
        </p:txBody>
      </p:sp>
    </p:spTree>
    <p:extLst>
      <p:ext uri="{BB962C8B-B14F-4D97-AF65-F5344CB8AC3E}">
        <p14:creationId xmlns:p14="http://schemas.microsoft.com/office/powerpoint/2010/main" val="385157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88570"/>
              </p:ext>
            </p:extLst>
          </p:nvPr>
        </p:nvGraphicFramePr>
        <p:xfrm>
          <a:off x="395536" y="6309320"/>
          <a:ext cx="3096344" cy="288032"/>
        </p:xfrm>
        <a:graphic>
          <a:graphicData uri="http://schemas.openxmlformats.org/drawingml/2006/table">
            <a:tbl>
              <a:tblPr/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указаны в 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BE2F6E-50B5-46BC-B3A2-0E386584870F}"/>
              </a:ext>
            </a:extLst>
          </p:cNvPr>
          <p:cNvSpPr/>
          <p:nvPr/>
        </p:nvSpPr>
        <p:spPr>
          <a:xfrm>
            <a:off x="287701" y="27978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36FB10-2D16-428E-84B1-4821C08D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9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DC5E697-D4FD-44CB-A520-FF4037C65527}"/>
              </a:ext>
            </a:extLst>
          </p:cNvPr>
          <p:cNvCxnSpPr>
            <a:cxnSpLocks/>
          </p:cNvCxnSpPr>
          <p:nvPr/>
        </p:nvCxnSpPr>
        <p:spPr>
          <a:xfrm>
            <a:off x="467544" y="866329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BDC36A-E94B-480E-B220-44F6C4B8C138}"/>
              </a:ext>
            </a:extLst>
          </p:cNvPr>
          <p:cNvCxnSpPr>
            <a:cxnSpLocks/>
          </p:cNvCxnSpPr>
          <p:nvPr/>
        </p:nvCxnSpPr>
        <p:spPr>
          <a:xfrm>
            <a:off x="395536" y="631588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9703CF-2C8E-405E-B71C-2CC2247B0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6805"/>
            <a:ext cx="995890" cy="72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91880" y="6312326"/>
            <a:ext cx="484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данных: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https://mo-strelna.ru/mobudget-citizens.html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https://mo-strelna.ru/mssolutions2020.html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683" y="991205"/>
            <a:ext cx="768776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состоит из доходов и расходов. Ниже представлены данные доходов и расходов МА МО поселок Стрельна за 2021 год и планируемые доходы и расходы на 2022-2023 года.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4545728"/>
              </p:ext>
            </p:extLst>
          </p:nvPr>
        </p:nvGraphicFramePr>
        <p:xfrm>
          <a:off x="1572344" y="212759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45103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Бюджет для гражда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Бюджет для граждан" id="{495CAFB1-EF60-44B0-AC5F-F539200F761F}" vid="{38712093-5BC5-4BCE-A152-A9DA3FF513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9315</TotalTime>
  <Words>2738</Words>
  <Application>Microsoft Office PowerPoint</Application>
  <PresentationFormat>Экран (4:3)</PresentationFormat>
  <Paragraphs>568</Paragraphs>
  <Slides>24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Внутригородское муниципальное образование  Санкт-Петербурга поселок Стрельна</dc:title>
  <dc:creator>1</dc:creator>
  <cp:lastModifiedBy>1</cp:lastModifiedBy>
  <cp:revision>889</cp:revision>
  <dcterms:created xsi:type="dcterms:W3CDTF">2018-10-12T12:12:54Z</dcterms:created>
  <dcterms:modified xsi:type="dcterms:W3CDTF">2022-05-04T06:45:32Z</dcterms:modified>
</cp:coreProperties>
</file>