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7">
  <p:sldMasterIdLst>
    <p:sldMasterId id="2147483816" r:id="rId1"/>
  </p:sldMasterIdLst>
  <p:notesMasterIdLst>
    <p:notesMasterId r:id="rId25"/>
  </p:notesMasterIdLst>
  <p:sldIdLst>
    <p:sldId id="419" r:id="rId2"/>
    <p:sldId id="436" r:id="rId3"/>
    <p:sldId id="438" r:id="rId4"/>
    <p:sldId id="451" r:id="rId5"/>
    <p:sldId id="457" r:id="rId6"/>
    <p:sldId id="456" r:id="rId7"/>
    <p:sldId id="455" r:id="rId8"/>
    <p:sldId id="454" r:id="rId9"/>
    <p:sldId id="453" r:id="rId10"/>
    <p:sldId id="452" r:id="rId11"/>
    <p:sldId id="458" r:id="rId12"/>
    <p:sldId id="459" r:id="rId13"/>
    <p:sldId id="464" r:id="rId14"/>
    <p:sldId id="463" r:id="rId15"/>
    <p:sldId id="462" r:id="rId16"/>
    <p:sldId id="461" r:id="rId17"/>
    <p:sldId id="460" r:id="rId18"/>
    <p:sldId id="465" r:id="rId19"/>
    <p:sldId id="467" r:id="rId20"/>
    <p:sldId id="466" r:id="rId21"/>
    <p:sldId id="470" r:id="rId22"/>
    <p:sldId id="469" r:id="rId23"/>
    <p:sldId id="468" r:id="rId2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976BDB-2419-4495-931E-59C5F6877238}">
          <p14:sldIdLst>
            <p14:sldId id="419"/>
            <p14:sldId id="436"/>
            <p14:sldId id="438"/>
            <p14:sldId id="451"/>
            <p14:sldId id="457"/>
            <p14:sldId id="456"/>
            <p14:sldId id="455"/>
            <p14:sldId id="454"/>
            <p14:sldId id="453"/>
            <p14:sldId id="452"/>
            <p14:sldId id="458"/>
            <p14:sldId id="459"/>
            <p14:sldId id="464"/>
            <p14:sldId id="463"/>
            <p14:sldId id="462"/>
            <p14:sldId id="461"/>
            <p14:sldId id="460"/>
            <p14:sldId id="465"/>
            <p14:sldId id="467"/>
            <p14:sldId id="466"/>
            <p14:sldId id="470"/>
            <p14:sldId id="469"/>
            <p14:sldId id="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geniy" initials="E" lastIdx="1" clrIdx="0">
    <p:extLst>
      <p:ext uri="{19B8F6BF-5375-455C-9EA6-DF929625EA0E}">
        <p15:presenceInfo xmlns:p15="http://schemas.microsoft.com/office/powerpoint/2012/main" userId="Evgeni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7D01"/>
    <a:srgbClr val="2F5597"/>
    <a:srgbClr val="EDD29D"/>
    <a:srgbClr val="ACC7E8"/>
    <a:srgbClr val="5A90E4"/>
    <a:srgbClr val="4C6863"/>
    <a:srgbClr val="5C7974"/>
    <a:srgbClr val="89A8A3"/>
    <a:srgbClr val="1C8654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2" autoAdjust="0"/>
    <p:restoredTop sz="95928" autoAdjust="0"/>
  </p:normalViewPr>
  <p:slideViewPr>
    <p:cSldViewPr>
      <p:cViewPr varScale="1">
        <p:scale>
          <a:sx n="110" d="100"/>
          <a:sy n="110" d="100"/>
        </p:scale>
        <p:origin x="172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D97D0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6.2500000000000012E-3"/>
                  <c:y val="-1.0109251968503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9E-446C-A1CD-3040E7D42918}"/>
                </c:ext>
              </c:extLst>
            </c:dLbl>
            <c:dLbl>
              <c:idx val="1"/>
              <c:layout>
                <c:manualLayout>
                  <c:x val="-1.666666666666667E-2"/>
                  <c:y val="-7.342519685039373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9E-446C-A1CD-3040E7D42918}"/>
                </c:ext>
              </c:extLst>
            </c:dLbl>
            <c:dLbl>
              <c:idx val="2"/>
              <c:layout>
                <c:manualLayout>
                  <c:x val="-8.3333333333334113E-3"/>
                  <c:y val="2.390748031496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9E-446C-A1CD-3040E7D42918}"/>
                </c:ext>
              </c:extLst>
            </c:dLbl>
            <c:dLbl>
              <c:idx val="3"/>
              <c:layout>
                <c:manualLayout>
                  <c:x val="-1.2500000000000002E-2"/>
                  <c:y val="2.390748031496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9E-446C-A1CD-3040E7D429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97185.600000000006</c:v>
                </c:pt>
                <c:pt idx="1">
                  <c:v>97754</c:v>
                </c:pt>
                <c:pt idx="2">
                  <c:v>102490.6</c:v>
                </c:pt>
                <c:pt idx="3">
                  <c:v>107143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9E-446C-A1CD-3040E7D429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
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0000000003E-2"/>
                  <c:y val="-1.94842519685039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9E-446C-A1CD-3040E7D42918}"/>
                </c:ext>
              </c:extLst>
            </c:dLbl>
            <c:dLbl>
              <c:idx val="1"/>
              <c:layout>
                <c:manualLayout>
                  <c:x val="2.0833333333333339E-2"/>
                  <c:y val="-6.98425196850393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9E-446C-A1CD-3040E7D42918}"/>
                </c:ext>
              </c:extLst>
            </c:dLbl>
            <c:dLbl>
              <c:idx val="2"/>
              <c:layout>
                <c:manualLayout>
                  <c:x val="2.5000000000000005E-2"/>
                  <c:y val="-3.8234251968503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9E-446C-A1CD-3040E7D42918}"/>
                </c:ext>
              </c:extLst>
            </c:dLbl>
            <c:dLbl>
              <c:idx val="3"/>
              <c:layout>
                <c:manualLayout>
                  <c:x val="6.0416666666666688E-2"/>
                  <c:y val="2.3907480314960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B9E-446C-A1CD-3040E7D429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 formatCode="0.0">
                  <c:v>108456.9</c:v>
                </c:pt>
                <c:pt idx="1">
                  <c:v>98237.3</c:v>
                </c:pt>
                <c:pt idx="2">
                  <c:v>104056.6</c:v>
                </c:pt>
                <c:pt idx="3">
                  <c:v>104062.1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B9E-446C-A1CD-3040E7D429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6.2499999999999639E-3"/>
                  <c:y val="-7.342519685039373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9E-446C-A1CD-3040E7D42918}"/>
                </c:ext>
              </c:extLst>
            </c:dLbl>
            <c:dLbl>
              <c:idx val="1"/>
              <c:layout>
                <c:manualLayout>
                  <c:x val="-4.1666666666666683E-3"/>
                  <c:y val="-1.3234251968503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9E-446C-A1CD-3040E7D42918}"/>
                </c:ext>
              </c:extLst>
            </c:dLbl>
            <c:dLbl>
              <c:idx val="2"/>
              <c:layout>
                <c:manualLayout>
                  <c:x val="4.5833333333333351E-2"/>
                  <c:y val="6.66240157480315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9E-446C-A1CD-3040E7D429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 formatCode="0.0">
                  <c:v>-11271.3</c:v>
                </c:pt>
                <c:pt idx="1">
                  <c:v>483.3</c:v>
                </c:pt>
                <c:pt idx="2">
                  <c:v>-1566</c:v>
                </c:pt>
                <c:pt idx="3">
                  <c:v>1679.1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B9E-446C-A1CD-3040E7D429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0820864"/>
        <c:axId val="80847232"/>
      </c:barChart>
      <c:catAx>
        <c:axId val="8082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0847232"/>
        <c:crosses val="autoZero"/>
        <c:auto val="1"/>
        <c:lblAlgn val="ctr"/>
        <c:lblOffset val="100"/>
        <c:noMultiLvlLbl val="0"/>
      </c:catAx>
      <c:valAx>
        <c:axId val="8084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0820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38100" cap="flat" cmpd="sng" algn="ctr">
      <a:solidFill>
        <a:srgbClr val="D97D01"/>
      </a:solidFill>
      <a:prstDash val="solid"/>
      <a:miter lim="800000"/>
    </a:ln>
    <a:effectLst/>
  </c:spPr>
  <c:txPr>
    <a:bodyPr/>
    <a:lstStyle/>
    <a:p>
      <a:pPr>
        <a:defRPr sz="800">
          <a:solidFill>
            <a:schemeClr val="dk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Статистика межбюджетных трансфертов </a:t>
            </a:r>
          </a:p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из бюджета Санкт-Петербурга</a:t>
            </a:r>
          </a:p>
        </c:rich>
      </c:tx>
      <c:layout>
        <c:manualLayout>
          <c:xMode val="edge"/>
          <c:yMode val="edge"/>
          <c:x val="0.16036159121649624"/>
          <c:y val="1.64067921599693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66994760723237"/>
          <c:y val="0.20500540197627004"/>
          <c:w val="0.72051341738043262"/>
          <c:h val="0.52001652594156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D97D0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78222.100000000006</c:v>
                </c:pt>
                <c:pt idx="1">
                  <c:v>87448.1</c:v>
                </c:pt>
                <c:pt idx="2">
                  <c:v>91573</c:v>
                </c:pt>
                <c:pt idx="3">
                  <c:v>95595.7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63-4B1F-9D57-CF7A0C7261C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17109.3</c:v>
                </c:pt>
                <c:pt idx="1">
                  <c:v>8096</c:v>
                </c:pt>
                <c:pt idx="2">
                  <c:v>8489.9</c:v>
                </c:pt>
                <c:pt idx="3">
                  <c:v>8877.7999999999975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63-4B1F-9D57-CF7A0C7261C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EDD29D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63-4B1F-9D57-CF7A0C726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078976"/>
        <c:axId val="128080512"/>
      </c:barChart>
      <c:catAx>
        <c:axId val="12807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080512"/>
        <c:crosses val="autoZero"/>
        <c:auto val="1"/>
        <c:lblAlgn val="ctr"/>
        <c:lblOffset val="100"/>
        <c:noMultiLvlLbl val="0"/>
      </c:catAx>
      <c:valAx>
        <c:axId val="12808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078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 w="381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8100">
      <a:solidFill>
        <a:srgbClr val="D97D01"/>
      </a:solidFill>
    </a:ln>
    <a:effectLst/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Субвенции</a:t>
            </a:r>
          </a:p>
          <a:p>
            <a:pPr>
              <a:defRPr/>
            </a:pPr>
            <a:r>
              <a:rPr lang="ru-RU" dirty="0"/>
              <a:t>на </a:t>
            </a:r>
            <a:r>
              <a:rPr lang="ru-RU" dirty="0" smtClean="0"/>
              <a:t>2023 </a:t>
            </a:r>
            <a:r>
              <a:rPr lang="ru-RU" dirty="0"/>
              <a:t>г.</a:t>
            </a:r>
          </a:p>
        </c:rich>
      </c:tx>
      <c:layout>
        <c:manualLayout>
          <c:xMode val="edge"/>
          <c:yMode val="edge"/>
          <c:x val="0.39434866432465382"/>
          <c:y val="3.49997342426323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6760141730283938"/>
          <c:y val="0.14757628917947196"/>
          <c:w val="0.93482004414968489"/>
          <c:h val="0.70652415432101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D0-4CDF-ABA6-D09BF81BE4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Опека и попечительство</c:v>
                </c:pt>
                <c:pt idx="1">
                  <c:v>Протоколы об административных правонарушениях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8087.2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3F-4D42-912F-B9244EBB8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4427392"/>
        <c:axId val="114428928"/>
      </c:barChart>
      <c:catAx>
        <c:axId val="1144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4428928"/>
        <c:crosses val="autoZero"/>
        <c:auto val="1"/>
        <c:lblAlgn val="ctr"/>
        <c:lblOffset val="100"/>
        <c:noMultiLvlLbl val="0"/>
      </c:catAx>
      <c:valAx>
        <c:axId val="11442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442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38100">
      <a:solidFill>
        <a:srgbClr val="D97D01"/>
      </a:solidFill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43006904396300832"/>
          <c:y val="2.6874389687695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236381178800145"/>
          <c:y val="0.1564316318654653"/>
          <c:w val="0.43525049424095003"/>
          <c:h val="0.403583812324946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8F-44BC-BAD1-4A63F0FF041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8F-44BC-BAD1-4A63F0FF0414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8F-44BC-BAD1-4A63F0FF0414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8F-44BC-BAD1-4A63F0FF0414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8F-44BC-BAD1-4A63F0FF0414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E8F-44BC-BAD1-4A63F0FF0414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E8F-44BC-BAD1-4A63F0FF0414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E8F-44BC-BAD1-4A63F0FF0414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E8F-44BC-BAD1-4A63F0FF04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Благоустройство</c:v>
                </c:pt>
                <c:pt idx="3">
                  <c:v>Охрана окружающей среды</c:v>
                </c:pt>
                <c:pt idx="4">
                  <c:v>Образование и молодежная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Социальная политика</c:v>
                </c:pt>
                <c:pt idx="8">
                  <c:v>Средства массовой информации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36754.400000000001</c:v>
                </c:pt>
                <c:pt idx="1">
                  <c:v>17920.3</c:v>
                </c:pt>
                <c:pt idx="2">
                  <c:v>19671.3</c:v>
                </c:pt>
                <c:pt idx="3" formatCode="General">
                  <c:v>53</c:v>
                </c:pt>
                <c:pt idx="4">
                  <c:v>4665</c:v>
                </c:pt>
                <c:pt idx="5">
                  <c:v>6003</c:v>
                </c:pt>
                <c:pt idx="6">
                  <c:v>3887</c:v>
                </c:pt>
                <c:pt idx="7">
                  <c:v>8311.6</c:v>
                </c:pt>
                <c:pt idx="8" formatCode="General">
                  <c:v>971.7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E8F-44BC-BAD1-4A63F0FF04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38100"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</a:t>
            </a:r>
          </a:p>
        </c:rich>
      </c:tx>
      <c:layout>
        <c:manualLayout>
          <c:xMode val="edge"/>
          <c:yMode val="edge"/>
          <c:x val="0.43850769989694027"/>
          <c:y val="8.51151043816149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7669831658562433"/>
          <c:y val="0.14644709372033426"/>
          <c:w val="0.41199072111122409"/>
          <c:h val="0.3943151636316549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A9-4EF2-85D6-8CF4F526E64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A9-4EF2-85D6-8CF4F526E64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A9-4EF2-85D6-8CF4F526E64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A9-4EF2-85D6-8CF4F526E64C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2A9-4EF2-85D6-8CF4F526E64C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2A9-4EF2-85D6-8CF4F526E64C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2A9-4EF2-85D6-8CF4F526E64C}"/>
              </c:ext>
            </c:extLst>
          </c:dPt>
          <c:dPt>
            <c:idx val="7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2A9-4EF2-85D6-8CF4F526E64C}"/>
              </c:ext>
            </c:extLst>
          </c:dPt>
          <c:dPt>
            <c:idx val="8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2A9-4EF2-85D6-8CF4F526E64C}"/>
              </c:ext>
            </c:extLst>
          </c:dPt>
          <c:dLbls>
            <c:dLbl>
              <c:idx val="3"/>
              <c:layout>
                <c:manualLayout>
                  <c:x val="-9.4079985207938491E-2"/>
                  <c:y val="4.08332900214039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A9-4EF2-85D6-8CF4F526E64C}"/>
                </c:ext>
              </c:extLst>
            </c:dLbl>
            <c:dLbl>
              <c:idx val="6"/>
              <c:layout>
                <c:manualLayout>
                  <c:x val="-1.0154567927919949E-2"/>
                  <c:y val="-5.68888174898295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2A9-4EF2-85D6-8CF4F526E64C}"/>
                </c:ext>
              </c:extLst>
            </c:dLbl>
            <c:dLbl>
              <c:idx val="8"/>
              <c:layout>
                <c:manualLayout>
                  <c:x val="0.12294512201606077"/>
                  <c:y val="1.85264809136139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2A9-4EF2-85D6-8CF4F526E6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Благоустройство</c:v>
                </c:pt>
                <c:pt idx="3">
                  <c:v>Охрана окружающей среды</c:v>
                </c:pt>
                <c:pt idx="4">
                  <c:v>Образование и молодежная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Социальная политика</c:v>
                </c:pt>
                <c:pt idx="8">
                  <c:v>Средства массовой информации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32429.7</c:v>
                </c:pt>
                <c:pt idx="1">
                  <c:v>16476.400000000001</c:v>
                </c:pt>
                <c:pt idx="2">
                  <c:v>42134.3</c:v>
                </c:pt>
                <c:pt idx="3" formatCode="General">
                  <c:v>40</c:v>
                </c:pt>
                <c:pt idx="4">
                  <c:v>3889.5</c:v>
                </c:pt>
                <c:pt idx="5">
                  <c:v>5167.8999999999996</c:v>
                </c:pt>
                <c:pt idx="6">
                  <c:v>2262</c:v>
                </c:pt>
                <c:pt idx="7">
                  <c:v>5407.1</c:v>
                </c:pt>
                <c:pt idx="8" formatCode="General">
                  <c:v>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2A9-4EF2-85D6-8CF4F526E6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54913018204647"/>
          <c:y val="0.57264604529274266"/>
          <c:w val="0.55994815471511372"/>
          <c:h val="0.4036912029528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38100"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3F268A-ADB8-48F3-BF4D-50F7A7EECA6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255B8034-1D85-4098-897A-CFDC5B886D2B}">
      <dgm:prSet phldrT="[Текст]"/>
      <dgm:spPr/>
      <dgm:t>
        <a:bodyPr/>
        <a:lstStyle/>
        <a:p>
          <a:r>
            <a:rPr lang="ru-RU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Глава муниципального образования</a:t>
          </a:r>
        </a:p>
      </dgm:t>
    </dgm:pt>
    <dgm:pt modelId="{60D04BF5-65FA-4478-B42C-B21EF602C66C}" type="parTrans" cxnId="{07C75646-F5E7-42C7-BD64-D060C1215482}">
      <dgm:prSet/>
      <dgm:spPr/>
      <dgm:t>
        <a:bodyPr/>
        <a:lstStyle/>
        <a:p>
          <a:endParaRPr lang="ru-RU"/>
        </a:p>
      </dgm:t>
    </dgm:pt>
    <dgm:pt modelId="{EBFACEAD-98F6-4C78-B8D1-E4FB06AE533B}" type="sibTrans" cxnId="{07C75646-F5E7-42C7-BD64-D060C1215482}">
      <dgm:prSet/>
      <dgm:spPr/>
      <dgm:t>
        <a:bodyPr/>
        <a:lstStyle/>
        <a:p>
          <a:endParaRPr lang="ru-RU"/>
        </a:p>
      </dgm:t>
    </dgm:pt>
    <dgm:pt modelId="{2AD9E1CC-763F-4E07-807B-C9206358716F}">
      <dgm:prSet phldrT="[Текст]"/>
      <dgm:spPr/>
      <dgm:t>
        <a:bodyPr/>
        <a:lstStyle/>
        <a:p>
          <a:r>
            <a:rPr lang="ru-RU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совет</a:t>
          </a:r>
        </a:p>
      </dgm:t>
    </dgm:pt>
    <dgm:pt modelId="{E78DBB21-9AF9-43F3-8298-3C4844ED9D17}" type="parTrans" cxnId="{CCBFEDF3-C544-413F-ABA5-BE24456A06DD}">
      <dgm:prSet/>
      <dgm:spPr/>
      <dgm:t>
        <a:bodyPr/>
        <a:lstStyle/>
        <a:p>
          <a:endParaRPr lang="ru-RU"/>
        </a:p>
      </dgm:t>
    </dgm:pt>
    <dgm:pt modelId="{C1750A38-48BB-4DB2-A8D9-F042E8CE437A}" type="sibTrans" cxnId="{CCBFEDF3-C544-413F-ABA5-BE24456A06DD}">
      <dgm:prSet/>
      <dgm:spPr/>
      <dgm:t>
        <a:bodyPr/>
        <a:lstStyle/>
        <a:p>
          <a:endParaRPr lang="ru-RU"/>
        </a:p>
      </dgm:t>
    </dgm:pt>
    <dgm:pt modelId="{6FA910F9-B161-473E-9969-F9CD96F490D6}">
      <dgm:prSet phldrT="[Текст]"/>
      <dgm:spPr/>
      <dgm:t>
        <a:bodyPr/>
        <a:lstStyle/>
        <a:p>
          <a:r>
            <a:rPr lang="ru-RU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Местная администрация</a:t>
          </a:r>
        </a:p>
      </dgm:t>
    </dgm:pt>
    <dgm:pt modelId="{28377A29-5F9B-41C8-93F8-B52973812B4E}" type="parTrans" cxnId="{7F41CC95-8EB8-4CA5-BFA4-30A49932515E}">
      <dgm:prSet/>
      <dgm:spPr/>
      <dgm:t>
        <a:bodyPr/>
        <a:lstStyle/>
        <a:p>
          <a:endParaRPr lang="ru-RU"/>
        </a:p>
      </dgm:t>
    </dgm:pt>
    <dgm:pt modelId="{A998A3D5-AD1F-4294-A007-E1B369C3B70D}" type="sibTrans" cxnId="{7F41CC95-8EB8-4CA5-BFA4-30A49932515E}">
      <dgm:prSet/>
      <dgm:spPr/>
      <dgm:t>
        <a:bodyPr/>
        <a:lstStyle/>
        <a:p>
          <a:endParaRPr lang="ru-RU"/>
        </a:p>
      </dgm:t>
    </dgm:pt>
    <dgm:pt modelId="{0C12C7CF-DFFD-4C2B-99EC-D4464C976B52}" type="pres">
      <dgm:prSet presAssocID="{723F268A-ADB8-48F3-BF4D-50F7A7EECA6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9E7F2CA-79D2-4F42-8759-BCF22C69593A}" type="pres">
      <dgm:prSet presAssocID="{255B8034-1D85-4098-897A-CFDC5B886D2B}" presName="Accent1" presStyleCnt="0"/>
      <dgm:spPr/>
    </dgm:pt>
    <dgm:pt modelId="{365BE97C-EDB2-4AC1-AEDF-653CC759859E}" type="pres">
      <dgm:prSet presAssocID="{255B8034-1D85-4098-897A-CFDC5B886D2B}" presName="Accent" presStyleLbl="node1" presStyleIdx="0" presStyleCnt="3"/>
      <dgm:spPr>
        <a:solidFill>
          <a:srgbClr val="D97D01"/>
        </a:solidFill>
        <a:ln>
          <a:solidFill>
            <a:srgbClr val="D97D01"/>
          </a:solidFill>
        </a:ln>
      </dgm:spPr>
    </dgm:pt>
    <dgm:pt modelId="{46B8B27C-4599-4685-830F-A1E79560D367}" type="pres">
      <dgm:prSet presAssocID="{255B8034-1D85-4098-897A-CFDC5B886D2B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C2352-BDCB-4224-A092-0596B677D65D}" type="pres">
      <dgm:prSet presAssocID="{2AD9E1CC-763F-4E07-807B-C9206358716F}" presName="Accent2" presStyleCnt="0"/>
      <dgm:spPr/>
    </dgm:pt>
    <dgm:pt modelId="{0FF90CA0-21BE-47AE-BBBA-2AFD05340F30}" type="pres">
      <dgm:prSet presAssocID="{2AD9E1CC-763F-4E07-807B-C9206358716F}" presName="Accent" presStyleLbl="node1" presStyleIdx="1" presStyleCnt="3"/>
      <dgm:spPr>
        <a:solidFill>
          <a:srgbClr val="D97D01"/>
        </a:solidFill>
        <a:ln>
          <a:solidFill>
            <a:srgbClr val="D97D01"/>
          </a:solidFill>
        </a:ln>
      </dgm:spPr>
    </dgm:pt>
    <dgm:pt modelId="{0F01E759-A0CF-4426-A251-0DC605C901D6}" type="pres">
      <dgm:prSet presAssocID="{2AD9E1CC-763F-4E07-807B-C9206358716F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635CF-755D-4D8F-96F0-36892AA5D37C}" type="pres">
      <dgm:prSet presAssocID="{6FA910F9-B161-473E-9969-F9CD96F490D6}" presName="Accent3" presStyleCnt="0"/>
      <dgm:spPr/>
    </dgm:pt>
    <dgm:pt modelId="{C43C310B-E313-46D0-BBE5-FBDC0DB19807}" type="pres">
      <dgm:prSet presAssocID="{6FA910F9-B161-473E-9969-F9CD96F490D6}" presName="Accent" presStyleLbl="node1" presStyleIdx="2" presStyleCnt="3"/>
      <dgm:spPr>
        <a:solidFill>
          <a:srgbClr val="D97D01"/>
        </a:solidFill>
        <a:ln>
          <a:solidFill>
            <a:srgbClr val="D97D01"/>
          </a:solidFill>
        </a:ln>
      </dgm:spPr>
    </dgm:pt>
    <dgm:pt modelId="{7E36F0AB-B411-4D9D-A534-B6C827B14F30}" type="pres">
      <dgm:prSet presAssocID="{6FA910F9-B161-473E-9969-F9CD96F490D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182C86-CB61-485B-B3CA-54E582A56127}" type="presOf" srcId="{6FA910F9-B161-473E-9969-F9CD96F490D6}" destId="{7E36F0AB-B411-4D9D-A534-B6C827B14F30}" srcOrd="0" destOrd="0" presId="urn:microsoft.com/office/officeart/2009/layout/CircleArrowProcess"/>
    <dgm:cxn modelId="{508696F2-7CF2-447D-B4CF-A81815491359}" type="presOf" srcId="{2AD9E1CC-763F-4E07-807B-C9206358716F}" destId="{0F01E759-A0CF-4426-A251-0DC605C901D6}" srcOrd="0" destOrd="0" presId="urn:microsoft.com/office/officeart/2009/layout/CircleArrowProcess"/>
    <dgm:cxn modelId="{0F586E07-0A7C-45DB-9E41-224B6EF2920B}" type="presOf" srcId="{255B8034-1D85-4098-897A-CFDC5B886D2B}" destId="{46B8B27C-4599-4685-830F-A1E79560D367}" srcOrd="0" destOrd="0" presId="urn:microsoft.com/office/officeart/2009/layout/CircleArrowProcess"/>
    <dgm:cxn modelId="{7F41CC95-8EB8-4CA5-BFA4-30A49932515E}" srcId="{723F268A-ADB8-48F3-BF4D-50F7A7EECA61}" destId="{6FA910F9-B161-473E-9969-F9CD96F490D6}" srcOrd="2" destOrd="0" parTransId="{28377A29-5F9B-41C8-93F8-B52973812B4E}" sibTransId="{A998A3D5-AD1F-4294-A007-E1B369C3B70D}"/>
    <dgm:cxn modelId="{EB9B2C13-D474-4803-B2BE-59B9B991EA80}" type="presOf" srcId="{723F268A-ADB8-48F3-BF4D-50F7A7EECA61}" destId="{0C12C7CF-DFFD-4C2B-99EC-D4464C976B52}" srcOrd="0" destOrd="0" presId="urn:microsoft.com/office/officeart/2009/layout/CircleArrowProcess"/>
    <dgm:cxn modelId="{CCBFEDF3-C544-413F-ABA5-BE24456A06DD}" srcId="{723F268A-ADB8-48F3-BF4D-50F7A7EECA61}" destId="{2AD9E1CC-763F-4E07-807B-C9206358716F}" srcOrd="1" destOrd="0" parTransId="{E78DBB21-9AF9-43F3-8298-3C4844ED9D17}" sibTransId="{C1750A38-48BB-4DB2-A8D9-F042E8CE437A}"/>
    <dgm:cxn modelId="{07C75646-F5E7-42C7-BD64-D060C1215482}" srcId="{723F268A-ADB8-48F3-BF4D-50F7A7EECA61}" destId="{255B8034-1D85-4098-897A-CFDC5B886D2B}" srcOrd="0" destOrd="0" parTransId="{60D04BF5-65FA-4478-B42C-B21EF602C66C}" sibTransId="{EBFACEAD-98F6-4C78-B8D1-E4FB06AE533B}"/>
    <dgm:cxn modelId="{F679CE7A-2CA8-40D7-A652-EA1E8B7E57CD}" type="presParOf" srcId="{0C12C7CF-DFFD-4C2B-99EC-D4464C976B52}" destId="{19E7F2CA-79D2-4F42-8759-BCF22C69593A}" srcOrd="0" destOrd="0" presId="urn:microsoft.com/office/officeart/2009/layout/CircleArrowProcess"/>
    <dgm:cxn modelId="{E56F982D-DE70-49B8-8327-2FDCE47DFDDF}" type="presParOf" srcId="{19E7F2CA-79D2-4F42-8759-BCF22C69593A}" destId="{365BE97C-EDB2-4AC1-AEDF-653CC759859E}" srcOrd="0" destOrd="0" presId="urn:microsoft.com/office/officeart/2009/layout/CircleArrowProcess"/>
    <dgm:cxn modelId="{CAC83C88-7856-4A7B-B2CE-C4B0F9E4658C}" type="presParOf" srcId="{0C12C7CF-DFFD-4C2B-99EC-D4464C976B52}" destId="{46B8B27C-4599-4685-830F-A1E79560D367}" srcOrd="1" destOrd="0" presId="urn:microsoft.com/office/officeart/2009/layout/CircleArrowProcess"/>
    <dgm:cxn modelId="{3E5B041F-54B7-418B-8742-FD25EAAC8720}" type="presParOf" srcId="{0C12C7CF-DFFD-4C2B-99EC-D4464C976B52}" destId="{AACC2352-BDCB-4224-A092-0596B677D65D}" srcOrd="2" destOrd="0" presId="urn:microsoft.com/office/officeart/2009/layout/CircleArrowProcess"/>
    <dgm:cxn modelId="{62EB77BC-716B-4D89-A810-0ED66996F382}" type="presParOf" srcId="{AACC2352-BDCB-4224-A092-0596B677D65D}" destId="{0FF90CA0-21BE-47AE-BBBA-2AFD05340F30}" srcOrd="0" destOrd="0" presId="urn:microsoft.com/office/officeart/2009/layout/CircleArrowProcess"/>
    <dgm:cxn modelId="{D9FD23B7-23F8-4821-8BB4-61D52A616088}" type="presParOf" srcId="{0C12C7CF-DFFD-4C2B-99EC-D4464C976B52}" destId="{0F01E759-A0CF-4426-A251-0DC605C901D6}" srcOrd="3" destOrd="0" presId="urn:microsoft.com/office/officeart/2009/layout/CircleArrowProcess"/>
    <dgm:cxn modelId="{DA30E4BF-8645-42FF-8ED5-A5649864B74F}" type="presParOf" srcId="{0C12C7CF-DFFD-4C2B-99EC-D4464C976B52}" destId="{4F4635CF-755D-4D8F-96F0-36892AA5D37C}" srcOrd="4" destOrd="0" presId="urn:microsoft.com/office/officeart/2009/layout/CircleArrowProcess"/>
    <dgm:cxn modelId="{34CCA907-DDC4-4AB3-85A2-9B3186D72909}" type="presParOf" srcId="{4F4635CF-755D-4D8F-96F0-36892AA5D37C}" destId="{C43C310B-E313-46D0-BBE5-FBDC0DB19807}" srcOrd="0" destOrd="0" presId="urn:microsoft.com/office/officeart/2009/layout/CircleArrowProcess"/>
    <dgm:cxn modelId="{6031F940-3B13-4E14-9EA5-F7AF3D87A3C9}" type="presParOf" srcId="{0C12C7CF-DFFD-4C2B-99EC-D4464C976B52}" destId="{7E36F0AB-B411-4D9D-A534-B6C827B14F3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BE97C-EDB2-4AC1-AEDF-653CC759859E}">
      <dsp:nvSpPr>
        <dsp:cNvPr id="0" name=""/>
        <dsp:cNvSpPr/>
      </dsp:nvSpPr>
      <dsp:spPr>
        <a:xfrm>
          <a:off x="1016577" y="693139"/>
          <a:ext cx="1759270" cy="175953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D97D01"/>
        </a:solidFill>
        <a:ln w="12700" cap="flat" cmpd="sng" algn="ctr">
          <a:solidFill>
            <a:srgbClr val="D97D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8B27C-4599-4685-830F-A1E79560D367}">
      <dsp:nvSpPr>
        <dsp:cNvPr id="0" name=""/>
        <dsp:cNvSpPr/>
      </dsp:nvSpPr>
      <dsp:spPr>
        <a:xfrm>
          <a:off x="1405433" y="1328385"/>
          <a:ext cx="977592" cy="488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Глава муниципального образования</a:t>
          </a:r>
        </a:p>
      </dsp:txBody>
      <dsp:txXfrm>
        <a:off x="1405433" y="1328385"/>
        <a:ext cx="977592" cy="488679"/>
      </dsp:txXfrm>
    </dsp:sp>
    <dsp:sp modelId="{0FF90CA0-21BE-47AE-BBBA-2AFD05340F30}">
      <dsp:nvSpPr>
        <dsp:cNvPr id="0" name=""/>
        <dsp:cNvSpPr/>
      </dsp:nvSpPr>
      <dsp:spPr>
        <a:xfrm>
          <a:off x="527946" y="1704124"/>
          <a:ext cx="1759270" cy="175953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D97D01"/>
        </a:solidFill>
        <a:ln w="12700" cap="flat" cmpd="sng" algn="ctr">
          <a:solidFill>
            <a:srgbClr val="D97D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01E759-A0CF-4426-A251-0DC605C901D6}">
      <dsp:nvSpPr>
        <dsp:cNvPr id="0" name=""/>
        <dsp:cNvSpPr/>
      </dsp:nvSpPr>
      <dsp:spPr>
        <a:xfrm>
          <a:off x="918785" y="2345218"/>
          <a:ext cx="977592" cy="488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Муниципальный совет</a:t>
          </a:r>
        </a:p>
      </dsp:txBody>
      <dsp:txXfrm>
        <a:off x="918785" y="2345218"/>
        <a:ext cx="977592" cy="488679"/>
      </dsp:txXfrm>
    </dsp:sp>
    <dsp:sp modelId="{C43C310B-E313-46D0-BBE5-FBDC0DB19807}">
      <dsp:nvSpPr>
        <dsp:cNvPr id="0" name=""/>
        <dsp:cNvSpPr/>
      </dsp:nvSpPr>
      <dsp:spPr>
        <a:xfrm>
          <a:off x="1141791" y="2836091"/>
          <a:ext cx="1511485" cy="151209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D97D01"/>
        </a:solidFill>
        <a:ln w="12700" cap="flat" cmpd="sng" algn="ctr">
          <a:solidFill>
            <a:srgbClr val="D97D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6F0AB-B411-4D9D-A534-B6C827B14F30}">
      <dsp:nvSpPr>
        <dsp:cNvPr id="0" name=""/>
        <dsp:cNvSpPr/>
      </dsp:nvSpPr>
      <dsp:spPr>
        <a:xfrm>
          <a:off x="1407746" y="3363514"/>
          <a:ext cx="977592" cy="488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Местная администрация</a:t>
          </a:r>
        </a:p>
      </dsp:txBody>
      <dsp:txXfrm>
        <a:off x="1407746" y="3363514"/>
        <a:ext cx="977592" cy="488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/>
          <a:lstStyle>
            <a:lvl1pPr algn="r">
              <a:defRPr sz="1200"/>
            </a:lvl1pPr>
          </a:lstStyle>
          <a:p>
            <a:fld id="{73B15DA6-84DB-47EF-A5BD-62CF4BE950ED}" type="datetimeFigureOut">
              <a:rPr lang="ru-RU" smtClean="0"/>
              <a:pPr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9" tIns="45939" rIns="91879" bIns="4593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956"/>
            <a:ext cx="5486400" cy="4476274"/>
          </a:xfrm>
          <a:prstGeom prst="rect">
            <a:avLst/>
          </a:prstGeom>
        </p:spPr>
        <p:txBody>
          <a:bodyPr vert="horz" lIns="91879" tIns="45939" rIns="91879" bIns="4593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4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4"/>
            <a:ext cx="2971800" cy="497364"/>
          </a:xfrm>
          <a:prstGeom prst="rect">
            <a:avLst/>
          </a:prstGeom>
        </p:spPr>
        <p:txBody>
          <a:bodyPr vert="horz" lIns="91879" tIns="45939" rIns="91879" bIns="45939" rtlCol="0" anchor="b"/>
          <a:lstStyle>
            <a:lvl1pPr algn="r">
              <a:defRPr sz="1200"/>
            </a:lvl1pPr>
          </a:lstStyle>
          <a:p>
            <a:fld id="{2DF6D267-E723-4930-8D76-038AF669C3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80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6D267-E723-4930-8D76-038AF669C3B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33E8-AC8A-4709-823A-64B432C7BCE5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AE617-BADC-4689-95F8-7BDB78D19754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17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599A-570F-41CC-9271-74F1501F89BB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79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6D35B-A49C-4FDF-B731-0B6CD4B629CF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19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42DA8-1FE4-4641-B929-1BFC8090ACB6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77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DD7B-9529-456D-8E8E-7967F1C56771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394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193CF-67D0-4E15-9CF2-25051BD41033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02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F8F5-CDE0-4082-AB85-7D567AD918C1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372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7EA2E-7B3C-4D79-ACD8-4D589AA63BF6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6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2CD8F-063F-4E02-A559-CCA19CD97D5D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0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EEC4F-3222-42CE-8B2F-93D1AB936439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7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0F124-EA87-4938-8E6E-AEFF25C84358}" type="datetime1">
              <a:rPr lang="ru-RU" smtClean="0"/>
              <a:pPr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3F3D-7A84-45E0-B81B-67258C447A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4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6.png"/><Relationship Id="rId7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vestystrelnu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hyperlink" Target="https://mo-strelna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5" Type="http://schemas.openxmlformats.org/officeDocument/2006/relationships/image" Target="../media/image23.jpe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20946" t="911" r="18749" b="681"/>
          <a:stretch/>
        </p:blipFill>
        <p:spPr>
          <a:xfrm flipH="1">
            <a:off x="4835325" y="0"/>
            <a:ext cx="4284476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6451" y="1915584"/>
            <a:ext cx="5184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БЮДЖЕТА ДЛЯ ГРАЖДАН</a:t>
            </a:r>
            <a:r>
              <a:rPr lang="en-US" sz="4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2706" y="4214484"/>
            <a:ext cx="4680520" cy="72008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-252536" y="4461734"/>
            <a:ext cx="54360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2023                       и плановый период 2024-2025 года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A9BCE4-19F8-806B-60A7-CC1005A46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9" y="99232"/>
            <a:ext cx="1696616" cy="13037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16397" y="107647"/>
            <a:ext cx="3446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Внутригородское муниципальное образование города федерального значения Санкт-Петербурга</a:t>
            </a:r>
          </a:p>
          <a:p>
            <a:pPr lvl="0"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поселок Стрельна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3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9571" y="0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A3CABD-463D-437E-A665-FF85FA11C377}"/>
              </a:ext>
            </a:extLst>
          </p:cNvPr>
          <p:cNvSpPr/>
          <p:nvPr/>
        </p:nvSpPr>
        <p:spPr>
          <a:xfrm>
            <a:off x="80955" y="97554"/>
            <a:ext cx="3496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принятие проекта бюджета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743" y="4087662"/>
            <a:ext cx="2304256" cy="23042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65372" y="975976"/>
            <a:ext cx="3215111" cy="369332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проекта бюджета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64384" y="2584683"/>
            <a:ext cx="3216099" cy="646331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64384" y="4803833"/>
            <a:ext cx="3216099" cy="646331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61877" y="1468142"/>
            <a:ext cx="26546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Прогнозирование доходов бюджета на 2023-2025 года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40152" y="1443862"/>
            <a:ext cx="3246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муниципальных, непрограммных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деятельности на основании предложений граждан, депутатов, Местной администрации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04310" y="3306304"/>
            <a:ext cx="2371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Опубликование проекта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69571" y="3625997"/>
            <a:ext cx="3083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проекта местного бюджета в первом чтении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98704" y="4132150"/>
            <a:ext cx="2887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по проекту бюджета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488744" y="3298643"/>
            <a:ext cx="2682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бюджетно-финансовой комиссией поправок к проекту местного бюджета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840589" y="4012603"/>
            <a:ext cx="1978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проекта местного бюджета во втором чтении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533030" y="5517232"/>
            <a:ext cx="2224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проекта местного бюджета в третьем чтении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040106" y="6085995"/>
            <a:ext cx="2531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решения о принятии бюджета Главой Муниципального образования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838919" y="5520004"/>
            <a:ext cx="241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Опубликование (обнародование) решения о принятии бюджета в СМИ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762" y="1383190"/>
            <a:ext cx="3509809" cy="23403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5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ABE2F6E-50B5-46BC-B3A2-0E386584870F}"/>
              </a:ext>
            </a:extLst>
          </p:cNvPr>
          <p:cNvSpPr/>
          <p:nvPr/>
        </p:nvSpPr>
        <p:spPr>
          <a:xfrm>
            <a:off x="27195" y="-12690"/>
            <a:ext cx="3615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НА </a:t>
            </a:r>
          </a:p>
          <a:p>
            <a:pPr algn="ctr"/>
            <a:r>
              <a:rPr lang="ru-RU" sz="24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2023-2025 </a:t>
            </a:r>
            <a:r>
              <a:rPr lang="ru-RU" sz="2400" b="1" cap="all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4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240824"/>
              </p:ext>
            </p:extLst>
          </p:nvPr>
        </p:nvGraphicFramePr>
        <p:xfrm>
          <a:off x="3779912" y="980729"/>
          <a:ext cx="5256584" cy="2520281"/>
        </p:xfrm>
        <a:graphic>
          <a:graphicData uri="http://schemas.openxmlformats.org/drawingml/2006/table">
            <a:tbl>
              <a:tblPr firstRow="1" bandRow="1">
                <a:solidFill>
                  <a:srgbClr val="D97D01"/>
                </a:solidFill>
                <a:tableStyleId>{7DF18680-E054-41AD-8BC1-D1AEF772440D}</a:tableStyleId>
              </a:tblPr>
              <a:tblGrid>
                <a:gridCol w="1314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4328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2022 года ожидаемое исполнение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изменения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6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97 185,6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97 754,0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+568,4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6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456,9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237,3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10 219,6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65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271,3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483,3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788,0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0547" y="1193095"/>
            <a:ext cx="3469989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состоит из доходов и расходов. Ниже представлены данные доходов и расходов МО поселок Стрельна 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планируемые доходы и расходы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2023-2025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1025933"/>
            <a:ext cx="935107" cy="930969"/>
          </a:xfrm>
          <a:prstGeom prst="rect">
            <a:avLst/>
          </a:prstGeom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556982042"/>
              </p:ext>
            </p:extLst>
          </p:nvPr>
        </p:nvGraphicFramePr>
        <p:xfrm>
          <a:off x="3779912" y="3662443"/>
          <a:ext cx="5256584" cy="3006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47" y="3344073"/>
            <a:ext cx="3391334" cy="2319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74B78B-1134-4BFD-8C65-E24853250133}"/>
              </a:ext>
            </a:extLst>
          </p:cNvPr>
          <p:cNvSpPr/>
          <p:nvPr/>
        </p:nvSpPr>
        <p:spPr>
          <a:xfrm>
            <a:off x="313568" y="-30481"/>
            <a:ext cx="3102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5282" y="1209496"/>
            <a:ext cx="336659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МО поселок Стрельна образуются за счет налоговых и за счет безвозмездных поступлений.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9107" y="1275309"/>
            <a:ext cx="251293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51554" y="1147561"/>
            <a:ext cx="251293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8" name="Прямоугольник: скругленные углы 11">
            <a:extLst>
              <a:ext uri="{FF2B5EF4-FFF2-40B4-BE49-F238E27FC236}">
                <a16:creationId xmlns:a16="http://schemas.microsoft.com/office/drawing/2014/main" id="{BADB76FF-99E8-407C-A319-1EC7A0E8D392}"/>
              </a:ext>
            </a:extLst>
          </p:cNvPr>
          <p:cNvSpPr/>
          <p:nvPr/>
        </p:nvSpPr>
        <p:spPr>
          <a:xfrm>
            <a:off x="3837679" y="3626076"/>
            <a:ext cx="2355789" cy="9556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2 209,9 тысяч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9" name="Прямоугольник: скругленные углы 2">
            <a:extLst>
              <a:ext uri="{FF2B5EF4-FFF2-40B4-BE49-F238E27FC236}">
                <a16:creationId xmlns:a16="http://schemas.microsoft.com/office/drawing/2014/main" id="{9C8471B9-34AA-4141-9826-0077B16BADF5}"/>
              </a:ext>
            </a:extLst>
          </p:cNvPr>
          <p:cNvSpPr/>
          <p:nvPr/>
        </p:nvSpPr>
        <p:spPr>
          <a:xfrm>
            <a:off x="6566130" y="3626076"/>
            <a:ext cx="2355789" cy="955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544,1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рублей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769234" y="2386531"/>
            <a:ext cx="251057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451554" y="2217732"/>
            <a:ext cx="2584942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выполнение отдельных государственных полномочий Санкт-Петербурга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6105" y="4936616"/>
            <a:ext cx="1678967" cy="1678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2880" y="4592904"/>
            <a:ext cx="2366392" cy="23663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3948" y="2564904"/>
            <a:ext cx="3361274" cy="22427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02480" y="4581737"/>
            <a:ext cx="2205371" cy="2205371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1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graphicFrame>
        <p:nvGraphicFramePr>
          <p:cNvPr id="11" name="object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429014"/>
              </p:ext>
            </p:extLst>
          </p:nvPr>
        </p:nvGraphicFramePr>
        <p:xfrm>
          <a:off x="611560" y="1268760"/>
          <a:ext cx="7992888" cy="51125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89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5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0981">
                  <a:extLst>
                    <a:ext uri="{9D8B030D-6E8A-4147-A177-3AD203B41FA5}">
                      <a16:colId xmlns:a16="http://schemas.microsoft.com/office/drawing/2014/main" val="2088474213"/>
                    </a:ext>
                  </a:extLst>
                </a:gridCol>
                <a:gridCol w="11442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6309">
                <a:tc>
                  <a:txBody>
                    <a:bodyPr/>
                    <a:lstStyle/>
                    <a:p>
                      <a:pPr marL="9461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746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66065" indent="0" algn="ctr">
                        <a:lnSpc>
                          <a:spcPts val="1900"/>
                        </a:lnSpc>
                        <a:spcBef>
                          <a:spcPts val="0"/>
                        </a:spcBef>
                      </a:pPr>
                      <a:r>
                        <a:rPr lang="ru-RU"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</a:p>
                    <a:p>
                      <a:pPr marL="0" marR="266065" indent="0" algn="ctr">
                        <a:lnSpc>
                          <a:spcPts val="1900"/>
                        </a:lnSpc>
                        <a:spcBef>
                          <a:spcPts val="0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6032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32715" algn="ctr">
                        <a:lnSpc>
                          <a:spcPts val="1900"/>
                        </a:lnSpc>
                        <a:spcBef>
                          <a:spcPts val="475"/>
                        </a:spcBef>
                      </a:pPr>
                      <a:r>
                        <a:rPr lang="ru-RU"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sz="1400" spc="-6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</a:p>
                  </a:txBody>
                  <a:tcPr marL="0" marR="0" marT="6032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136525" algn="ctr">
                        <a:lnSpc>
                          <a:spcPts val="1900"/>
                        </a:lnSpc>
                        <a:spcBef>
                          <a:spcPts val="475"/>
                        </a:spcBef>
                      </a:pPr>
                      <a:r>
                        <a:rPr sz="1400" spc="-5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r>
                        <a:rPr sz="1400" spc="-1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ект</a:t>
                      </a:r>
                      <a:r>
                        <a:rPr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</a:p>
                  </a:txBody>
                  <a:tcPr marL="0" marR="0" marT="6032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</a:t>
                      </a:r>
                      <a:r>
                        <a:rPr lang="ru-RU"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гноз  2024г.</a:t>
                      </a:r>
                    </a:p>
                  </a:txBody>
                  <a:tcPr marL="0" marR="0" marT="6032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</a:p>
                  </a:txBody>
                  <a:tcPr marL="0" marR="0" marT="6032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67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1 729,8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1 699,3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2 209,9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2 427,7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2 669,5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67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385,3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154,9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149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собственных</a:t>
                      </a:r>
                      <a:r>
                        <a:rPr sz="1400" spc="-2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2 115,1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1 854,2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2 209,9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2 427,7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2 669,5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4500">
                <a:tc>
                  <a:txBody>
                    <a:bodyPr/>
                    <a:lstStyle/>
                    <a:p>
                      <a:pPr marL="94615" marR="417830">
                        <a:lnSpc>
                          <a:spcPct val="93200"/>
                        </a:lnSpc>
                        <a:spcBef>
                          <a:spcPts val="450"/>
                        </a:spcBef>
                      </a:pP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от других 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бюджетов бюджетной  </a:t>
                      </a: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РФ,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</a:t>
                      </a:r>
                      <a:r>
                        <a:rPr sz="1400" spc="-114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</a:t>
                      </a:r>
                    </a:p>
                  </a:txBody>
                  <a:tcPr marL="0" marR="0" marT="57150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91 429,2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95 331,4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95 544,1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100 062,9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104 473,5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67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64 193,4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78 222,1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87 448,1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91 573,0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95 595,7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67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11 000,0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765805"/>
                  </a:ext>
                </a:extLst>
              </a:tr>
              <a:tr h="41967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0005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16 235,8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17 109,3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8 096,0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8 489,9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8 877,8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8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sz="1400" spc="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ДОХОДОВ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0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544,3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97 185,6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97 754,0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102 490,6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107 143,0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37465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574B78B-1134-4BFD-8C65-E24853250133}"/>
              </a:ext>
            </a:extLst>
          </p:cNvPr>
          <p:cNvSpPr/>
          <p:nvPr/>
        </p:nvSpPr>
        <p:spPr>
          <a:xfrm>
            <a:off x="313568" y="-30481"/>
            <a:ext cx="31024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0031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86B9CF-473D-499C-95A6-54428AAEB5D7}"/>
              </a:ext>
            </a:extLst>
          </p:cNvPr>
          <p:cNvSpPr/>
          <p:nvPr/>
        </p:nvSpPr>
        <p:spPr>
          <a:xfrm>
            <a:off x="62422" y="-1405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cap="all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  <a:r>
              <a:rPr lang="ru-RU" sz="2400" b="1" cap="all"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lang="ru-RU" sz="24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323" y="1098262"/>
            <a:ext cx="3294590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(безвозмездные поступления)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4581" y="2460958"/>
            <a:ext cx="120738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62236" y="2447904"/>
            <a:ext cx="146867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Нецелевые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0210" y="3094351"/>
            <a:ext cx="105612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0301" y="3675691"/>
            <a:ext cx="11062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37424" y="4257031"/>
            <a:ext cx="1593486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трансферты, имеющие целевое назначение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865665" y="3078569"/>
            <a:ext cx="160824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</a:t>
            </a:r>
            <a:endParaRPr lang="ru-RU" sz="16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4223" y="4479917"/>
            <a:ext cx="2006352" cy="2006352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4BF7618C-69CC-49B9-BA31-74C8562279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34562"/>
              </p:ext>
            </p:extLst>
          </p:nvPr>
        </p:nvGraphicFramePr>
        <p:xfrm>
          <a:off x="3995936" y="960792"/>
          <a:ext cx="4794854" cy="3499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9FE79D15-569E-4066-B693-C4FA9040C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698330"/>
              </p:ext>
            </p:extLst>
          </p:nvPr>
        </p:nvGraphicFramePr>
        <p:xfrm>
          <a:off x="4355976" y="4576981"/>
          <a:ext cx="4176464" cy="2104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8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46548" y="-100104"/>
            <a:ext cx="3833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645" y="1133743"/>
            <a:ext cx="340311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МО поселок Стрельна делится на Муниципальные программы и Непрограммные направления деятельности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87418" y="1072345"/>
            <a:ext cx="5081974" cy="1477328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совокупность выполняемых мероприятий (оказываемых услуг), взаимоувязанных по срокам, исполнителям и ресурсам, и направленных на достижение определенной цели (задачи).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89512" y="2735495"/>
            <a:ext cx="5079880" cy="1754326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направления деятельности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 включенные в муниципальные программы направления деятельности органов местного самоуправления, органов местной администрации указанные в ведомственной структуре расходов бюджета.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986" y="2799448"/>
            <a:ext cx="2730427" cy="1855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5720" y="4879700"/>
            <a:ext cx="2728797" cy="185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0C279A6-6FEE-72A0-7AEE-94C8B52E1F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93" y="4686284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B653D2-9162-4F71-4CEF-B201FEC51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93" y="4697359"/>
            <a:ext cx="2631796" cy="197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3391" y="2060848"/>
            <a:ext cx="532859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15319" y="2564904"/>
            <a:ext cx="662473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6481" y="-87778"/>
            <a:ext cx="31323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graphicFrame>
        <p:nvGraphicFramePr>
          <p:cNvPr id="12" name="Таблица 2">
            <a:extLst>
              <a:ext uri="{FF2B5EF4-FFF2-40B4-BE49-F238E27FC236}">
                <a16:creationId xmlns:a16="http://schemas.microsoft.com/office/drawing/2014/main" id="{0842C1A5-0FB6-456F-8F8C-5120A1B18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338177"/>
              </p:ext>
            </p:extLst>
          </p:nvPr>
        </p:nvGraphicFramePr>
        <p:xfrm>
          <a:off x="832455" y="1081680"/>
          <a:ext cx="7832122" cy="558341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2106">
                  <a:extLst>
                    <a:ext uri="{9D8B030D-6E8A-4147-A177-3AD203B41FA5}">
                      <a16:colId xmlns:a16="http://schemas.microsoft.com/office/drawing/2014/main" val="4260377443"/>
                    </a:ext>
                  </a:extLst>
                </a:gridCol>
                <a:gridCol w="1093556">
                  <a:extLst>
                    <a:ext uri="{9D8B030D-6E8A-4147-A177-3AD203B41FA5}">
                      <a16:colId xmlns:a16="http://schemas.microsoft.com/office/drawing/2014/main" val="1814213870"/>
                    </a:ext>
                  </a:extLst>
                </a:gridCol>
                <a:gridCol w="1037900">
                  <a:extLst>
                    <a:ext uri="{9D8B030D-6E8A-4147-A177-3AD203B41FA5}">
                      <a16:colId xmlns:a16="http://schemas.microsoft.com/office/drawing/2014/main" val="1562264811"/>
                    </a:ext>
                  </a:extLst>
                </a:gridCol>
                <a:gridCol w="1014232">
                  <a:extLst>
                    <a:ext uri="{9D8B030D-6E8A-4147-A177-3AD203B41FA5}">
                      <a16:colId xmlns:a16="http://schemas.microsoft.com/office/drawing/2014/main" val="41597164"/>
                    </a:ext>
                  </a:extLst>
                </a:gridCol>
                <a:gridCol w="1027164">
                  <a:extLst>
                    <a:ext uri="{9D8B030D-6E8A-4147-A177-3AD203B41FA5}">
                      <a16:colId xmlns:a16="http://schemas.microsoft.com/office/drawing/2014/main" val="2872074063"/>
                    </a:ext>
                  </a:extLst>
                </a:gridCol>
                <a:gridCol w="10271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6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65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</a:t>
                      </a:r>
                    </a:p>
                    <a:p>
                      <a:pPr marL="1270" algn="ctr">
                        <a:lnSpc>
                          <a:spcPts val="1565"/>
                        </a:lnSpc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Проект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2025 г.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891504"/>
                  </a:ext>
                </a:extLst>
              </a:tr>
              <a:tr h="552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</a:t>
                      </a:r>
                      <a:r>
                        <a:rPr lang="ru-RU" sz="1400" spc="-6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65"/>
                        </a:lnSpc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28 020,6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32 429,7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36 754,4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38 318,0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39 817,1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466698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14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17 240,6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16 476,4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17 920,3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18 619,4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19 570,5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687382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43 048,1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42 134,3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19 671,3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20 396,1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19 915,3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596840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</a:t>
                      </a:r>
                      <a:r>
                        <a:rPr lang="ru-RU" sz="1400" spc="-7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188766"/>
                  </a:ext>
                </a:extLst>
              </a:tr>
              <a:tr h="6329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</a:t>
                      </a:r>
                      <a:r>
                        <a:rPr lang="ru-RU" sz="1400" spc="-5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3 686,2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3 889,5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4 665,0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4 665,0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4 665,0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86473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5 376,6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5 167,9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6 003,0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5 803,0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5 803,0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64350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</a:t>
                      </a: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2 515,2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2 262,0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3 887,0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4 067,9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4 067,9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02632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4 965,9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5 407,1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8 311,6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8 762,5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9 198,6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176668"/>
                  </a:ext>
                </a:extLst>
              </a:tr>
              <a:tr h="552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</a:t>
                      </a:r>
                      <a:r>
                        <a:rPr lang="ru-RU" sz="1400" spc="-6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522,4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971,1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971,1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971,1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35807"/>
                  </a:ext>
                </a:extLst>
              </a:tr>
              <a:tr h="5526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Условно утверждаемые расходы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49">
                <a:tc>
                  <a:txBody>
                    <a:bodyPr/>
                    <a:lstStyle/>
                    <a:p>
                      <a:r>
                        <a:rPr lang="ru-RU" sz="1400" spc="-5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105 506,4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108 456,9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98 237,3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104 056,6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109 162,1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7D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74364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4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115271" y="-57001"/>
            <a:ext cx="4044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РАСХОДОВ БЮДЖЕТА ЗА </a:t>
            </a:r>
          </a:p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62278167"/>
              </p:ext>
            </p:extLst>
          </p:nvPr>
        </p:nvGraphicFramePr>
        <p:xfrm>
          <a:off x="3914389" y="813644"/>
          <a:ext cx="507444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124485371"/>
              </p:ext>
            </p:extLst>
          </p:nvPr>
        </p:nvGraphicFramePr>
        <p:xfrm>
          <a:off x="-420806" y="940218"/>
          <a:ext cx="5136822" cy="536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DFC10C-E1B7-45F2-BDC5-0E313C76351E}"/>
              </a:ext>
            </a:extLst>
          </p:cNvPr>
          <p:cNvSpPr/>
          <p:nvPr/>
        </p:nvSpPr>
        <p:spPr>
          <a:xfrm>
            <a:off x="323528" y="5506"/>
            <a:ext cx="2984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75145" y="1047635"/>
            <a:ext cx="3564353" cy="15081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Временное трудоустройство                несовершеннолетних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Участие в организации и финансировании временного трудоустройства несовершеннолетних в возрасте от 14 до 18 лет в свободное от учебы время.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675145" y="2669124"/>
            <a:ext cx="3575559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и содержание дорог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Поддержание транспортно-эксплуатационного состояния автомобильных дорог, обеспечение безопасности движения транспорта и пешеходов, снижение аварийности, предотвращение подтопления территорий.</a:t>
            </a:r>
          </a:p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63939" y="5015497"/>
            <a:ext cx="3575559" cy="1723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бизнеса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устойчивого развития малого предпринимательства, как способа создания новых рабочих мест, рационального использования природных, материальных и трудовых ресурсов.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50755" y="1595411"/>
            <a:ext cx="168574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1 029,4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80395" y="3314141"/>
            <a:ext cx="165610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16 875,9 тыс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433247" y="5534032"/>
            <a:ext cx="156844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/>
          <a:srcRect l="9390" r="16589"/>
          <a:stretch/>
        </p:blipFill>
        <p:spPr>
          <a:xfrm flipH="1">
            <a:off x="341689" y="1028088"/>
            <a:ext cx="2880320" cy="175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103" y="2892859"/>
            <a:ext cx="2755073" cy="1837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04" y="4883171"/>
            <a:ext cx="2703537" cy="179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872AE03D-8BCF-E623-ED41-ECD2251F240E}"/>
              </a:ext>
            </a:extLst>
          </p:cNvPr>
          <p:cNvSpPr/>
          <p:nvPr/>
        </p:nvSpPr>
        <p:spPr>
          <a:xfrm>
            <a:off x="7164288" y="909584"/>
            <a:ext cx="576064" cy="549940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62348B-DA4B-9F2E-105D-216289D7405F}"/>
              </a:ext>
            </a:extLst>
          </p:cNvPr>
          <p:cNvSpPr txBox="1"/>
          <p:nvPr/>
        </p:nvSpPr>
        <p:spPr>
          <a:xfrm>
            <a:off x="7188423" y="1020813"/>
            <a:ext cx="489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14+</a:t>
            </a: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9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2449" y="-40945"/>
            <a:ext cx="33066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66169" y="999769"/>
            <a:ext cx="3788445" cy="800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благоприятных, комфортных и безопасных условий для проживания жителей.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80868" y="2284120"/>
            <a:ext cx="3788445" cy="1723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городской среды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Выполнение работ по проведению в установленном порядке минимально необходимых мероприятий по обеспечению доступности городской среды для маломобильных групп населения.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5578" y="4566571"/>
            <a:ext cx="3789036" cy="1723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территорий зеленых насаждений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благоустройства территории муниципального образования, увеличение площади зеленых насаждений, сохранение зеленых насаждений, улучшение эстетического вида территории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86292" y="1079296"/>
            <a:ext cx="14050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16 606,9 тыс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602969" y="2855659"/>
            <a:ext cx="14073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569269" y="5175120"/>
            <a:ext cx="143905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3 049,4 тыс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/>
          <a:srcRect t="5013" b="16694"/>
          <a:stretch/>
        </p:blipFill>
        <p:spPr>
          <a:xfrm>
            <a:off x="132181" y="1291365"/>
            <a:ext cx="330002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094" y="3639421"/>
            <a:ext cx="3324202" cy="2418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64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1260648" y="224042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071" y="1293819"/>
            <a:ext cx="2455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283258" y="2205702"/>
            <a:ext cx="3506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ПОЛОЖЕНИЯ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5071" y="3422153"/>
            <a:ext cx="37154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ОБРАЗОВАНИЯ ГОРОДА ФЕДЕРАЛЬНОГО ЗНАЧЕНИЯ САНКТ-ПЕТЕРБУРГА ПОСЕЛОК СТРЕЛЬНА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4103" y="2301063"/>
            <a:ext cx="84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34103" y="1276611"/>
            <a:ext cx="819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34103" y="4548155"/>
            <a:ext cx="1061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11-23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5071" y="974492"/>
            <a:ext cx="4680520" cy="72008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4976" y="3454232"/>
            <a:ext cx="4146440" cy="27686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F1BA80-87E5-185A-9709-F137B1312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4" y="416342"/>
            <a:ext cx="4152221" cy="2768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7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31E001-66F3-4E6B-BC0D-2E8B5EB65E31}"/>
              </a:ext>
            </a:extLst>
          </p:cNvPr>
          <p:cNvSpPr/>
          <p:nvPr/>
        </p:nvSpPr>
        <p:spPr>
          <a:xfrm>
            <a:off x="-319750" y="35332"/>
            <a:ext cx="4378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 культура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09216" y="958831"/>
            <a:ext cx="3821799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успешной социализации и эффективной самореализации молодежи, развитие потенциала молодежи. Для детей работает театральная студия, хореография, вокальная студия, ИЗО.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09216" y="2552612"/>
            <a:ext cx="3816424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 и повышение квалификации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служащих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профессиональных знаний, умений и навыков для успешной профессиональной служебной деятельности муниципальных служащих.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15244" y="4466752"/>
            <a:ext cx="381642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Культурные и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досуговые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условий, обеспечивающих развитие нравственного, духовного и культурного потенциала различных групп населения, снижение социальной напряженности в обществе, обеспечение условий для отдыха населения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603431" y="1543435"/>
            <a:ext cx="136815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4 615,0 тыс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03431" y="3104429"/>
            <a:ext cx="143551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603431" y="5157192"/>
            <a:ext cx="143306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6 003,0 тыс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309" y="1342688"/>
            <a:ext cx="3243939" cy="216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070" y="3982095"/>
            <a:ext cx="3255179" cy="217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61E857A-A934-C151-1529-7E2A47B14AC0}"/>
              </a:ext>
            </a:extLst>
          </p:cNvPr>
          <p:cNvSpPr/>
          <p:nvPr/>
        </p:nvSpPr>
        <p:spPr>
          <a:xfrm>
            <a:off x="7194992" y="4393730"/>
            <a:ext cx="617368" cy="646331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BDEC6CC4-A192-9055-1707-0CFE745E1441}"/>
              </a:ext>
            </a:extLst>
          </p:cNvPr>
          <p:cNvSpPr/>
          <p:nvPr/>
        </p:nvSpPr>
        <p:spPr>
          <a:xfrm>
            <a:off x="7297900" y="894504"/>
            <a:ext cx="584746" cy="597067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2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C95D468-E9AE-48F0-82FC-A9C121F13E57}"/>
              </a:ext>
            </a:extLst>
          </p:cNvPr>
          <p:cNvSpPr/>
          <p:nvPr/>
        </p:nvSpPr>
        <p:spPr>
          <a:xfrm>
            <a:off x="136866" y="-1405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21713" y="1251050"/>
            <a:ext cx="387026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Пенсионное и социальное обеспечение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Дополнительной социальной гарантией для муниципальных служащих является право на получение пенсии за выслугу лет. 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21713" y="3028935"/>
            <a:ext cx="3870269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семьи и детства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 материнства и детства, разнообразные государственные меры по поощрению материнства, охране интересов матери и ребенка, укреплению семьи, ее социальной поддержке, обеспечению семейных прав граждан.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21712" y="4893210"/>
            <a:ext cx="3870269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натуральной помощи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малообеспеченным гражданам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Мера социальной поддержки малообеспеченных жителей Муниципального образования поселок Стрельна, оказавшихся в трудной жизненной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ситуации, в виде обеспечения их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твердым топливом.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09292" y="1785877"/>
            <a:ext cx="131260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2 435,3 тыс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709292" y="3574757"/>
            <a:ext cx="13272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5 872,3 тыс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709292" y="5493374"/>
            <a:ext cx="131260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 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600" y="1251050"/>
            <a:ext cx="3384376" cy="225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435" y="3838383"/>
            <a:ext cx="3394797" cy="254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131481" y="36141"/>
            <a:ext cx="38584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Средства массовой информации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59750" y="1199886"/>
            <a:ext cx="3600400" cy="236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Массовый спорт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условий, обеспечивающих возможность граждан систематически заниматься физической культурой и спортом;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проведения значимых международных, всероссийских, городских, районных и муниципальных спортивных мероприятий.</a:t>
            </a:r>
          </a:p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56012" y="1934961"/>
            <a:ext cx="146850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3 887,0 тыс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71890" y="3747923"/>
            <a:ext cx="3600400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Периодическая печать и издательство</a:t>
            </a:r>
          </a:p>
          <a:p>
            <a:pPr lvl="0"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Опубликование муниципальных правовых актов, доведение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</a:t>
            </a:r>
          </a:p>
          <a:p>
            <a:pPr lvl="0"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80001" y="4509120"/>
            <a:ext cx="144451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971,7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573C641-86B6-45CE-AAAF-21A6904B5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0" y="3002784"/>
            <a:ext cx="2356101" cy="3259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7D6895-E053-0893-B298-C11B6E1462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96" y="943691"/>
            <a:ext cx="2895654" cy="193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4CD1C8FB-CC81-0F77-6E67-99EE9EBA8870}"/>
              </a:ext>
            </a:extLst>
          </p:cNvPr>
          <p:cNvSpPr/>
          <p:nvPr/>
        </p:nvSpPr>
        <p:spPr>
          <a:xfrm>
            <a:off x="7164288" y="1052735"/>
            <a:ext cx="648072" cy="646331"/>
          </a:xfrm>
          <a:prstGeom prst="ellipse">
            <a:avLst/>
          </a:prstGeom>
          <a:solidFill>
            <a:schemeClr val="bg1"/>
          </a:solidFill>
          <a:ln w="38100"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26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1599" y="0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11E07BC-DD73-4BDD-92CF-69128A2F37F2}"/>
              </a:ext>
            </a:extLst>
          </p:cNvPr>
          <p:cNvSpPr/>
          <p:nvPr/>
        </p:nvSpPr>
        <p:spPr>
          <a:xfrm>
            <a:off x="333959" y="35332"/>
            <a:ext cx="3021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6308" y="1124744"/>
            <a:ext cx="2915816" cy="2031325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совет и Местная администрация внутригородского муниципального образования Санкт-Петербурга посёлок Стрельна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91659" y="980841"/>
            <a:ext cx="4524570" cy="1077218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198515, Россия, г. Санкт-Петербург, пос. Стрельна,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Санкт-Петербургское шоссе, д. 69, литер А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05391" y="2282265"/>
            <a:ext cx="4752528" cy="1323439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(812) 421-43-03 (Муниципальный Совет)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(812) 421-39-88 (Местная администрация)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(812) 421-37-22 (Газета «Вести Стрельны»)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(812) 421-37-22 (Отдел культуры и спорта)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0971" y="3529978"/>
            <a:ext cx="2910243" cy="2308324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info@mo-strelna.ru (Местная администрация)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msovet@mo-strelna.ru (Муниципальный Совет)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redaktor@mo-strelna.ru (Редакция газеты «Вести Стрельны»)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01535" y="3820398"/>
            <a:ext cx="216024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Соцсети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u="sng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ВКонтакте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15635" y="4847740"/>
            <a:ext cx="4932040" cy="1846659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администрация Муниципального образования пос. Стрельна работает по следующему графику:</a:t>
            </a:r>
          </a:p>
          <a:p>
            <a:pPr lvl="0"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Пн-Чт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09:00 до 18:00</a:t>
            </a:r>
          </a:p>
          <a:p>
            <a:pPr lvl="0"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09:00 до 17:00</a:t>
            </a:r>
          </a:p>
          <a:p>
            <a:pPr lvl="0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Обед с 13:00 до 13:48</a:t>
            </a:r>
          </a:p>
          <a:p>
            <a:pPr lvl="0" algn="ctr"/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Сб-Вс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выходной</a:t>
            </a:r>
            <a:endParaRPr lang="ru-RU" sz="1600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6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89648" y="908141"/>
            <a:ext cx="53285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средств, предназначенных для финансового обеспечения задачи функций государства и местного самоуправления.</a:t>
            </a:r>
          </a:p>
          <a:p>
            <a:pPr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средства, за</a:t>
            </a:r>
          </a:p>
          <a:p>
            <a:pPr algn="just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исключением средств, являющихся источниками финансирования дефицита бюджета.</a:t>
            </a:r>
          </a:p>
          <a:p>
            <a:pPr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доходами.</a:t>
            </a: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 –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бюджета над его расходами.</a:t>
            </a:r>
          </a:p>
          <a:p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9AFA0B-ABDB-49B1-B986-CA3A07622A11}"/>
              </a:ext>
            </a:extLst>
          </p:cNvPr>
          <p:cNvSpPr/>
          <p:nvPr/>
        </p:nvSpPr>
        <p:spPr>
          <a:xfrm>
            <a:off x="-1836712" y="99425"/>
            <a:ext cx="72728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B901E97-A60C-45B6-B35B-3C33CA9FB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892958" cy="69436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701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937338"/>
            <a:ext cx="2556862" cy="25568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754" y="3785852"/>
            <a:ext cx="285927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09AFA0B-ABDB-49B1-B986-CA3A07622A11}"/>
              </a:ext>
            </a:extLst>
          </p:cNvPr>
          <p:cNvSpPr/>
          <p:nvPr/>
        </p:nvSpPr>
        <p:spPr>
          <a:xfrm>
            <a:off x="-753686" y="62851"/>
            <a:ext cx="5144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682" y="1769339"/>
            <a:ext cx="3310415" cy="331651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664347" y="887634"/>
            <a:ext cx="53791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использования.</a:t>
            </a:r>
          </a:p>
          <a:p>
            <a:pPr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–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межбюджетный трансферт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предоставляемый в целях софинансирования расходных обязательств.</a:t>
            </a:r>
          </a:p>
          <a:p>
            <a:pPr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межбюджетный трансферт, предоставляемый в целях финансового обеспечения расходных обязательств по переданным полномочиям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обусловленные законом, иным нормативным правовым актом, договором или соглашением обязанности публично-правового образования (РФ, субъекта РФ, муниципального образования) или действующего от его имени казенного учреждения предоставить физическому или юридическому лицу, иному публично –правовому образованию, субъекту международного права средства из соответствующего бюджета.</a:t>
            </a:r>
          </a:p>
          <a:p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 –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исполнению в соответствующем финансовом году.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0643" y="1145238"/>
            <a:ext cx="3346994" cy="22313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34" y="15628"/>
            <a:ext cx="3683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ДЛЯ ГРАЖДАН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900" y="3847347"/>
            <a:ext cx="2608623" cy="260862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63888" y="907960"/>
            <a:ext cx="5379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(местный бюджет)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форма образования и расходования денежных средств в расчете на финансовый год и плановый период, предназначенных для исполнения расходных обязательств соответствующего муниципального образования.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29447" y="4295080"/>
            <a:ext cx="5356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 бюджета для граждан на 2023 год: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гражданам актуальной информации о бюджете в объективной, заслуживающей доверия, доступной для понимания форме.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2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A0B265-E797-4238-A008-98E83B4BD1F5}"/>
              </a:ext>
            </a:extLst>
          </p:cNvPr>
          <p:cNvSpPr/>
          <p:nvPr/>
        </p:nvSpPr>
        <p:spPr>
          <a:xfrm>
            <a:off x="99917" y="-54939"/>
            <a:ext cx="3463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 - территориальное деление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5493" y="1056701"/>
            <a:ext cx="336659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поселок Стрельна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внутригородское муниципальное образование Санкт-Петербурга, расположенное в границах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Петродворцового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Санкт-Петербурга. </a:t>
            </a:r>
            <a:endParaRPr lang="ru-RU" sz="1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/>
          <a:srcRect l="1911" t="2012" r="2529" b="3417"/>
          <a:stretch/>
        </p:blipFill>
        <p:spPr>
          <a:xfrm>
            <a:off x="122054" y="3214977"/>
            <a:ext cx="3360037" cy="3167636"/>
          </a:xfrm>
          <a:prstGeom prst="rect">
            <a:avLst/>
          </a:prstGeom>
          <a:ln w="38100">
            <a:solidFill>
              <a:srgbClr val="D97D0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742923" y="1049025"/>
            <a:ext cx="5077549" cy="35499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Стрельна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один из старейших пригородов Санкт-Петербурга, расположена в 19 километрах от города, на южном побережье Финского залива.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открытия Государственного комплекса «Дворец Конгрессов»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Стрельна является одним из самых известных поселков в мире.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1997 году поселок Стрельна стал самостоятельным муниципальным образованием.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территории составляет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1923,8 га  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проспектов и улиц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учреждений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проживает человек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</a:t>
            </a:r>
          </a:p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культурного наследия</a:t>
            </a:r>
            <a:endParaRPr lang="ru-RU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8AD240B-D76B-413C-8BC4-F5FE98AAB57E}"/>
              </a:ext>
            </a:extLst>
          </p:cNvPr>
          <p:cNvSpPr/>
          <p:nvPr/>
        </p:nvSpPr>
        <p:spPr>
          <a:xfrm>
            <a:off x="3726402" y="4791121"/>
            <a:ext cx="511058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подробная информация о внутригородском муниципальном образовании  города федерального значения Санкт-Петербурга поселок Стрельна его истории и развитии на сайте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https://mo-strelna.ru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11832" y="5787765"/>
            <a:ext cx="1538114" cy="10262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40614" y="5835318"/>
            <a:ext cx="1482164" cy="9787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91267" y="5834591"/>
            <a:ext cx="1645724" cy="110515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8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208874" y="45674"/>
            <a:ext cx="329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МЕСТНОГО САМОУПРАВЛЕНИЯ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51900666"/>
              </p:ext>
            </p:extLst>
          </p:nvPr>
        </p:nvGraphicFramePr>
        <p:xfrm>
          <a:off x="-571777" y="151371"/>
          <a:ext cx="3303794" cy="504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86025" y="1369244"/>
            <a:ext cx="1143687" cy="11436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95979" y="3046556"/>
            <a:ext cx="1081468" cy="10814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5282" y="5041263"/>
            <a:ext cx="1489955" cy="14899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55838" y="5034425"/>
            <a:ext cx="1496793" cy="149679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597259" y="1040816"/>
            <a:ext cx="537919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2014 года Главой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образования города федерального значения Санкт-Петербурга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Стрельна, исполняющим полномочия председателя Муниципального Совета, является 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Беленков Валерий Николаевич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97260" y="2804176"/>
            <a:ext cx="537919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2014 года Главой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местной администрации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внутригородского муниципального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города федерального значения Санкт-Петербурга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Стрельна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Климачева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Алексеевна.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39395" y="4366756"/>
            <a:ext cx="1598770" cy="2308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78B04F-0267-081A-C8D8-7B8FF07F16B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53" y="4370129"/>
            <a:ext cx="1558209" cy="2338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4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TextBox 10"/>
          <p:cNvSpPr txBox="1"/>
          <p:nvPr/>
        </p:nvSpPr>
        <p:spPr>
          <a:xfrm>
            <a:off x="561833" y="-27094"/>
            <a:ext cx="2587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5802" y="1124744"/>
            <a:ext cx="3408796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470525"/>
            <a:ext cx="2489051" cy="248905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747133" y="1470807"/>
            <a:ext cx="3800153" cy="1200329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поступающие в бюджет в безвозмездном и безвозвратном порядке.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98198" y="1470807"/>
            <a:ext cx="1480756" cy="10360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4573" y="2983047"/>
            <a:ext cx="1463603" cy="9749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193522" y="3084779"/>
            <a:ext cx="3807747" cy="923330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выплачиваемые из бюджета.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25720" y="4322734"/>
            <a:ext cx="3821566" cy="646331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превышение доходов над расходами.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0761" y="4161594"/>
            <a:ext cx="1355517" cy="9679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/>
          <a:srcRect l="6384" t="6542" r="4379" b="4009"/>
          <a:stretch/>
        </p:blipFill>
        <p:spPr>
          <a:xfrm>
            <a:off x="3725720" y="5148971"/>
            <a:ext cx="1392456" cy="9283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" name="Прямоугольник 22"/>
          <p:cNvSpPr/>
          <p:nvPr/>
        </p:nvSpPr>
        <p:spPr>
          <a:xfrm>
            <a:off x="5186480" y="5289958"/>
            <a:ext cx="3821833" cy="646331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превышение расходов над доходами.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0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-1405"/>
            <a:ext cx="558011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780" y="404664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dirty="0">
              <a:ln w="31550" cmpd="sng">
                <a:gradFill>
                  <a:gsLst>
                    <a:gs pos="25000">
                      <a:srgbClr val="5B9BD5">
                        <a:shade val="25000"/>
                        <a:satMod val="190000"/>
                      </a:srgbClr>
                    </a:gs>
                    <a:gs pos="80000">
                      <a:srgbClr val="5B9BD5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06084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00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3648" y="2564904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282" y="813644"/>
            <a:ext cx="8911214" cy="45719"/>
          </a:xfrm>
          <a:prstGeom prst="rect">
            <a:avLst/>
          </a:prstGeom>
          <a:solidFill>
            <a:srgbClr val="D97D01"/>
          </a:solidFill>
          <a:ln>
            <a:solidFill>
              <a:srgbClr val="D97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4356"/>
          <a:stretch/>
        </p:blipFill>
        <p:spPr>
          <a:xfrm>
            <a:off x="4748516" y="19943"/>
            <a:ext cx="1474674" cy="80155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9204" r="7157" b="4640"/>
          <a:stretch/>
        </p:blipFill>
        <p:spPr>
          <a:xfrm>
            <a:off x="3597715" y="21321"/>
            <a:ext cx="1152128" cy="7938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0839" b="8975"/>
          <a:stretch/>
        </p:blipFill>
        <p:spPr>
          <a:xfrm>
            <a:off x="6221862" y="21563"/>
            <a:ext cx="1374172" cy="8039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9343"/>
          <a:stretch/>
        </p:blipFill>
        <p:spPr>
          <a:xfrm>
            <a:off x="7591983" y="19943"/>
            <a:ext cx="1547223" cy="7867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6926" y="35332"/>
            <a:ext cx="3507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бюджетной политики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6597" y="1134290"/>
            <a:ext cx="1268648" cy="126864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6926" y="2648181"/>
            <a:ext cx="3424954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бюджетной политики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устойчивого социально-экономического развития муниципального образования и безусловное исполнение принятых расходных обязательств наиболее эффективным способом.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1387" y="4616181"/>
            <a:ext cx="3240904" cy="21606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32538" y="1413380"/>
            <a:ext cx="526014" cy="5260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35981" y="2552798"/>
            <a:ext cx="524301" cy="5243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29178" y="4070207"/>
            <a:ext cx="524301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29178" y="5758461"/>
            <a:ext cx="524301" cy="52430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627202" y="1250790"/>
            <a:ext cx="376122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расходных обязательств местного бюджета по решению вопросов местного значения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24167" y="2552798"/>
            <a:ext cx="376425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отдельных государственных полномочий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618476" y="3613566"/>
            <a:ext cx="376425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D97D0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оценки исполнения бюджета не по количеству израсходованных бюджетных средств, а по достижению целей, на финансовое обеспечение которых направляются бюджетные средства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27202" y="5605114"/>
            <a:ext cx="3764255" cy="830997"/>
          </a:xfrm>
          <a:prstGeom prst="rect">
            <a:avLst/>
          </a:prstGeom>
          <a:ln w="38100">
            <a:solidFill>
              <a:srgbClr val="D97D0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Максимальное использование конкурентных процедур осуществления закупок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3F3D-7A84-45E0-B81B-67258C447AF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3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10660</TotalTime>
  <Words>1728</Words>
  <Application>Microsoft Office PowerPoint</Application>
  <PresentationFormat>Экран (4:3)</PresentationFormat>
  <Paragraphs>390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Внутригородское муниципальное образование  Санкт-Петербурга поселок Стрельна</dc:title>
  <dc:creator>1</dc:creator>
  <cp:lastModifiedBy>1</cp:lastModifiedBy>
  <cp:revision>962</cp:revision>
  <dcterms:created xsi:type="dcterms:W3CDTF">2018-10-12T12:12:54Z</dcterms:created>
  <dcterms:modified xsi:type="dcterms:W3CDTF">2022-12-01T08:26:25Z</dcterms:modified>
</cp:coreProperties>
</file>