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media/image40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14">
  <p:sldMasterIdLst>
    <p:sldMasterId id="2147483792" r:id="rId1"/>
  </p:sldMasterIdLst>
  <p:notesMasterIdLst>
    <p:notesMasterId r:id="rId48"/>
  </p:notesMasterIdLst>
  <p:sldIdLst>
    <p:sldId id="256" r:id="rId2"/>
    <p:sldId id="390" r:id="rId3"/>
    <p:sldId id="257" r:id="rId4"/>
    <p:sldId id="391" r:id="rId5"/>
    <p:sldId id="414" r:id="rId6"/>
    <p:sldId id="260" r:id="rId7"/>
    <p:sldId id="379" r:id="rId8"/>
    <p:sldId id="389" r:id="rId9"/>
    <p:sldId id="398" r:id="rId10"/>
    <p:sldId id="263" r:id="rId11"/>
    <p:sldId id="415" r:id="rId12"/>
    <p:sldId id="267" r:id="rId13"/>
    <p:sldId id="283" r:id="rId14"/>
    <p:sldId id="392" r:id="rId15"/>
    <p:sldId id="330" r:id="rId16"/>
    <p:sldId id="394" r:id="rId17"/>
    <p:sldId id="357" r:id="rId18"/>
    <p:sldId id="358" r:id="rId19"/>
    <p:sldId id="359" r:id="rId20"/>
    <p:sldId id="360" r:id="rId21"/>
    <p:sldId id="362" r:id="rId22"/>
    <p:sldId id="361" r:id="rId23"/>
    <p:sldId id="416" r:id="rId24"/>
    <p:sldId id="365" r:id="rId25"/>
    <p:sldId id="383" r:id="rId26"/>
    <p:sldId id="368" r:id="rId27"/>
    <p:sldId id="369" r:id="rId28"/>
    <p:sldId id="367" r:id="rId29"/>
    <p:sldId id="370" r:id="rId30"/>
    <p:sldId id="384" r:id="rId31"/>
    <p:sldId id="371" r:id="rId32"/>
    <p:sldId id="372" r:id="rId33"/>
    <p:sldId id="373" r:id="rId34"/>
    <p:sldId id="374" r:id="rId35"/>
    <p:sldId id="385" r:id="rId36"/>
    <p:sldId id="386" r:id="rId37"/>
    <p:sldId id="375" r:id="rId38"/>
    <p:sldId id="376" r:id="rId39"/>
    <p:sldId id="417" r:id="rId40"/>
    <p:sldId id="418" r:id="rId41"/>
    <p:sldId id="387" r:id="rId42"/>
    <p:sldId id="388" r:id="rId43"/>
    <p:sldId id="271" r:id="rId44"/>
    <p:sldId id="281" r:id="rId45"/>
    <p:sldId id="321" r:id="rId46"/>
    <p:sldId id="282" r:id="rId4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C976BDB-2419-4495-931E-59C5F6877238}">
          <p14:sldIdLst>
            <p14:sldId id="256"/>
            <p14:sldId id="390"/>
            <p14:sldId id="257"/>
            <p14:sldId id="391"/>
            <p14:sldId id="414"/>
            <p14:sldId id="260"/>
            <p14:sldId id="379"/>
          </p14:sldIdLst>
        </p14:section>
        <p14:section name="Раздел без заголовка" id="{8D3AFC9D-39FD-40F9-A39F-0C89A976591B}">
          <p14:sldIdLst>
            <p14:sldId id="389"/>
            <p14:sldId id="398"/>
            <p14:sldId id="263"/>
            <p14:sldId id="415"/>
            <p14:sldId id="267"/>
            <p14:sldId id="283"/>
            <p14:sldId id="392"/>
            <p14:sldId id="330"/>
            <p14:sldId id="394"/>
            <p14:sldId id="357"/>
            <p14:sldId id="358"/>
            <p14:sldId id="359"/>
            <p14:sldId id="360"/>
            <p14:sldId id="362"/>
            <p14:sldId id="361"/>
            <p14:sldId id="416"/>
            <p14:sldId id="365"/>
            <p14:sldId id="383"/>
            <p14:sldId id="368"/>
            <p14:sldId id="369"/>
            <p14:sldId id="367"/>
            <p14:sldId id="370"/>
            <p14:sldId id="384"/>
            <p14:sldId id="371"/>
            <p14:sldId id="372"/>
            <p14:sldId id="373"/>
            <p14:sldId id="374"/>
            <p14:sldId id="385"/>
            <p14:sldId id="386"/>
            <p14:sldId id="375"/>
          </p14:sldIdLst>
        </p14:section>
        <p14:section name="Раздел без заголовка" id="{92E63BBD-1658-420F-9E79-150DAA718B07}">
          <p14:sldIdLst>
            <p14:sldId id="376"/>
            <p14:sldId id="417"/>
            <p14:sldId id="418"/>
            <p14:sldId id="387"/>
            <p14:sldId id="388"/>
            <p14:sldId id="271"/>
            <p14:sldId id="281"/>
            <p14:sldId id="321"/>
            <p14:sldId id="2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vgeniy" initials="E" lastIdx="1" clrIdx="0">
    <p:extLst>
      <p:ext uri="{19B8F6BF-5375-455C-9EA6-DF929625EA0E}">
        <p15:presenceInfo xmlns:p15="http://schemas.microsoft.com/office/powerpoint/2012/main" userId="Evgeni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A0FA"/>
    <a:srgbClr val="21A0FF"/>
    <a:srgbClr val="9DB6FD"/>
    <a:srgbClr val="89A5F3"/>
    <a:srgbClr val="9DCBFD"/>
    <a:srgbClr val="BDEEFF"/>
    <a:srgbClr val="A3E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89" autoAdjust="0"/>
    <p:restoredTop sz="95928" autoAdjust="0"/>
  </p:normalViewPr>
  <p:slideViewPr>
    <p:cSldViewPr>
      <p:cViewPr varScale="1">
        <p:scale>
          <a:sx n="104" d="100"/>
          <a:sy n="104" d="100"/>
        </p:scale>
        <p:origin x="111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5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68351626253584E-2"/>
          <c:y val="0"/>
          <c:w val="0.93937305577158092"/>
          <c:h val="0.811790588082805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13350</c:v>
                </c:pt>
                <c:pt idx="1">
                  <c:v>13632</c:v>
                </c:pt>
                <c:pt idx="2">
                  <c:v>13864</c:v>
                </c:pt>
                <c:pt idx="3">
                  <c:v>14302</c:v>
                </c:pt>
                <c:pt idx="4">
                  <c:v>14818</c:v>
                </c:pt>
                <c:pt idx="5">
                  <c:v>15006</c:v>
                </c:pt>
                <c:pt idx="6">
                  <c:v>14871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57-4D47-98CE-E4D0EFE291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5944576"/>
        <c:axId val="65950464"/>
      </c:barChart>
      <c:catAx>
        <c:axId val="6594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5950464"/>
        <c:crosses val="autoZero"/>
        <c:auto val="1"/>
        <c:lblAlgn val="ctr"/>
        <c:lblOffset val="100"/>
        <c:noMultiLvlLbl val="0"/>
      </c:catAx>
      <c:valAx>
        <c:axId val="659504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6594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463279033026463E-2"/>
          <c:y val="1.0376624819464504E-3"/>
          <c:w val="0.93915965551850178"/>
          <c:h val="0.79907713957708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0112287718518605E-2"/>
                  <c:y val="-5.34452400911683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F8D-40D7-83A5-1BA8922EF155}"/>
                </c:ext>
              </c:extLst>
            </c:dLbl>
            <c:dLbl>
              <c:idx val="1"/>
              <c:layout>
                <c:manualLayout>
                  <c:x val="-3.2489080160683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F8D-40D7-83A5-1BA8922EF155}"/>
                </c:ext>
              </c:extLst>
            </c:dLbl>
            <c:dLbl>
              <c:idx val="2"/>
              <c:layout>
                <c:manualLayout>
                  <c:x val="-3.0941981105413238E-2"/>
                  <c:y val="-2.672262004558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F8D-40D7-83A5-1BA8922EF155}"/>
                </c:ext>
              </c:extLst>
            </c:dLbl>
            <c:dLbl>
              <c:idx val="3"/>
              <c:layout>
                <c:manualLayout>
                  <c:x val="-2.0112287718518605E-2"/>
                  <c:y val="-5.34452400911685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F8D-40D7-83A5-1BA8922EF1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Лист1!$A$3:$A$6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Лист1!$B$3:$B$6</c:f>
              <c:numCache>
                <c:formatCode>General</c:formatCode>
                <c:ptCount val="4"/>
                <c:pt idx="0">
                  <c:v>98443.5</c:v>
                </c:pt>
                <c:pt idx="1">
                  <c:v>93280.2</c:v>
                </c:pt>
                <c:pt idx="2">
                  <c:v>82868.3</c:v>
                </c:pt>
                <c:pt idx="3">
                  <c:v>83546.600000000006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8D-40D7-83A5-1BA8922EF15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0925170272982851E-2"/>
                  <c:y val="-4.70318112802283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A15-44D0-8C37-04D21324A2A4}"/>
                </c:ext>
              </c:extLst>
            </c:dLbl>
            <c:dLbl>
              <c:idx val="1"/>
              <c:layout>
                <c:manualLayout>
                  <c:x val="2.165938677378926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F8D-40D7-83A5-1BA8922EF155}"/>
                </c:ext>
              </c:extLst>
            </c:dLbl>
            <c:dLbl>
              <c:idx val="2"/>
              <c:layout>
                <c:manualLayout>
                  <c:x val="1.2376792442165182E-2"/>
                  <c:y val="-2.672262004558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F8D-40D7-83A5-1BA8922EF155}"/>
                </c:ext>
              </c:extLst>
            </c:dLbl>
            <c:dLbl>
              <c:idx val="3"/>
              <c:layout>
                <c:manualLayout>
                  <c:x val="1.5470990552706619E-2"/>
                  <c:y val="-5.34452400911685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F8D-40D7-83A5-1BA8922EF1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Лист1!$A$3:$A$6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Лист1!$C$3:$C$6</c:f>
              <c:numCache>
                <c:formatCode>General</c:formatCode>
                <c:ptCount val="4"/>
                <c:pt idx="0">
                  <c:v>89756.4</c:v>
                </c:pt>
                <c:pt idx="1">
                  <c:v>100606.6</c:v>
                </c:pt>
                <c:pt idx="2">
                  <c:v>85586.7</c:v>
                </c:pt>
                <c:pt idx="3" formatCode="0.0">
                  <c:v>87433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F8D-40D7-83A5-1BA8922EF15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Дефицит/профицит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9786200779951004E-2"/>
                  <c:y val="3.76254490241825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A15-44D0-8C37-04D21324A2A4}"/>
                </c:ext>
              </c:extLst>
            </c:dLbl>
            <c:dLbl>
              <c:idx val="1"/>
              <c:layout>
                <c:manualLayout>
                  <c:x val="5.0818270662958354E-2"/>
                  <c:y val="6.58445357923194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A15-44D0-8C37-04D21324A2A4}"/>
                </c:ext>
              </c:extLst>
            </c:dLbl>
            <c:dLbl>
              <c:idx val="2"/>
              <c:layout>
                <c:manualLayout>
                  <c:x val="5.3807580701955904E-2"/>
                  <c:y val="5.40865829722624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A15-44D0-8C37-04D21324A2A4}"/>
                </c:ext>
              </c:extLst>
            </c:dLbl>
            <c:dLbl>
              <c:idx val="3"/>
              <c:layout>
                <c:manualLayout>
                  <c:x val="4.6334305604462028E-2"/>
                  <c:y val="6.34931303929193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A15-44D0-8C37-04D21324A2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Лист1!$A$3:$A$6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Лист1!$D$3:$D$6</c:f>
              <c:numCache>
                <c:formatCode>0.0</c:formatCode>
                <c:ptCount val="4"/>
                <c:pt idx="0">
                  <c:v>8687.1000000000058</c:v>
                </c:pt>
                <c:pt idx="1">
                  <c:v>-7326.4000000000087</c:v>
                </c:pt>
                <c:pt idx="2">
                  <c:v>-2718.3999999999942</c:v>
                </c:pt>
                <c:pt idx="3">
                  <c:v>-3886.3999999999942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F8D-40D7-83A5-1BA8922EF1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73143728"/>
        <c:axId val="200915744"/>
      </c:barChart>
      <c:catAx>
        <c:axId val="273143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0915744"/>
        <c:crosses val="autoZero"/>
        <c:auto val="1"/>
        <c:lblAlgn val="ctr"/>
        <c:lblOffset val="100"/>
        <c:noMultiLvlLbl val="0"/>
      </c:catAx>
      <c:valAx>
        <c:axId val="2009157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73143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6.5371973735498315E-2"/>
          <c:y val="0.70751712772654896"/>
          <c:w val="0.82050017041421008"/>
          <c:h val="0.2654940191830537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0" i="0" baseline="0" dirty="0">
                <a:effectLst/>
              </a:rPr>
              <a:t>Динамика межбюджетных трансфертов </a:t>
            </a:r>
            <a:endParaRPr lang="ru-RU" dirty="0">
              <a:effectLst/>
            </a:endParaRPr>
          </a:p>
          <a:p>
            <a:pPr>
              <a:defRPr/>
            </a:pPr>
            <a:r>
              <a:rPr lang="ru-RU" sz="1800" b="0" i="0" baseline="0" dirty="0">
                <a:effectLst/>
              </a:rPr>
              <a:t>из бюджета Санкт-Петербурга</a:t>
            </a:r>
            <a:endParaRPr lang="ru-RU" dirty="0"/>
          </a:p>
        </c:rich>
      </c:tx>
      <c:layout>
        <c:manualLayout>
          <c:xMode val="edge"/>
          <c:yMode val="edge"/>
          <c:x val="0.16036159121649624"/>
          <c:y val="1.64067921599693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374941144105682"/>
          <c:y val="0.21522972857296369"/>
          <c:w val="0.72051341738043218"/>
          <c:h val="0.5200165259415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Дотации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Лист1!$A$3:$A$6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Лист1!$B$3:$B$6</c:f>
              <c:numCache>
                <c:formatCode>General</c:formatCode>
                <c:ptCount val="4"/>
                <c:pt idx="0">
                  <c:v>6698.5</c:v>
                </c:pt>
                <c:pt idx="1">
                  <c:v>64193.4</c:v>
                </c:pt>
                <c:pt idx="2">
                  <c:v>64193.4</c:v>
                </c:pt>
                <c:pt idx="3">
                  <c:v>64193.4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63-4B1F-9D57-CF7A0C7261C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Субвенции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Лист1!$A$3:$A$6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Лист1!$C$3:$C$6</c:f>
              <c:numCache>
                <c:formatCode>General</c:formatCode>
                <c:ptCount val="4"/>
                <c:pt idx="0">
                  <c:v>25860.6</c:v>
                </c:pt>
                <c:pt idx="1">
                  <c:v>16371.8</c:v>
                </c:pt>
                <c:pt idx="2">
                  <c:v>16959.900000000001</c:v>
                </c:pt>
                <c:pt idx="3">
                  <c:v>17638.2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A63-4B1F-9D57-CF7A0C7261C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Субсидии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Лист1!$A$3:$A$6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Лист1!$D$3:$D$6</c:f>
              <c:numCache>
                <c:formatCode>General</c:formatCode>
                <c:ptCount val="4"/>
                <c:pt idx="0">
                  <c:v>0</c:v>
                </c:pt>
                <c:pt idx="1">
                  <c:v>11000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A63-4B1F-9D57-CF7A0C7261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332247568"/>
        <c:axId val="257144416"/>
      </c:barChart>
      <c:catAx>
        <c:axId val="332247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7144416"/>
        <c:crosses val="autoZero"/>
        <c:auto val="1"/>
        <c:lblAlgn val="ctr"/>
        <c:lblOffset val="100"/>
        <c:noMultiLvlLbl val="0"/>
      </c:catAx>
      <c:valAx>
        <c:axId val="25714441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322475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Субвенции</a:t>
            </a:r>
          </a:p>
          <a:p>
            <a:pPr>
              <a:defRPr/>
            </a:pPr>
            <a:r>
              <a:rPr lang="ru-RU" dirty="0"/>
              <a:t>на</a:t>
            </a:r>
            <a:r>
              <a:rPr lang="ru-RU" baseline="0" dirty="0"/>
              <a:t> 2021 г.</a:t>
            </a:r>
            <a:endParaRPr lang="ru-RU" dirty="0"/>
          </a:p>
        </c:rich>
      </c:tx>
      <c:layout>
        <c:manualLayout>
          <c:xMode val="edge"/>
          <c:yMode val="edge"/>
          <c:x val="0.40756695968021694"/>
          <c:y val="6.04177660815464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1.9043518974082248E-2"/>
          <c:y val="0.10284741089373908"/>
          <c:w val="0.93482004414968434"/>
          <c:h val="0.706524154321017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Опека и попечительство</c:v>
                </c:pt>
                <c:pt idx="1">
                  <c:v>Протоколы об административных правонарушениях</c:v>
                </c:pt>
                <c:pt idx="2">
                  <c:v>Уборка и санитарная очистка территорий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6459.9</c:v>
                </c:pt>
                <c:pt idx="1">
                  <c:v>7.8</c:v>
                </c:pt>
                <c:pt idx="2">
                  <c:v>9904.1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3F-4D42-912F-B9244EBB83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7499392"/>
        <c:axId val="117500928"/>
      </c:barChart>
      <c:catAx>
        <c:axId val="117499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7500928"/>
        <c:crosses val="autoZero"/>
        <c:auto val="1"/>
        <c:lblAlgn val="ctr"/>
        <c:lblOffset val="100"/>
        <c:noMultiLvlLbl val="0"/>
      </c:catAx>
      <c:valAx>
        <c:axId val="1175009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1749939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40530853570768"/>
          <c:y val="6.928793626105037E-2"/>
          <c:w val="0.38665299081378046"/>
          <c:h val="0.86142412747789965"/>
        </c:manualLayout>
      </c:layout>
      <c:barChart>
        <c:barDir val="col"/>
        <c:grouping val="percent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2409344"/>
        <c:axId val="82410880"/>
      </c:barChart>
      <c:catAx>
        <c:axId val="82409344"/>
        <c:scaling>
          <c:orientation val="minMax"/>
        </c:scaling>
        <c:delete val="1"/>
        <c:axPos val="b"/>
        <c:majorTickMark val="out"/>
        <c:minorTickMark val="none"/>
        <c:tickLblPos val="none"/>
        <c:crossAx val="82410880"/>
        <c:crosses val="autoZero"/>
        <c:auto val="1"/>
        <c:lblAlgn val="ctr"/>
        <c:lblOffset val="100"/>
        <c:noMultiLvlLbl val="0"/>
      </c:catAx>
      <c:valAx>
        <c:axId val="82410880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8240934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35670296118080819"/>
          <c:y val="0.29943843688149885"/>
          <c:w val="0.47394994306188232"/>
          <c:h val="0.35111552232441784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40530853570768"/>
          <c:y val="6.928793626105037E-2"/>
          <c:w val="0.38665299081378052"/>
          <c:h val="0.86142412747789965"/>
        </c:manualLayout>
      </c:layout>
      <c:barChart>
        <c:barDir val="col"/>
        <c:grouping val="percent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4115840"/>
        <c:axId val="84117376"/>
      </c:barChart>
      <c:catAx>
        <c:axId val="84115840"/>
        <c:scaling>
          <c:orientation val="minMax"/>
        </c:scaling>
        <c:delete val="1"/>
        <c:axPos val="b"/>
        <c:majorTickMark val="out"/>
        <c:minorTickMark val="none"/>
        <c:tickLblPos val="none"/>
        <c:crossAx val="84117376"/>
        <c:crosses val="autoZero"/>
        <c:auto val="1"/>
        <c:lblAlgn val="ctr"/>
        <c:lblOffset val="100"/>
        <c:noMultiLvlLbl val="0"/>
      </c:catAx>
      <c:valAx>
        <c:axId val="8411737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8411584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35670296118080835"/>
          <c:y val="0.29943843688149885"/>
          <c:w val="0.47394994306188232"/>
          <c:h val="0.35111552232441789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560719242118106E-2"/>
          <c:y val="5.8074337593162578E-2"/>
          <c:w val="0.55144626114989104"/>
          <c:h val="0.9164881523336218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A77F-408A-A827-7913CC091CF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77F-408A-A827-7913CC091CF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77F-408A-A827-7913CC091CF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77F-408A-A827-7913CC091CF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DE7A-45BB-92CD-46F2B7E3736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77F-408A-A827-7913CC091CF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A77F-408A-A827-7913CC091CF8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77F-408A-A827-7913CC091CF8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DE7A-45BB-92CD-46F2B7E37360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1057-4FC4-B9FF-93A5C9159C10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1057-4FC4-B9FF-93A5C9159C10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1057-4FC4-B9FF-93A5C9159C10}"/>
              </c:ext>
            </c:extLst>
          </c:dPt>
          <c:dLbls>
            <c:dLbl>
              <c:idx val="0"/>
              <c:layout>
                <c:manualLayout>
                  <c:x val="2.3396823610935865E-2"/>
                  <c:y val="4.61396545165015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77F-408A-A827-7913CC091CF8}"/>
                </c:ext>
              </c:extLst>
            </c:dLbl>
            <c:dLbl>
              <c:idx val="1"/>
              <c:layout>
                <c:manualLayout>
                  <c:x val="-1.0686194942558172E-2"/>
                  <c:y val="1.53631208425980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77F-408A-A827-7913CC091CF8}"/>
                </c:ext>
              </c:extLst>
            </c:dLbl>
            <c:dLbl>
              <c:idx val="2"/>
              <c:layout>
                <c:manualLayout>
                  <c:x val="-2.4061768560555419E-2"/>
                  <c:y val="-4.57153821719339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77F-408A-A827-7913CC091CF8}"/>
                </c:ext>
              </c:extLst>
            </c:dLbl>
            <c:dLbl>
              <c:idx val="3"/>
              <c:layout>
                <c:manualLayout>
                  <c:x val="-9.5659686588495819E-3"/>
                  <c:y val="6.89653418790713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77F-408A-A827-7913CC091CF8}"/>
                </c:ext>
              </c:extLst>
            </c:dLbl>
            <c:dLbl>
              <c:idx val="4"/>
              <c:layout>
                <c:manualLayout>
                  <c:x val="1.0365844473024655E-2"/>
                  <c:y val="4.35495430085233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E7A-45BB-92CD-46F2B7E37360}"/>
                </c:ext>
              </c:extLst>
            </c:dLbl>
            <c:dLbl>
              <c:idx val="5"/>
              <c:layout>
                <c:manualLayout>
                  <c:x val="-4.005557762885103E-3"/>
                  <c:y val="1.35231453156222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77F-408A-A827-7913CC091CF8}"/>
                </c:ext>
              </c:extLst>
            </c:dLbl>
            <c:dLbl>
              <c:idx val="6"/>
              <c:layout>
                <c:manualLayout>
                  <c:x val="-1.0667246953728317E-2"/>
                  <c:y val="4.231924152402471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6324617415390761E-2"/>
                      <c:h val="5.616492533693439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A77F-408A-A827-7913CC091CF8}"/>
                </c:ext>
              </c:extLst>
            </c:dLbl>
            <c:dLbl>
              <c:idx val="7"/>
              <c:layout>
                <c:manualLayout>
                  <c:x val="-2.3936135156357393E-2"/>
                  <c:y val="9.5528106304686861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77F-408A-A827-7913CC091CF8}"/>
                </c:ext>
              </c:extLst>
            </c:dLbl>
            <c:dLbl>
              <c:idx val="8"/>
              <c:layout>
                <c:manualLayout>
                  <c:x val="5.3674003265173926E-3"/>
                  <c:y val="6.2101863486216716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E7A-45BB-92CD-46F2B7E3736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Лист1!$A$2:$A$10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политика</c:v>
                </c:pt>
                <c:pt idx="2">
                  <c:v>Благоустройство</c:v>
                </c:pt>
                <c:pt idx="3">
                  <c:v>Охрана окружающей среды</c:v>
                </c:pt>
                <c:pt idx="4">
                  <c:v>Образование и Молодежная политика </c:v>
                </c:pt>
                <c:pt idx="5">
                  <c:v>Культура</c:v>
                </c:pt>
                <c:pt idx="6">
                  <c:v>Социальная политика</c:v>
                </c:pt>
                <c:pt idx="7">
                  <c:v>Физическая культура и спорт</c:v>
                </c:pt>
                <c:pt idx="8">
                  <c:v>Средства массовой информации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27688.9</c:v>
                </c:pt>
                <c:pt idx="1">
                  <c:v>16483.900000000001</c:v>
                </c:pt>
                <c:pt idx="2">
                  <c:v>38006.1</c:v>
                </c:pt>
                <c:pt idx="3">
                  <c:v>30</c:v>
                </c:pt>
                <c:pt idx="4">
                  <c:v>3764</c:v>
                </c:pt>
                <c:pt idx="5">
                  <c:v>4780</c:v>
                </c:pt>
                <c:pt idx="6">
                  <c:v>6281.7</c:v>
                </c:pt>
                <c:pt idx="7">
                  <c:v>2682</c:v>
                </c:pt>
                <c:pt idx="8">
                  <c:v>890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7F-408A-A827-7913CC091C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6808902118220381"/>
          <c:y val="5.6770296258162239E-2"/>
          <c:w val="0.31995373866180593"/>
          <c:h val="0.873946322083148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36.jp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image" Target="../media/image37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image" Target="../media/image14.jpe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image" Target="../media/image18.jpe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image" Target="../media/image24.jp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9.jpe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image" Target="../media/image31.jp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34.jpeg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36.jp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image" Target="../media/image37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image" Target="../media/image14.jpe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image" Target="../media/image18.jpe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image" Target="../media/image24.jp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9.jpe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image" Target="../media/image31.jp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3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B3E2E3-79EC-4D66-A31C-8A00D7778000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23E137C-4EE3-44D6-BC2D-FC4DEC4CFF9E}">
      <dgm:prSet phldrT="[Текст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ru-RU" dirty="0">
              <a:solidFill>
                <a:schemeClr val="tx1"/>
              </a:solidFill>
            </a:rPr>
            <a:t>Составление проекта бюджета</a:t>
          </a:r>
        </a:p>
      </dgm:t>
    </dgm:pt>
    <dgm:pt modelId="{EBD90255-8AA5-4BA6-B26C-7C1C082DAE27}" type="parTrans" cxnId="{B1554F3F-A5CF-43DC-BFD5-7C0F72A656C0}">
      <dgm:prSet/>
      <dgm:spPr/>
      <dgm:t>
        <a:bodyPr/>
        <a:lstStyle/>
        <a:p>
          <a:endParaRPr lang="ru-RU"/>
        </a:p>
      </dgm:t>
    </dgm:pt>
    <dgm:pt modelId="{F56B69F5-84C5-42B0-89F4-AC62A5912DD9}" type="sibTrans" cxnId="{B1554F3F-A5CF-43DC-BFD5-7C0F72A656C0}">
      <dgm:prSet/>
      <dgm:spPr>
        <a:solidFill>
          <a:schemeClr val="accent3"/>
        </a:solidFill>
      </dgm:spPr>
      <dgm:t>
        <a:bodyPr/>
        <a:lstStyle/>
        <a:p>
          <a:endParaRPr lang="ru-RU"/>
        </a:p>
      </dgm:t>
    </dgm:pt>
    <dgm:pt modelId="{80781DA3-3B79-4BDD-A060-905F58B100B2}">
      <dgm:prSet phldrT="[Текст]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dirty="0">
              <a:solidFill>
                <a:schemeClr val="tx1"/>
              </a:solidFill>
            </a:rPr>
            <a:t>Рассмотрение проекта бюджета</a:t>
          </a:r>
        </a:p>
      </dgm:t>
    </dgm:pt>
    <dgm:pt modelId="{0CDAFFDC-0102-4423-9135-8848363C21BA}" type="parTrans" cxnId="{854E36C3-FBDD-42C0-8A9B-15D2F96621FF}">
      <dgm:prSet/>
      <dgm:spPr/>
      <dgm:t>
        <a:bodyPr/>
        <a:lstStyle/>
        <a:p>
          <a:endParaRPr lang="ru-RU"/>
        </a:p>
      </dgm:t>
    </dgm:pt>
    <dgm:pt modelId="{C06DFA71-160A-45AE-946B-D5692A3D2C38}" type="sibTrans" cxnId="{854E36C3-FBDD-42C0-8A9B-15D2F96621FF}">
      <dgm:prSet/>
      <dgm:spPr>
        <a:solidFill>
          <a:schemeClr val="accent3"/>
        </a:solidFill>
      </dgm:spPr>
      <dgm:t>
        <a:bodyPr/>
        <a:lstStyle/>
        <a:p>
          <a:endParaRPr lang="ru-RU"/>
        </a:p>
      </dgm:t>
    </dgm:pt>
    <dgm:pt modelId="{455B9724-A96D-4BFA-BF94-4AAA6F111683}">
      <dgm:prSet phldrT="[Текст]"/>
      <dgm:spPr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dirty="0">
              <a:solidFill>
                <a:schemeClr val="tx1"/>
              </a:solidFill>
            </a:rPr>
            <a:t>Утверждение проекта бюджета</a:t>
          </a:r>
        </a:p>
      </dgm:t>
    </dgm:pt>
    <dgm:pt modelId="{ABD481AC-8BA9-4353-8A43-5A713CC95441}" type="parTrans" cxnId="{702392DE-FA51-4862-8BBD-223D663085EB}">
      <dgm:prSet/>
      <dgm:spPr/>
      <dgm:t>
        <a:bodyPr/>
        <a:lstStyle/>
        <a:p>
          <a:endParaRPr lang="ru-RU"/>
        </a:p>
      </dgm:t>
    </dgm:pt>
    <dgm:pt modelId="{82976CB9-0A7C-4EC9-B06A-321E6EED4F28}" type="sibTrans" cxnId="{702392DE-FA51-4862-8BBD-223D663085EB}">
      <dgm:prSet/>
      <dgm:spPr/>
      <dgm:t>
        <a:bodyPr/>
        <a:lstStyle/>
        <a:p>
          <a:endParaRPr lang="ru-RU"/>
        </a:p>
      </dgm:t>
    </dgm:pt>
    <dgm:pt modelId="{549F0E0A-971E-46B1-88BA-2E38FC449E04}" type="pres">
      <dgm:prSet presAssocID="{06B3E2E3-79EC-4D66-A31C-8A00D7778000}" presName="Name0" presStyleCnt="0">
        <dgm:presLayoutVars>
          <dgm:dir/>
          <dgm:resizeHandles val="exact"/>
        </dgm:presLayoutVars>
      </dgm:prSet>
      <dgm:spPr/>
    </dgm:pt>
    <dgm:pt modelId="{E9BE2191-3AFC-418B-88C7-77490FCCB4E6}" type="pres">
      <dgm:prSet presAssocID="{923E137C-4EE3-44D6-BC2D-FC4DEC4CFF9E}" presName="node" presStyleLbl="node1" presStyleIdx="0" presStyleCnt="3" custLinFactY="-13400" custLinFactNeighborX="7229" custLinFactNeighborY="-100000">
        <dgm:presLayoutVars>
          <dgm:bulletEnabled val="1"/>
        </dgm:presLayoutVars>
      </dgm:prSet>
      <dgm:spPr/>
    </dgm:pt>
    <dgm:pt modelId="{2EA350DA-1DA7-4684-B1FA-080980E91B71}" type="pres">
      <dgm:prSet presAssocID="{F56B69F5-84C5-42B0-89F4-AC62A5912DD9}" presName="sibTrans" presStyleLbl="sibTrans2D1" presStyleIdx="0" presStyleCnt="2"/>
      <dgm:spPr/>
    </dgm:pt>
    <dgm:pt modelId="{89292D11-68A2-455B-B7AB-3502592F8015}" type="pres">
      <dgm:prSet presAssocID="{F56B69F5-84C5-42B0-89F4-AC62A5912DD9}" presName="connectorText" presStyleLbl="sibTrans2D1" presStyleIdx="0" presStyleCnt="2"/>
      <dgm:spPr/>
    </dgm:pt>
    <dgm:pt modelId="{D99276E4-3EAF-4DF1-9622-90971FCD0D28}" type="pres">
      <dgm:prSet presAssocID="{80781DA3-3B79-4BDD-A060-905F58B100B2}" presName="node" presStyleLbl="node1" presStyleIdx="1" presStyleCnt="3" custLinFactY="-13400" custLinFactNeighborX="4025" custLinFactNeighborY="-100000">
        <dgm:presLayoutVars>
          <dgm:bulletEnabled val="1"/>
        </dgm:presLayoutVars>
      </dgm:prSet>
      <dgm:spPr/>
    </dgm:pt>
    <dgm:pt modelId="{E0FD66EE-AAFD-42E2-977A-C918ED327B5A}" type="pres">
      <dgm:prSet presAssocID="{C06DFA71-160A-45AE-946B-D5692A3D2C38}" presName="sibTrans" presStyleLbl="sibTrans2D1" presStyleIdx="1" presStyleCnt="2"/>
      <dgm:spPr/>
    </dgm:pt>
    <dgm:pt modelId="{E13E3071-B478-4637-BEAD-80D317084B13}" type="pres">
      <dgm:prSet presAssocID="{C06DFA71-160A-45AE-946B-D5692A3D2C38}" presName="connectorText" presStyleLbl="sibTrans2D1" presStyleIdx="1" presStyleCnt="2"/>
      <dgm:spPr/>
    </dgm:pt>
    <dgm:pt modelId="{597F9989-964B-4B74-9E0E-FF00830A3350}" type="pres">
      <dgm:prSet presAssocID="{455B9724-A96D-4BFA-BF94-4AAA6F111683}" presName="node" presStyleLbl="node1" presStyleIdx="2" presStyleCnt="3" custLinFactY="-13400" custLinFactNeighborX="-15309" custLinFactNeighborY="-100000">
        <dgm:presLayoutVars>
          <dgm:bulletEnabled val="1"/>
        </dgm:presLayoutVars>
      </dgm:prSet>
      <dgm:spPr/>
    </dgm:pt>
  </dgm:ptLst>
  <dgm:cxnLst>
    <dgm:cxn modelId="{D3DFB302-7078-4A29-8969-2600A9BDDB32}" type="presOf" srcId="{455B9724-A96D-4BFA-BF94-4AAA6F111683}" destId="{597F9989-964B-4B74-9E0E-FF00830A3350}" srcOrd="0" destOrd="0" presId="urn:microsoft.com/office/officeart/2005/8/layout/process1"/>
    <dgm:cxn modelId="{64F9AB04-1BC4-484C-8081-B09A7EFD43A4}" type="presOf" srcId="{06B3E2E3-79EC-4D66-A31C-8A00D7778000}" destId="{549F0E0A-971E-46B1-88BA-2E38FC449E04}" srcOrd="0" destOrd="0" presId="urn:microsoft.com/office/officeart/2005/8/layout/process1"/>
    <dgm:cxn modelId="{B802BC07-348B-4E74-9DAD-FC0643DA1541}" type="presOf" srcId="{F56B69F5-84C5-42B0-89F4-AC62A5912DD9}" destId="{89292D11-68A2-455B-B7AB-3502592F8015}" srcOrd="1" destOrd="0" presId="urn:microsoft.com/office/officeart/2005/8/layout/process1"/>
    <dgm:cxn modelId="{B1554F3F-A5CF-43DC-BFD5-7C0F72A656C0}" srcId="{06B3E2E3-79EC-4D66-A31C-8A00D7778000}" destId="{923E137C-4EE3-44D6-BC2D-FC4DEC4CFF9E}" srcOrd="0" destOrd="0" parTransId="{EBD90255-8AA5-4BA6-B26C-7C1C082DAE27}" sibTransId="{F56B69F5-84C5-42B0-89F4-AC62A5912DD9}"/>
    <dgm:cxn modelId="{204BA74D-4752-473E-ABB5-B8270EF7BE9B}" type="presOf" srcId="{923E137C-4EE3-44D6-BC2D-FC4DEC4CFF9E}" destId="{E9BE2191-3AFC-418B-88C7-77490FCCB4E6}" srcOrd="0" destOrd="0" presId="urn:microsoft.com/office/officeart/2005/8/layout/process1"/>
    <dgm:cxn modelId="{5C441773-6B3E-472C-BEC6-824B8A0337BB}" type="presOf" srcId="{F56B69F5-84C5-42B0-89F4-AC62A5912DD9}" destId="{2EA350DA-1DA7-4684-B1FA-080980E91B71}" srcOrd="0" destOrd="0" presId="urn:microsoft.com/office/officeart/2005/8/layout/process1"/>
    <dgm:cxn modelId="{B77C1E79-8326-4F73-ABD6-485750B18D1F}" type="presOf" srcId="{C06DFA71-160A-45AE-946B-D5692A3D2C38}" destId="{E0FD66EE-AAFD-42E2-977A-C918ED327B5A}" srcOrd="0" destOrd="0" presId="urn:microsoft.com/office/officeart/2005/8/layout/process1"/>
    <dgm:cxn modelId="{854E36C3-FBDD-42C0-8A9B-15D2F96621FF}" srcId="{06B3E2E3-79EC-4D66-A31C-8A00D7778000}" destId="{80781DA3-3B79-4BDD-A060-905F58B100B2}" srcOrd="1" destOrd="0" parTransId="{0CDAFFDC-0102-4423-9135-8848363C21BA}" sibTransId="{C06DFA71-160A-45AE-946B-D5692A3D2C38}"/>
    <dgm:cxn modelId="{A60147CA-563A-4763-9C49-C342A34A6E8E}" type="presOf" srcId="{C06DFA71-160A-45AE-946B-D5692A3D2C38}" destId="{E13E3071-B478-4637-BEAD-80D317084B13}" srcOrd="1" destOrd="0" presId="urn:microsoft.com/office/officeart/2005/8/layout/process1"/>
    <dgm:cxn modelId="{702392DE-FA51-4862-8BBD-223D663085EB}" srcId="{06B3E2E3-79EC-4D66-A31C-8A00D7778000}" destId="{455B9724-A96D-4BFA-BF94-4AAA6F111683}" srcOrd="2" destOrd="0" parTransId="{ABD481AC-8BA9-4353-8A43-5A713CC95441}" sibTransId="{82976CB9-0A7C-4EC9-B06A-321E6EED4F28}"/>
    <dgm:cxn modelId="{CEF6D1EA-7A22-4AB0-A007-800C75BB679F}" type="presOf" srcId="{80781DA3-3B79-4BDD-A060-905F58B100B2}" destId="{D99276E4-3EAF-4DF1-9622-90971FCD0D28}" srcOrd="0" destOrd="0" presId="urn:microsoft.com/office/officeart/2005/8/layout/process1"/>
    <dgm:cxn modelId="{96C471B5-DB2E-4B8A-8290-D2CC81D647DD}" type="presParOf" srcId="{549F0E0A-971E-46B1-88BA-2E38FC449E04}" destId="{E9BE2191-3AFC-418B-88C7-77490FCCB4E6}" srcOrd="0" destOrd="0" presId="urn:microsoft.com/office/officeart/2005/8/layout/process1"/>
    <dgm:cxn modelId="{EB8A8FD4-DF23-49CB-9D72-68C00493829D}" type="presParOf" srcId="{549F0E0A-971E-46B1-88BA-2E38FC449E04}" destId="{2EA350DA-1DA7-4684-B1FA-080980E91B71}" srcOrd="1" destOrd="0" presId="urn:microsoft.com/office/officeart/2005/8/layout/process1"/>
    <dgm:cxn modelId="{427C52E7-A5E9-4490-924E-F802610B1D21}" type="presParOf" srcId="{2EA350DA-1DA7-4684-B1FA-080980E91B71}" destId="{89292D11-68A2-455B-B7AB-3502592F8015}" srcOrd="0" destOrd="0" presId="urn:microsoft.com/office/officeart/2005/8/layout/process1"/>
    <dgm:cxn modelId="{40602FA6-B656-4567-95D2-0D78CAD857DB}" type="presParOf" srcId="{549F0E0A-971E-46B1-88BA-2E38FC449E04}" destId="{D99276E4-3EAF-4DF1-9622-90971FCD0D28}" srcOrd="2" destOrd="0" presId="urn:microsoft.com/office/officeart/2005/8/layout/process1"/>
    <dgm:cxn modelId="{2A73B958-2F07-4D4B-A80A-2F164D199125}" type="presParOf" srcId="{549F0E0A-971E-46B1-88BA-2E38FC449E04}" destId="{E0FD66EE-AAFD-42E2-977A-C918ED327B5A}" srcOrd="3" destOrd="0" presId="urn:microsoft.com/office/officeart/2005/8/layout/process1"/>
    <dgm:cxn modelId="{A92C10BE-9B23-42C9-838A-A72D5E37135C}" type="presParOf" srcId="{E0FD66EE-AAFD-42E2-977A-C918ED327B5A}" destId="{E13E3071-B478-4637-BEAD-80D317084B13}" srcOrd="0" destOrd="0" presId="urn:microsoft.com/office/officeart/2005/8/layout/process1"/>
    <dgm:cxn modelId="{B4AE4E69-7B8F-41E7-A63F-71E539E2D45B}" type="presParOf" srcId="{549F0E0A-971E-46B1-88BA-2E38FC449E04}" destId="{597F9989-964B-4B74-9E0E-FF00830A3350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BF68806-FEE5-44DF-85C4-0A8281E917F2}" type="doc">
      <dgm:prSet loTypeId="urn:microsoft.com/office/officeart/2008/layout/PictureStrips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15341DF9-1441-444F-BC67-2E3B68AB2A73}">
      <dgm:prSet phldrT="[Текст]"/>
      <dgm:spPr>
        <a:solidFill>
          <a:schemeClr val="accent6">
            <a:lumMod val="40000"/>
            <a:lumOff val="60000"/>
            <a:alpha val="40000"/>
          </a:schemeClr>
        </a:solidFill>
        <a:ln>
          <a:solidFill>
            <a:schemeClr val="accent6"/>
          </a:solidFill>
        </a:ln>
      </dgm:spPr>
      <dgm:t>
        <a:bodyPr/>
        <a:lstStyle/>
        <a:p>
          <a:r>
            <a:rPr lang="ru-RU" b="1" dirty="0"/>
            <a:t>Периодическая печать и издательство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890,0 тыс. руб.</a:t>
          </a:r>
          <a:endParaRPr lang="ru-RU" dirty="0"/>
        </a:p>
      </dgm:t>
    </dgm:pt>
    <dgm:pt modelId="{68826F5D-683A-4ECF-8B8A-54542A576F53}" type="parTrans" cxnId="{CD676278-F9BD-4DBA-BF03-5609118DAAA9}">
      <dgm:prSet/>
      <dgm:spPr/>
      <dgm:t>
        <a:bodyPr/>
        <a:lstStyle/>
        <a:p>
          <a:endParaRPr lang="ru-RU"/>
        </a:p>
      </dgm:t>
    </dgm:pt>
    <dgm:pt modelId="{1054AFC7-C453-4E57-A5FF-40ECC3223C3D}" type="sibTrans" cxnId="{CD676278-F9BD-4DBA-BF03-5609118DAAA9}">
      <dgm:prSet/>
      <dgm:spPr/>
      <dgm:t>
        <a:bodyPr/>
        <a:lstStyle/>
        <a:p>
          <a:endParaRPr lang="ru-RU"/>
        </a:p>
      </dgm:t>
    </dgm:pt>
    <dgm:pt modelId="{1172C4F5-D00E-4CC0-8205-569BA8571DD3}" type="pres">
      <dgm:prSet presAssocID="{6BF68806-FEE5-44DF-85C4-0A8281E917F2}" presName="Name0" presStyleCnt="0">
        <dgm:presLayoutVars>
          <dgm:dir/>
          <dgm:resizeHandles val="exact"/>
        </dgm:presLayoutVars>
      </dgm:prSet>
      <dgm:spPr/>
    </dgm:pt>
    <dgm:pt modelId="{285FBF9E-FFFC-40A7-8664-793C75F36695}" type="pres">
      <dgm:prSet presAssocID="{15341DF9-1441-444F-BC67-2E3B68AB2A73}" presName="composite" presStyleCnt="0"/>
      <dgm:spPr/>
    </dgm:pt>
    <dgm:pt modelId="{BCF144AB-689F-4E75-8B38-AD6276F3C409}" type="pres">
      <dgm:prSet presAssocID="{15341DF9-1441-444F-BC67-2E3B68AB2A73}" presName="rect1" presStyleLbl="trAlignAcc1" presStyleIdx="0" presStyleCnt="1" custLinFactNeighborX="-82" custLinFactNeighborY="-2974">
        <dgm:presLayoutVars>
          <dgm:bulletEnabled val="1"/>
        </dgm:presLayoutVars>
      </dgm:prSet>
      <dgm:spPr/>
    </dgm:pt>
    <dgm:pt modelId="{25682359-F108-4B10-9F17-5FB0B9265054}" type="pres">
      <dgm:prSet presAssocID="{15341DF9-1441-444F-BC67-2E3B68AB2A73}" presName="rect2" presStyleLbl="fgImgPlace1" presStyleIdx="0" presStyleCnt="1" custLinFactNeighborX="9337" custLinFactNeighborY="-1525"/>
      <dgm:spPr>
        <a:blipFill>
          <a:blip xmlns:r="http://schemas.openxmlformats.org/officeDocument/2006/relationships" r:embed="rId1"/>
          <a:srcRect/>
          <a:stretch>
            <a:fillRect l="-2000" r="-2000"/>
          </a:stretch>
        </a:blipFill>
      </dgm:spPr>
    </dgm:pt>
  </dgm:ptLst>
  <dgm:cxnLst>
    <dgm:cxn modelId="{C956E245-E692-40E0-BDBC-2B19511E04C3}" type="presOf" srcId="{6BF68806-FEE5-44DF-85C4-0A8281E917F2}" destId="{1172C4F5-D00E-4CC0-8205-569BA8571DD3}" srcOrd="0" destOrd="0" presId="urn:microsoft.com/office/officeart/2008/layout/PictureStrips"/>
    <dgm:cxn modelId="{CD676278-F9BD-4DBA-BF03-5609118DAAA9}" srcId="{6BF68806-FEE5-44DF-85C4-0A8281E917F2}" destId="{15341DF9-1441-444F-BC67-2E3B68AB2A73}" srcOrd="0" destOrd="0" parTransId="{68826F5D-683A-4ECF-8B8A-54542A576F53}" sibTransId="{1054AFC7-C453-4E57-A5FF-40ECC3223C3D}"/>
    <dgm:cxn modelId="{852C3C89-4DE9-4DA1-B361-B467517D3EF1}" type="presOf" srcId="{15341DF9-1441-444F-BC67-2E3B68AB2A73}" destId="{BCF144AB-689F-4E75-8B38-AD6276F3C409}" srcOrd="0" destOrd="0" presId="urn:microsoft.com/office/officeart/2008/layout/PictureStrips"/>
    <dgm:cxn modelId="{F4EFE8E8-F911-48B7-A11D-0F208FCBF0E1}" type="presParOf" srcId="{1172C4F5-D00E-4CC0-8205-569BA8571DD3}" destId="{285FBF9E-FFFC-40A7-8664-793C75F36695}" srcOrd="0" destOrd="0" presId="urn:microsoft.com/office/officeart/2008/layout/PictureStrips"/>
    <dgm:cxn modelId="{7040B593-24F9-4271-AA61-15AFFFAB4D34}" type="presParOf" srcId="{285FBF9E-FFFC-40A7-8664-793C75F36695}" destId="{BCF144AB-689F-4E75-8B38-AD6276F3C409}" srcOrd="0" destOrd="0" presId="urn:microsoft.com/office/officeart/2008/layout/PictureStrips"/>
    <dgm:cxn modelId="{3075FFD2-C6A5-453A-A618-D225345C6EE9}" type="presParOf" srcId="{285FBF9E-FFFC-40A7-8664-793C75F36695}" destId="{25682359-F108-4B10-9F17-5FB0B9265054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5D5A39C-A49F-4903-BAAA-A6D6A8E1AEA3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089988B-D1AB-42D6-BFE5-1AFC518039A3}">
      <dgm:prSet phldrT="[Текст]" custT="1"/>
      <dgm:spPr/>
      <dgm:t>
        <a:bodyPr/>
        <a:lstStyle/>
        <a:p>
          <a:pPr algn="ctr"/>
          <a:r>
            <a: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Муниципальный Совет</a:t>
          </a:r>
        </a:p>
        <a:p>
          <a:pPr algn="ctr"/>
          <a:r>
            <a:rPr lang="ru-RU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2301,5 тыс. руб.</a:t>
          </a:r>
          <a:endParaRPr lang="ru-RU" sz="1800" dirty="0"/>
        </a:p>
      </dgm:t>
    </dgm:pt>
    <dgm:pt modelId="{C6CD780F-BB78-48EF-AC97-28B851FB5999}" type="parTrans" cxnId="{A1A021CD-3956-46E8-8C8C-B0D20A57F1CE}">
      <dgm:prSet/>
      <dgm:spPr/>
      <dgm:t>
        <a:bodyPr/>
        <a:lstStyle/>
        <a:p>
          <a:endParaRPr lang="ru-RU"/>
        </a:p>
      </dgm:t>
    </dgm:pt>
    <dgm:pt modelId="{C2ED67C6-1161-4E7A-8CA5-DC7703341840}" type="sibTrans" cxnId="{A1A021CD-3956-46E8-8C8C-B0D20A57F1CE}">
      <dgm:prSet/>
      <dgm:spPr/>
      <dgm:t>
        <a:bodyPr/>
        <a:lstStyle/>
        <a:p>
          <a:endParaRPr lang="ru-RU"/>
        </a:p>
      </dgm:t>
    </dgm:pt>
    <dgm:pt modelId="{70BF4B53-BE81-43F9-A30C-66180522F172}">
      <dgm:prSet phldrT="[Текст]" custT="1"/>
      <dgm:spPr/>
      <dgm:t>
        <a:bodyPr/>
        <a:lstStyle/>
        <a:p>
          <a:pPr algn="ctr"/>
          <a:r>
            <a: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Местная администрация</a:t>
          </a:r>
        </a:p>
        <a:p>
          <a:pPr algn="l"/>
          <a:r>
            <a:rPr lang="ru-RU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13836,4 тыс. руб.</a:t>
          </a:r>
          <a:endParaRPr lang="ru-RU" sz="1800" dirty="0"/>
        </a:p>
      </dgm:t>
    </dgm:pt>
    <dgm:pt modelId="{8634F1C1-41BE-4258-A7E1-059FEB1CA44C}" type="parTrans" cxnId="{DCF0446F-4BF0-4D87-A847-59C3BEFB5864}">
      <dgm:prSet/>
      <dgm:spPr/>
      <dgm:t>
        <a:bodyPr/>
        <a:lstStyle/>
        <a:p>
          <a:endParaRPr lang="ru-RU"/>
        </a:p>
      </dgm:t>
    </dgm:pt>
    <dgm:pt modelId="{1DD8DCDF-B6A1-4EE9-A8F8-11CFB56A29EF}" type="sibTrans" cxnId="{DCF0446F-4BF0-4D87-A847-59C3BEFB5864}">
      <dgm:prSet/>
      <dgm:spPr/>
      <dgm:t>
        <a:bodyPr/>
        <a:lstStyle/>
        <a:p>
          <a:endParaRPr lang="ru-RU"/>
        </a:p>
      </dgm:t>
    </dgm:pt>
    <dgm:pt modelId="{CF4DA3DD-881C-4BC7-AC35-254B7480C101}">
      <dgm:prSet phldrT="[Текст]" custT="1"/>
      <dgm:spPr/>
      <dgm:t>
        <a:bodyPr/>
        <a:lstStyle/>
        <a:p>
          <a:pPr algn="ctr"/>
          <a:r>
            <a: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МКУ МО пос. Стрельна «Стрельна»</a:t>
          </a:r>
        </a:p>
        <a:p>
          <a:pPr algn="ctr"/>
          <a:r>
            <a:rPr lang="ru-RU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11433,2 тыс. руб.</a:t>
          </a:r>
          <a:endParaRPr lang="ru-RU" sz="1800" dirty="0"/>
        </a:p>
      </dgm:t>
    </dgm:pt>
    <dgm:pt modelId="{CC9967F1-4384-43BF-B573-859C02585700}" type="parTrans" cxnId="{17D1B78B-CEB2-4096-B939-CCCAE264950C}">
      <dgm:prSet/>
      <dgm:spPr/>
      <dgm:t>
        <a:bodyPr/>
        <a:lstStyle/>
        <a:p>
          <a:endParaRPr lang="ru-RU"/>
        </a:p>
      </dgm:t>
    </dgm:pt>
    <dgm:pt modelId="{36FFF0CB-8531-4EEF-A87D-B57B90222F9F}" type="sibTrans" cxnId="{17D1B78B-CEB2-4096-B939-CCCAE264950C}">
      <dgm:prSet/>
      <dgm:spPr/>
      <dgm:t>
        <a:bodyPr/>
        <a:lstStyle/>
        <a:p>
          <a:endParaRPr lang="ru-RU"/>
        </a:p>
      </dgm:t>
    </dgm:pt>
    <dgm:pt modelId="{91344C2A-C6C3-4C89-87EF-1AD318625F6E}" type="pres">
      <dgm:prSet presAssocID="{75D5A39C-A49F-4903-BAAA-A6D6A8E1AEA3}" presName="Name0" presStyleCnt="0">
        <dgm:presLayoutVars>
          <dgm:dir/>
          <dgm:resizeHandles val="exact"/>
        </dgm:presLayoutVars>
      </dgm:prSet>
      <dgm:spPr/>
    </dgm:pt>
    <dgm:pt modelId="{062269BB-928F-42DC-AA24-4A41A5783C6C}" type="pres">
      <dgm:prSet presAssocID="{9089988B-D1AB-42D6-BFE5-1AFC518039A3}" presName="composite" presStyleCnt="0"/>
      <dgm:spPr/>
    </dgm:pt>
    <dgm:pt modelId="{1EC61C9E-C97A-4ADD-A11F-252F3C4F4829}" type="pres">
      <dgm:prSet presAssocID="{9089988B-D1AB-42D6-BFE5-1AFC518039A3}" presName="rect1" presStyleLbl="trAlignAcc1" presStyleIdx="0" presStyleCnt="3">
        <dgm:presLayoutVars>
          <dgm:bulletEnabled val="1"/>
        </dgm:presLayoutVars>
      </dgm:prSet>
      <dgm:spPr/>
    </dgm:pt>
    <dgm:pt modelId="{263AC51F-77E6-41E9-872C-902441EF66BF}" type="pres">
      <dgm:prSet presAssocID="{9089988B-D1AB-42D6-BFE5-1AFC518039A3}" presName="rect2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l="-6000" r="-6000"/>
          </a:stretch>
        </a:blipFill>
      </dgm:spPr>
    </dgm:pt>
    <dgm:pt modelId="{381A5F7A-410B-4909-A8E5-003ED2AEE5D1}" type="pres">
      <dgm:prSet presAssocID="{C2ED67C6-1161-4E7A-8CA5-DC7703341840}" presName="sibTrans" presStyleCnt="0"/>
      <dgm:spPr/>
    </dgm:pt>
    <dgm:pt modelId="{58474FED-EB8D-421E-AD3C-7532BE917843}" type="pres">
      <dgm:prSet presAssocID="{70BF4B53-BE81-43F9-A30C-66180522F172}" presName="composite" presStyleCnt="0"/>
      <dgm:spPr/>
    </dgm:pt>
    <dgm:pt modelId="{11762E5C-2851-41A4-A1CC-A82B000848A4}" type="pres">
      <dgm:prSet presAssocID="{70BF4B53-BE81-43F9-A30C-66180522F172}" presName="rect1" presStyleLbl="trAlignAcc1" presStyleIdx="1" presStyleCnt="3">
        <dgm:presLayoutVars>
          <dgm:bulletEnabled val="1"/>
        </dgm:presLayoutVars>
      </dgm:prSet>
      <dgm:spPr/>
    </dgm:pt>
    <dgm:pt modelId="{08D07459-9CF1-484A-8EDB-3CA695E3DFF8}" type="pres">
      <dgm:prSet presAssocID="{70BF4B53-BE81-43F9-A30C-66180522F172}" presName="rect2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63000" r="-63000"/>
          </a:stretch>
        </a:blipFill>
      </dgm:spPr>
    </dgm:pt>
    <dgm:pt modelId="{A30FED84-3ACD-44ED-91ED-45E6FBB35E34}" type="pres">
      <dgm:prSet presAssocID="{1DD8DCDF-B6A1-4EE9-A8F8-11CFB56A29EF}" presName="sibTrans" presStyleCnt="0"/>
      <dgm:spPr/>
    </dgm:pt>
    <dgm:pt modelId="{F8554B4C-4A43-489D-82B2-7A183E47F6B0}" type="pres">
      <dgm:prSet presAssocID="{CF4DA3DD-881C-4BC7-AC35-254B7480C101}" presName="composite" presStyleCnt="0"/>
      <dgm:spPr/>
    </dgm:pt>
    <dgm:pt modelId="{8E0BD736-6690-43B6-A390-6509C1C30FDB}" type="pres">
      <dgm:prSet presAssocID="{CF4DA3DD-881C-4BC7-AC35-254B7480C101}" presName="rect1" presStyleLbl="trAlignAcc1" presStyleIdx="2" presStyleCnt="3" custScaleX="98795" custScaleY="114909">
        <dgm:presLayoutVars>
          <dgm:bulletEnabled val="1"/>
        </dgm:presLayoutVars>
      </dgm:prSet>
      <dgm:spPr/>
    </dgm:pt>
    <dgm:pt modelId="{9E1AA397-9CF4-4AA8-B95A-CEB758615F5C}" type="pres">
      <dgm:prSet presAssocID="{CF4DA3DD-881C-4BC7-AC35-254B7480C101}" presName="rect2" presStyleLbl="fgImgPlace1" presStyleIdx="2" presStyleCnt="3" custLinFactNeighborX="-1036" custLinFactNeighborY="5248"/>
      <dgm:spPr>
        <a:blipFill>
          <a:blip xmlns:r="http://schemas.openxmlformats.org/officeDocument/2006/relationships" r:embed="rId3"/>
          <a:srcRect/>
          <a:stretch>
            <a:fillRect l="-9000" r="-9000"/>
          </a:stretch>
        </a:blipFill>
      </dgm:spPr>
    </dgm:pt>
  </dgm:ptLst>
  <dgm:cxnLst>
    <dgm:cxn modelId="{52FECA36-9D9E-4CFE-B63C-514B4EC81B2E}" type="presOf" srcId="{70BF4B53-BE81-43F9-A30C-66180522F172}" destId="{11762E5C-2851-41A4-A1CC-A82B000848A4}" srcOrd="0" destOrd="0" presId="urn:microsoft.com/office/officeart/2008/layout/PictureStrips"/>
    <dgm:cxn modelId="{0B379168-EE73-45B7-AD23-167A23470A15}" type="presOf" srcId="{9089988B-D1AB-42D6-BFE5-1AFC518039A3}" destId="{1EC61C9E-C97A-4ADD-A11F-252F3C4F4829}" srcOrd="0" destOrd="0" presId="urn:microsoft.com/office/officeart/2008/layout/PictureStrips"/>
    <dgm:cxn modelId="{DCF0446F-4BF0-4D87-A847-59C3BEFB5864}" srcId="{75D5A39C-A49F-4903-BAAA-A6D6A8E1AEA3}" destId="{70BF4B53-BE81-43F9-A30C-66180522F172}" srcOrd="1" destOrd="0" parTransId="{8634F1C1-41BE-4258-A7E1-059FEB1CA44C}" sibTransId="{1DD8DCDF-B6A1-4EE9-A8F8-11CFB56A29EF}"/>
    <dgm:cxn modelId="{E3720175-7C6A-44E3-8C75-159FBCCBF985}" type="presOf" srcId="{CF4DA3DD-881C-4BC7-AC35-254B7480C101}" destId="{8E0BD736-6690-43B6-A390-6509C1C30FDB}" srcOrd="0" destOrd="0" presId="urn:microsoft.com/office/officeart/2008/layout/PictureStrips"/>
    <dgm:cxn modelId="{17D1B78B-CEB2-4096-B939-CCCAE264950C}" srcId="{75D5A39C-A49F-4903-BAAA-A6D6A8E1AEA3}" destId="{CF4DA3DD-881C-4BC7-AC35-254B7480C101}" srcOrd="2" destOrd="0" parTransId="{CC9967F1-4384-43BF-B573-859C02585700}" sibTransId="{36FFF0CB-8531-4EEF-A87D-B57B90222F9F}"/>
    <dgm:cxn modelId="{A1A021CD-3956-46E8-8C8C-B0D20A57F1CE}" srcId="{75D5A39C-A49F-4903-BAAA-A6D6A8E1AEA3}" destId="{9089988B-D1AB-42D6-BFE5-1AFC518039A3}" srcOrd="0" destOrd="0" parTransId="{C6CD780F-BB78-48EF-AC97-28B851FB5999}" sibTransId="{C2ED67C6-1161-4E7A-8CA5-DC7703341840}"/>
    <dgm:cxn modelId="{06C067ED-11F4-4A9B-AB69-63233311AFDC}" type="presOf" srcId="{75D5A39C-A49F-4903-BAAA-A6D6A8E1AEA3}" destId="{91344C2A-C6C3-4C89-87EF-1AD318625F6E}" srcOrd="0" destOrd="0" presId="urn:microsoft.com/office/officeart/2008/layout/PictureStrips"/>
    <dgm:cxn modelId="{4BE6B5B5-8320-4A1C-8635-DA67C2FEADDB}" type="presParOf" srcId="{91344C2A-C6C3-4C89-87EF-1AD318625F6E}" destId="{062269BB-928F-42DC-AA24-4A41A5783C6C}" srcOrd="0" destOrd="0" presId="urn:microsoft.com/office/officeart/2008/layout/PictureStrips"/>
    <dgm:cxn modelId="{92D34F15-E76D-485E-96D1-91D72534B052}" type="presParOf" srcId="{062269BB-928F-42DC-AA24-4A41A5783C6C}" destId="{1EC61C9E-C97A-4ADD-A11F-252F3C4F4829}" srcOrd="0" destOrd="0" presId="urn:microsoft.com/office/officeart/2008/layout/PictureStrips"/>
    <dgm:cxn modelId="{DCA20BA5-039D-4DCC-A788-22A78A8E1F07}" type="presParOf" srcId="{062269BB-928F-42DC-AA24-4A41A5783C6C}" destId="{263AC51F-77E6-41E9-872C-902441EF66BF}" srcOrd="1" destOrd="0" presId="urn:microsoft.com/office/officeart/2008/layout/PictureStrips"/>
    <dgm:cxn modelId="{802D9592-3526-43B2-9EAE-E700A34E7876}" type="presParOf" srcId="{91344C2A-C6C3-4C89-87EF-1AD318625F6E}" destId="{381A5F7A-410B-4909-A8E5-003ED2AEE5D1}" srcOrd="1" destOrd="0" presId="urn:microsoft.com/office/officeart/2008/layout/PictureStrips"/>
    <dgm:cxn modelId="{9AF57BF6-FAC5-4C61-9350-94A62169CF24}" type="presParOf" srcId="{91344C2A-C6C3-4C89-87EF-1AD318625F6E}" destId="{58474FED-EB8D-421E-AD3C-7532BE917843}" srcOrd="2" destOrd="0" presId="urn:microsoft.com/office/officeart/2008/layout/PictureStrips"/>
    <dgm:cxn modelId="{69795CE5-EE3B-4FA1-8EFC-7F32A8361879}" type="presParOf" srcId="{58474FED-EB8D-421E-AD3C-7532BE917843}" destId="{11762E5C-2851-41A4-A1CC-A82B000848A4}" srcOrd="0" destOrd="0" presId="urn:microsoft.com/office/officeart/2008/layout/PictureStrips"/>
    <dgm:cxn modelId="{E34CFABF-BCE6-404F-A8A2-C474679D25AB}" type="presParOf" srcId="{58474FED-EB8D-421E-AD3C-7532BE917843}" destId="{08D07459-9CF1-484A-8EDB-3CA695E3DFF8}" srcOrd="1" destOrd="0" presId="urn:microsoft.com/office/officeart/2008/layout/PictureStrips"/>
    <dgm:cxn modelId="{B064C6E9-57B5-43E6-B4C0-8DAF735D3F0F}" type="presParOf" srcId="{91344C2A-C6C3-4C89-87EF-1AD318625F6E}" destId="{A30FED84-3ACD-44ED-91ED-45E6FBB35E34}" srcOrd="3" destOrd="0" presId="urn:microsoft.com/office/officeart/2008/layout/PictureStrips"/>
    <dgm:cxn modelId="{7A454258-D3D4-41E7-9C0B-305FAC7B8A83}" type="presParOf" srcId="{91344C2A-C6C3-4C89-87EF-1AD318625F6E}" destId="{F8554B4C-4A43-489D-82B2-7A183E47F6B0}" srcOrd="4" destOrd="0" presId="urn:microsoft.com/office/officeart/2008/layout/PictureStrips"/>
    <dgm:cxn modelId="{C107AEB5-349A-4C2D-B251-8A7B00FC38B5}" type="presParOf" srcId="{F8554B4C-4A43-489D-82B2-7A183E47F6B0}" destId="{8E0BD736-6690-43B6-A390-6509C1C30FDB}" srcOrd="0" destOrd="0" presId="urn:microsoft.com/office/officeart/2008/layout/PictureStrips"/>
    <dgm:cxn modelId="{14B5B794-A16C-417D-899E-68833C1C730C}" type="presParOf" srcId="{F8554B4C-4A43-489D-82B2-7A183E47F6B0}" destId="{9E1AA397-9CF4-4AA8-B95A-CEB758615F5C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8DFD9A-B1FF-44AC-9510-3325BD5D3008}" type="doc">
      <dgm:prSet loTypeId="urn:microsoft.com/office/officeart/2005/8/layout/vList2" loCatId="list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872A00AD-E458-47CD-96E1-7CFBA41810FF}">
      <dgm:prSet phldrT="[Текст]"/>
      <dgm:spPr/>
      <dgm:t>
        <a:bodyPr/>
        <a:lstStyle/>
        <a:p>
          <a:r>
            <a:rPr lang="ru-RU" b="1" dirty="0">
              <a:latin typeface="+mn-lt"/>
              <a:cs typeface="Times New Roman" panose="02020603050405020304" pitchFamily="18" charset="0"/>
            </a:rPr>
            <a:t>Налоговые доходы</a:t>
          </a:r>
        </a:p>
      </dgm:t>
    </dgm:pt>
    <dgm:pt modelId="{80D0ADA9-441F-4A40-924F-ECFC0AB98549}" type="parTrans" cxnId="{BDDD64F5-34CC-4DCF-B221-D85770C54B5D}">
      <dgm:prSet/>
      <dgm:spPr/>
      <dgm:t>
        <a:bodyPr/>
        <a:lstStyle/>
        <a:p>
          <a:endParaRPr lang="ru-RU"/>
        </a:p>
      </dgm:t>
    </dgm:pt>
    <dgm:pt modelId="{0F007250-FD41-4607-AD94-8A6E55089D3E}" type="sibTrans" cxnId="{BDDD64F5-34CC-4DCF-B221-D85770C54B5D}">
      <dgm:prSet/>
      <dgm:spPr/>
      <dgm:t>
        <a:bodyPr/>
        <a:lstStyle/>
        <a:p>
          <a:endParaRPr lang="ru-RU"/>
        </a:p>
      </dgm:t>
    </dgm:pt>
    <dgm:pt modelId="{6F004CF5-004D-4B4A-A0E9-FBCC6826E632}">
      <dgm:prSet phldrT="[Текст]"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ru-RU" b="0" dirty="0"/>
            <a:t>Налог на доходы физических лиц</a:t>
          </a:r>
        </a:p>
      </dgm:t>
    </dgm:pt>
    <dgm:pt modelId="{EA425055-0261-44AE-9321-F91F0FA84E76}" type="parTrans" cxnId="{E1CF7B15-0155-4B07-AE6D-E855FA99045B}">
      <dgm:prSet/>
      <dgm:spPr/>
      <dgm:t>
        <a:bodyPr/>
        <a:lstStyle/>
        <a:p>
          <a:endParaRPr lang="ru-RU"/>
        </a:p>
      </dgm:t>
    </dgm:pt>
    <dgm:pt modelId="{DCC6541D-DE8C-42A2-8C32-2DA224086747}" type="sibTrans" cxnId="{E1CF7B15-0155-4B07-AE6D-E855FA99045B}">
      <dgm:prSet/>
      <dgm:spPr/>
      <dgm:t>
        <a:bodyPr/>
        <a:lstStyle/>
        <a:p>
          <a:endParaRPr lang="ru-RU"/>
        </a:p>
      </dgm:t>
    </dgm:pt>
    <dgm:pt modelId="{6ACD8101-E255-4826-BF63-84C0981468EC}">
      <dgm:prSet phldrT="[Текст]"/>
      <dgm:spPr/>
      <dgm:t>
        <a:bodyPr/>
        <a:lstStyle/>
        <a:p>
          <a:r>
            <a:rPr lang="ru-RU" b="1" dirty="0"/>
            <a:t>Безвозмездные </a:t>
          </a:r>
        </a:p>
        <a:p>
          <a:r>
            <a:rPr lang="ru-RU" b="1" dirty="0"/>
            <a:t>поступления</a:t>
          </a:r>
        </a:p>
      </dgm:t>
    </dgm:pt>
    <dgm:pt modelId="{5CA9BFBF-9050-44D3-BD45-02CB3FC5E663}" type="parTrans" cxnId="{566B3DA4-4CBD-4747-88E5-D40CB5211E10}">
      <dgm:prSet/>
      <dgm:spPr/>
      <dgm:t>
        <a:bodyPr/>
        <a:lstStyle/>
        <a:p>
          <a:endParaRPr lang="ru-RU"/>
        </a:p>
      </dgm:t>
    </dgm:pt>
    <dgm:pt modelId="{0A471683-66AB-4B90-83B7-92C81D769C28}" type="sibTrans" cxnId="{566B3DA4-4CBD-4747-88E5-D40CB5211E10}">
      <dgm:prSet/>
      <dgm:spPr/>
      <dgm:t>
        <a:bodyPr/>
        <a:lstStyle/>
        <a:p>
          <a:endParaRPr lang="ru-RU"/>
        </a:p>
      </dgm:t>
    </dgm:pt>
    <dgm:pt modelId="{FB917E5E-24D8-450F-B197-38639BDB80DC}">
      <dgm:prSet phldrT="[Текст]"/>
      <dgm:spPr/>
      <dgm:t>
        <a:bodyPr/>
        <a:lstStyle/>
        <a:p>
          <a:pPr algn="just">
            <a:buFont typeface="Wingdings" panose="05000000000000000000" pitchFamily="2" charset="2"/>
            <a:buChar char="ü"/>
          </a:pPr>
          <a:r>
            <a:rPr lang="ru-RU" dirty="0"/>
            <a:t>Субвенции на выполнение отдельных государственных полномочий Санкт-Петербурга</a:t>
          </a:r>
        </a:p>
      </dgm:t>
    </dgm:pt>
    <dgm:pt modelId="{D0E3A949-14BD-45BE-8FF8-A8728615A240}" type="parTrans" cxnId="{69628026-73DD-4415-9F9D-F64DBD65AA79}">
      <dgm:prSet/>
      <dgm:spPr/>
      <dgm:t>
        <a:bodyPr/>
        <a:lstStyle/>
        <a:p>
          <a:endParaRPr lang="ru-RU"/>
        </a:p>
      </dgm:t>
    </dgm:pt>
    <dgm:pt modelId="{99ABC675-E4AD-4D9F-96EC-6F3B0E7E72DA}" type="sibTrans" cxnId="{69628026-73DD-4415-9F9D-F64DBD65AA79}">
      <dgm:prSet/>
      <dgm:spPr/>
      <dgm:t>
        <a:bodyPr/>
        <a:lstStyle/>
        <a:p>
          <a:endParaRPr lang="ru-RU"/>
        </a:p>
      </dgm:t>
    </dgm:pt>
    <dgm:pt modelId="{41ACBA16-6387-4FE5-82C4-162159E8D2EF}">
      <dgm:prSet phldrT="[Текст]"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ru-RU" dirty="0"/>
            <a:t>на выполнение отдельного государственного полномочия Санкт-Петербурга по определению должностных лиц, уполномоченных составлять протоколы об административных правонарушениях, и составлению протоколов об административных правонарушениях</a:t>
          </a:r>
        </a:p>
      </dgm:t>
    </dgm:pt>
    <dgm:pt modelId="{183A3229-BB5C-4503-91B8-9B8302B5D5D8}" type="parTrans" cxnId="{1C26ED3E-9F5C-4DFF-B5C9-3C43A92C4EE5}">
      <dgm:prSet/>
      <dgm:spPr/>
      <dgm:t>
        <a:bodyPr/>
        <a:lstStyle/>
        <a:p>
          <a:endParaRPr lang="ru-RU"/>
        </a:p>
      </dgm:t>
    </dgm:pt>
    <dgm:pt modelId="{2F45AFFE-C6FA-41CA-BB71-BEAE3CE803D9}" type="sibTrans" cxnId="{1C26ED3E-9F5C-4DFF-B5C9-3C43A92C4EE5}">
      <dgm:prSet/>
      <dgm:spPr/>
      <dgm:t>
        <a:bodyPr/>
        <a:lstStyle/>
        <a:p>
          <a:endParaRPr lang="ru-RU"/>
        </a:p>
      </dgm:t>
    </dgm:pt>
    <dgm:pt modelId="{2ED9C721-ABC6-4FFC-BB94-2DCEF40761A7}">
      <dgm:prSet phldrT="[Текст]"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ru-RU" dirty="0"/>
            <a:t>по организации и осуществлению уборки и санитарной очистки территорий</a:t>
          </a:r>
        </a:p>
      </dgm:t>
    </dgm:pt>
    <dgm:pt modelId="{D199AA75-970C-4B50-8295-6104A5E02C02}" type="parTrans" cxnId="{3DA616A9-9630-4AA6-966C-C8D9A9672FE7}">
      <dgm:prSet/>
      <dgm:spPr/>
      <dgm:t>
        <a:bodyPr/>
        <a:lstStyle/>
        <a:p>
          <a:endParaRPr lang="ru-RU"/>
        </a:p>
      </dgm:t>
    </dgm:pt>
    <dgm:pt modelId="{CA51EF7B-CF37-4BFF-93D6-B3F2A95D83A3}" type="sibTrans" cxnId="{3DA616A9-9630-4AA6-966C-C8D9A9672FE7}">
      <dgm:prSet/>
      <dgm:spPr/>
      <dgm:t>
        <a:bodyPr/>
        <a:lstStyle/>
        <a:p>
          <a:endParaRPr lang="ru-RU"/>
        </a:p>
      </dgm:t>
    </dgm:pt>
    <dgm:pt modelId="{83B46BCE-B5EE-46F6-A16C-B4B861D2D6F3}">
      <dgm:prSet phldrT="[Текст]"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ru-RU" dirty="0"/>
            <a:t>по организации и осуществлению деятельности по опеке и попечительству;</a:t>
          </a:r>
        </a:p>
      </dgm:t>
    </dgm:pt>
    <dgm:pt modelId="{1F475400-2EF2-4229-8D4C-2C9288ADD836}" type="parTrans" cxnId="{439A4E6B-2C51-4ECB-B222-18D357C9BA5E}">
      <dgm:prSet/>
      <dgm:spPr/>
      <dgm:t>
        <a:bodyPr/>
        <a:lstStyle/>
        <a:p>
          <a:endParaRPr lang="ru-RU"/>
        </a:p>
      </dgm:t>
    </dgm:pt>
    <dgm:pt modelId="{7FC8D711-5C90-49C7-94B0-9C4D9681E106}" type="sibTrans" cxnId="{439A4E6B-2C51-4ECB-B222-18D357C9BA5E}">
      <dgm:prSet/>
      <dgm:spPr/>
      <dgm:t>
        <a:bodyPr/>
        <a:lstStyle/>
        <a:p>
          <a:endParaRPr lang="ru-RU"/>
        </a:p>
      </dgm:t>
    </dgm:pt>
    <dgm:pt modelId="{38C70C79-31C2-4660-BC37-E79A36E23646}">
      <dgm:prSet phldrT="[Текст]"/>
      <dgm:spPr/>
      <dgm:t>
        <a:bodyPr/>
        <a:lstStyle/>
        <a:p>
          <a:pPr algn="just">
            <a:buFont typeface="Wingdings" panose="05000000000000000000" pitchFamily="2" charset="2"/>
            <a:buChar char="ü"/>
          </a:pPr>
          <a:r>
            <a:rPr lang="ru-RU" dirty="0"/>
            <a:t>Субсидии</a:t>
          </a:r>
        </a:p>
      </dgm:t>
    </dgm:pt>
    <dgm:pt modelId="{85EBBFBB-FD07-49ED-A8D1-4B8345A96F09}" type="parTrans" cxnId="{9CAA56D1-D2A8-4B25-AC6F-088B3A6D58B2}">
      <dgm:prSet/>
      <dgm:spPr/>
      <dgm:t>
        <a:bodyPr/>
        <a:lstStyle/>
        <a:p>
          <a:endParaRPr lang="ru-RU"/>
        </a:p>
      </dgm:t>
    </dgm:pt>
    <dgm:pt modelId="{9C1AF5B2-CC46-47C9-A2F6-02E3FF5A7732}" type="sibTrans" cxnId="{9CAA56D1-D2A8-4B25-AC6F-088B3A6D58B2}">
      <dgm:prSet/>
      <dgm:spPr/>
      <dgm:t>
        <a:bodyPr/>
        <a:lstStyle/>
        <a:p>
          <a:endParaRPr lang="ru-RU"/>
        </a:p>
      </dgm:t>
    </dgm:pt>
    <dgm:pt modelId="{BF7DEBE2-20D3-4194-BED2-29984B503A77}">
      <dgm:prSet phldrT="[Текст]"/>
      <dgm:spPr/>
      <dgm:t>
        <a:bodyPr/>
        <a:lstStyle/>
        <a:p>
          <a:pPr algn="just">
            <a:buFont typeface="Wingdings" panose="05000000000000000000" pitchFamily="2" charset="2"/>
            <a:buChar char="ü"/>
          </a:pPr>
          <a:r>
            <a:rPr lang="ru-RU" dirty="0"/>
            <a:t>Дотации</a:t>
          </a:r>
        </a:p>
      </dgm:t>
    </dgm:pt>
    <dgm:pt modelId="{36E2E710-C785-4A58-8231-61513D25EC7A}" type="parTrans" cxnId="{8C041B65-8F54-4671-9249-0D2C9542DE74}">
      <dgm:prSet/>
      <dgm:spPr/>
      <dgm:t>
        <a:bodyPr/>
        <a:lstStyle/>
        <a:p>
          <a:endParaRPr lang="ru-RU"/>
        </a:p>
      </dgm:t>
    </dgm:pt>
    <dgm:pt modelId="{1732B37A-F697-431D-A738-E486097DE4F3}" type="sibTrans" cxnId="{8C041B65-8F54-4671-9249-0D2C9542DE74}">
      <dgm:prSet/>
      <dgm:spPr/>
      <dgm:t>
        <a:bodyPr/>
        <a:lstStyle/>
        <a:p>
          <a:endParaRPr lang="ru-RU"/>
        </a:p>
      </dgm:t>
    </dgm:pt>
    <dgm:pt modelId="{58C0BE32-6BDF-4F8B-8ED3-50FFBFDBD6BD}" type="pres">
      <dgm:prSet presAssocID="{2E8DFD9A-B1FF-44AC-9510-3325BD5D3008}" presName="linear" presStyleCnt="0">
        <dgm:presLayoutVars>
          <dgm:animLvl val="lvl"/>
          <dgm:resizeHandles val="exact"/>
        </dgm:presLayoutVars>
      </dgm:prSet>
      <dgm:spPr/>
    </dgm:pt>
    <dgm:pt modelId="{EE8869B2-C70F-43DB-9FDD-C05C67CF0F78}" type="pres">
      <dgm:prSet presAssocID="{872A00AD-E458-47CD-96E1-7CFBA41810FF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54FCACF-621A-4731-A9CA-2A360DFECD92}" type="pres">
      <dgm:prSet presAssocID="{872A00AD-E458-47CD-96E1-7CFBA41810FF}" presName="childText" presStyleLbl="revTx" presStyleIdx="0" presStyleCnt="2">
        <dgm:presLayoutVars>
          <dgm:bulletEnabled val="1"/>
        </dgm:presLayoutVars>
      </dgm:prSet>
      <dgm:spPr/>
    </dgm:pt>
    <dgm:pt modelId="{4A2120C5-C5C1-4822-AC2C-702BEA7EF0B8}" type="pres">
      <dgm:prSet presAssocID="{6ACD8101-E255-4826-BF63-84C0981468EC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BEC68507-2510-4537-9A4F-179A5DD800F9}" type="pres">
      <dgm:prSet presAssocID="{6ACD8101-E255-4826-BF63-84C0981468EC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C3AC6104-C9C2-4273-9A23-E7CFCC00AC2B}" type="presOf" srcId="{872A00AD-E458-47CD-96E1-7CFBA41810FF}" destId="{EE8869B2-C70F-43DB-9FDD-C05C67CF0F78}" srcOrd="0" destOrd="0" presId="urn:microsoft.com/office/officeart/2005/8/layout/vList2"/>
    <dgm:cxn modelId="{CB342013-F9D3-430A-A9DC-DEEA9CC6026E}" type="presOf" srcId="{6F004CF5-004D-4B4A-A0E9-FBCC6826E632}" destId="{254FCACF-621A-4731-A9CA-2A360DFECD92}" srcOrd="0" destOrd="0" presId="urn:microsoft.com/office/officeart/2005/8/layout/vList2"/>
    <dgm:cxn modelId="{E1CF7B15-0155-4B07-AE6D-E855FA99045B}" srcId="{872A00AD-E458-47CD-96E1-7CFBA41810FF}" destId="{6F004CF5-004D-4B4A-A0E9-FBCC6826E632}" srcOrd="0" destOrd="0" parTransId="{EA425055-0261-44AE-9321-F91F0FA84E76}" sibTransId="{DCC6541D-DE8C-42A2-8C32-2DA224086747}"/>
    <dgm:cxn modelId="{12415122-ACD0-4FC2-B3D7-B0F8AB660CF6}" type="presOf" srcId="{2ED9C721-ABC6-4FFC-BB94-2DCEF40761A7}" destId="{BEC68507-2510-4537-9A4F-179A5DD800F9}" srcOrd="0" destOrd="3" presId="urn:microsoft.com/office/officeart/2005/8/layout/vList2"/>
    <dgm:cxn modelId="{69628026-73DD-4415-9F9D-F64DBD65AA79}" srcId="{6ACD8101-E255-4826-BF63-84C0981468EC}" destId="{FB917E5E-24D8-450F-B197-38639BDB80DC}" srcOrd="0" destOrd="0" parTransId="{D0E3A949-14BD-45BE-8FF8-A8728615A240}" sibTransId="{99ABC675-E4AD-4D9F-96EC-6F3B0E7E72DA}"/>
    <dgm:cxn modelId="{09225234-0482-478E-B552-8F2A95D53562}" type="presOf" srcId="{2E8DFD9A-B1FF-44AC-9510-3325BD5D3008}" destId="{58C0BE32-6BDF-4F8B-8ED3-50FFBFDBD6BD}" srcOrd="0" destOrd="0" presId="urn:microsoft.com/office/officeart/2005/8/layout/vList2"/>
    <dgm:cxn modelId="{1C26ED3E-9F5C-4DFF-B5C9-3C43A92C4EE5}" srcId="{6ACD8101-E255-4826-BF63-84C0981468EC}" destId="{41ACBA16-6387-4FE5-82C4-162159E8D2EF}" srcOrd="2" destOrd="0" parTransId="{183A3229-BB5C-4503-91B8-9B8302B5D5D8}" sibTransId="{2F45AFFE-C6FA-41CA-BB71-BEAE3CE803D9}"/>
    <dgm:cxn modelId="{8C041B65-8F54-4671-9249-0D2C9542DE74}" srcId="{6ACD8101-E255-4826-BF63-84C0981468EC}" destId="{BF7DEBE2-20D3-4194-BED2-29984B503A77}" srcOrd="5" destOrd="0" parTransId="{36E2E710-C785-4A58-8231-61513D25EC7A}" sibTransId="{1732B37A-F697-431D-A738-E486097DE4F3}"/>
    <dgm:cxn modelId="{439A4E6B-2C51-4ECB-B222-18D357C9BA5E}" srcId="{6ACD8101-E255-4826-BF63-84C0981468EC}" destId="{83B46BCE-B5EE-46F6-A16C-B4B861D2D6F3}" srcOrd="1" destOrd="0" parTransId="{1F475400-2EF2-4229-8D4C-2C9288ADD836}" sibTransId="{7FC8D711-5C90-49C7-94B0-9C4D9681E106}"/>
    <dgm:cxn modelId="{9394C285-3B0F-4360-A0FC-38D959760E00}" type="presOf" srcId="{38C70C79-31C2-4660-BC37-E79A36E23646}" destId="{BEC68507-2510-4537-9A4F-179A5DD800F9}" srcOrd="0" destOrd="4" presId="urn:microsoft.com/office/officeart/2005/8/layout/vList2"/>
    <dgm:cxn modelId="{CEACB48D-6CF0-45E9-8F0E-39FF7B64FF9F}" type="presOf" srcId="{BF7DEBE2-20D3-4194-BED2-29984B503A77}" destId="{BEC68507-2510-4537-9A4F-179A5DD800F9}" srcOrd="0" destOrd="5" presId="urn:microsoft.com/office/officeart/2005/8/layout/vList2"/>
    <dgm:cxn modelId="{566B3DA4-4CBD-4747-88E5-D40CB5211E10}" srcId="{2E8DFD9A-B1FF-44AC-9510-3325BD5D3008}" destId="{6ACD8101-E255-4826-BF63-84C0981468EC}" srcOrd="1" destOrd="0" parTransId="{5CA9BFBF-9050-44D3-BD45-02CB3FC5E663}" sibTransId="{0A471683-66AB-4B90-83B7-92C81D769C28}"/>
    <dgm:cxn modelId="{3DA616A9-9630-4AA6-966C-C8D9A9672FE7}" srcId="{6ACD8101-E255-4826-BF63-84C0981468EC}" destId="{2ED9C721-ABC6-4FFC-BB94-2DCEF40761A7}" srcOrd="3" destOrd="0" parTransId="{D199AA75-970C-4B50-8295-6104A5E02C02}" sibTransId="{CA51EF7B-CF37-4BFF-93D6-B3F2A95D83A3}"/>
    <dgm:cxn modelId="{F89CD8C6-591F-441E-AB2C-43DC2A08E684}" type="presOf" srcId="{83B46BCE-B5EE-46F6-A16C-B4B861D2D6F3}" destId="{BEC68507-2510-4537-9A4F-179A5DD800F9}" srcOrd="0" destOrd="1" presId="urn:microsoft.com/office/officeart/2005/8/layout/vList2"/>
    <dgm:cxn modelId="{D8F54DCD-6E87-4B2E-8859-9B858F925302}" type="presOf" srcId="{41ACBA16-6387-4FE5-82C4-162159E8D2EF}" destId="{BEC68507-2510-4537-9A4F-179A5DD800F9}" srcOrd="0" destOrd="2" presId="urn:microsoft.com/office/officeart/2005/8/layout/vList2"/>
    <dgm:cxn modelId="{9CAA56D1-D2A8-4B25-AC6F-088B3A6D58B2}" srcId="{6ACD8101-E255-4826-BF63-84C0981468EC}" destId="{38C70C79-31C2-4660-BC37-E79A36E23646}" srcOrd="4" destOrd="0" parTransId="{85EBBFBB-FD07-49ED-A8D1-4B8345A96F09}" sibTransId="{9C1AF5B2-CC46-47C9-A2F6-02E3FF5A7732}"/>
    <dgm:cxn modelId="{65F525E5-44F1-403A-8D4B-7C2398400549}" type="presOf" srcId="{6ACD8101-E255-4826-BF63-84C0981468EC}" destId="{4A2120C5-C5C1-4822-AC2C-702BEA7EF0B8}" srcOrd="0" destOrd="0" presId="urn:microsoft.com/office/officeart/2005/8/layout/vList2"/>
    <dgm:cxn modelId="{5771DDE8-B6C1-4BF4-B423-668E3D0ED376}" type="presOf" srcId="{FB917E5E-24D8-450F-B197-38639BDB80DC}" destId="{BEC68507-2510-4537-9A4F-179A5DD800F9}" srcOrd="0" destOrd="0" presId="urn:microsoft.com/office/officeart/2005/8/layout/vList2"/>
    <dgm:cxn modelId="{BDDD64F5-34CC-4DCF-B221-D85770C54B5D}" srcId="{2E8DFD9A-B1FF-44AC-9510-3325BD5D3008}" destId="{872A00AD-E458-47CD-96E1-7CFBA41810FF}" srcOrd="0" destOrd="0" parTransId="{80D0ADA9-441F-4A40-924F-ECFC0AB98549}" sibTransId="{0F007250-FD41-4607-AD94-8A6E55089D3E}"/>
    <dgm:cxn modelId="{E69CFB99-5A37-4484-B4DD-3760043CC076}" type="presParOf" srcId="{58C0BE32-6BDF-4F8B-8ED3-50FFBFDBD6BD}" destId="{EE8869B2-C70F-43DB-9FDD-C05C67CF0F78}" srcOrd="0" destOrd="0" presId="urn:microsoft.com/office/officeart/2005/8/layout/vList2"/>
    <dgm:cxn modelId="{39E4197D-F771-48DF-A9BD-F6D3710658C3}" type="presParOf" srcId="{58C0BE32-6BDF-4F8B-8ED3-50FFBFDBD6BD}" destId="{254FCACF-621A-4731-A9CA-2A360DFECD92}" srcOrd="1" destOrd="0" presId="urn:microsoft.com/office/officeart/2005/8/layout/vList2"/>
    <dgm:cxn modelId="{8EE1CEF8-A861-42E1-A685-C4078A26A5B4}" type="presParOf" srcId="{58C0BE32-6BDF-4F8B-8ED3-50FFBFDBD6BD}" destId="{4A2120C5-C5C1-4822-AC2C-702BEA7EF0B8}" srcOrd="2" destOrd="0" presId="urn:microsoft.com/office/officeart/2005/8/layout/vList2"/>
    <dgm:cxn modelId="{ED933912-1910-44E4-B03D-E948D879C075}" type="presParOf" srcId="{58C0BE32-6BDF-4F8B-8ED3-50FFBFDBD6BD}" destId="{BEC68507-2510-4537-9A4F-179A5DD800F9}" srcOrd="3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92C015A-99AE-4B40-88D0-D83F8EDDAAD7}" type="doc">
      <dgm:prSet loTypeId="urn:microsoft.com/office/officeart/2008/layout/PictureStrips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0E00246A-9CA4-4960-B0BB-ADD5DBD1F6B6}">
      <dgm:prSet phldrT="[Текст]"/>
      <dgm:spPr/>
      <dgm:t>
        <a:bodyPr/>
        <a:lstStyle/>
        <a:p>
          <a:pPr algn="ctr"/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Временное трудоустройство несовершеннолетних</a:t>
          </a:r>
        </a:p>
        <a:p>
          <a:pPr algn="ctr"/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855,0 тыс.руб.</a:t>
          </a:r>
          <a:endParaRPr lang="ru-RU" dirty="0"/>
        </a:p>
      </dgm:t>
    </dgm:pt>
    <dgm:pt modelId="{1E3618FE-1C3E-42F8-88B0-D07C3559D7E2}" type="parTrans" cxnId="{266F4BEB-6FE2-4E35-801B-28EB416726B7}">
      <dgm:prSet/>
      <dgm:spPr/>
      <dgm:t>
        <a:bodyPr/>
        <a:lstStyle/>
        <a:p>
          <a:endParaRPr lang="ru-RU"/>
        </a:p>
      </dgm:t>
    </dgm:pt>
    <dgm:pt modelId="{E492BA8E-B3D0-4720-BEEA-E79E60688E0E}" type="sibTrans" cxnId="{266F4BEB-6FE2-4E35-801B-28EB416726B7}">
      <dgm:prSet/>
      <dgm:spPr/>
      <dgm:t>
        <a:bodyPr/>
        <a:lstStyle/>
        <a:p>
          <a:endParaRPr lang="ru-RU"/>
        </a:p>
      </dgm:t>
    </dgm:pt>
    <dgm:pt modelId="{4F8E3232-C793-4A8C-8880-8358149AB24A}">
      <dgm:prSet phldrT="[Текст]"/>
      <dgm:spPr/>
      <dgm:t>
        <a:bodyPr/>
        <a:lstStyle/>
        <a:p>
          <a:pPr algn="ctr"/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Текущий ремонт и содержание дорог</a:t>
          </a:r>
        </a:p>
        <a:p>
          <a:pPr algn="ctr"/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15613,9 тыс.руб.</a:t>
          </a:r>
          <a:endParaRPr lang="ru-RU" dirty="0"/>
        </a:p>
      </dgm:t>
    </dgm:pt>
    <dgm:pt modelId="{76F8BEA7-4A8F-4702-8800-0F2B8A647A39}" type="parTrans" cxnId="{4586CA2B-FC00-4678-B5DC-9CBB4BC19FA8}">
      <dgm:prSet/>
      <dgm:spPr/>
      <dgm:t>
        <a:bodyPr/>
        <a:lstStyle/>
        <a:p>
          <a:endParaRPr lang="ru-RU"/>
        </a:p>
      </dgm:t>
    </dgm:pt>
    <dgm:pt modelId="{8F7A5284-7271-459D-BDD6-B8143F0CA5E1}" type="sibTrans" cxnId="{4586CA2B-FC00-4678-B5DC-9CBB4BC19FA8}">
      <dgm:prSet/>
      <dgm:spPr/>
      <dgm:t>
        <a:bodyPr/>
        <a:lstStyle/>
        <a:p>
          <a:endParaRPr lang="ru-RU"/>
        </a:p>
      </dgm:t>
    </dgm:pt>
    <dgm:pt modelId="{8F13350E-CE42-4FB9-A297-6301BA395353}">
      <dgm:prSet phldrT="[Текст]"/>
      <dgm:spPr/>
      <dgm:t>
        <a:bodyPr/>
        <a:lstStyle/>
        <a:p>
          <a:pPr algn="ctr"/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Содействие развитию малого бизнеса</a:t>
          </a:r>
        </a:p>
        <a:p>
          <a:pPr algn="ctr"/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15,0 тыс.руб.</a:t>
          </a:r>
          <a:endParaRPr lang="ru-RU" dirty="0"/>
        </a:p>
      </dgm:t>
    </dgm:pt>
    <dgm:pt modelId="{C66379A1-4A09-453B-858F-693A0C88AE23}" type="parTrans" cxnId="{A708CD6F-A94A-429A-992C-A695DD47051F}">
      <dgm:prSet/>
      <dgm:spPr/>
      <dgm:t>
        <a:bodyPr/>
        <a:lstStyle/>
        <a:p>
          <a:endParaRPr lang="ru-RU"/>
        </a:p>
      </dgm:t>
    </dgm:pt>
    <dgm:pt modelId="{80DFE5D9-B02F-466A-928A-95452A8BFDAE}" type="sibTrans" cxnId="{A708CD6F-A94A-429A-992C-A695DD47051F}">
      <dgm:prSet/>
      <dgm:spPr/>
      <dgm:t>
        <a:bodyPr/>
        <a:lstStyle/>
        <a:p>
          <a:endParaRPr lang="ru-RU"/>
        </a:p>
      </dgm:t>
    </dgm:pt>
    <dgm:pt modelId="{3A0E1B4E-B63D-4F86-B7FC-DD690A87FCB7}" type="pres">
      <dgm:prSet presAssocID="{C92C015A-99AE-4B40-88D0-D83F8EDDAAD7}" presName="Name0" presStyleCnt="0">
        <dgm:presLayoutVars>
          <dgm:dir/>
          <dgm:resizeHandles val="exact"/>
        </dgm:presLayoutVars>
      </dgm:prSet>
      <dgm:spPr/>
    </dgm:pt>
    <dgm:pt modelId="{925DE482-4D79-4666-A345-CFF4C9F34037}" type="pres">
      <dgm:prSet presAssocID="{0E00246A-9CA4-4960-B0BB-ADD5DBD1F6B6}" presName="composite" presStyleCnt="0"/>
      <dgm:spPr/>
    </dgm:pt>
    <dgm:pt modelId="{CABCB27F-4248-4474-A53E-71350B9D22C5}" type="pres">
      <dgm:prSet presAssocID="{0E00246A-9CA4-4960-B0BB-ADD5DBD1F6B6}" presName="rect1" presStyleLbl="trAlignAcc1" presStyleIdx="0" presStyleCnt="3" custLinFactNeighborX="4" custLinFactNeighborY="553">
        <dgm:presLayoutVars>
          <dgm:bulletEnabled val="1"/>
        </dgm:presLayoutVars>
      </dgm:prSet>
      <dgm:spPr/>
    </dgm:pt>
    <dgm:pt modelId="{901DE5D7-647B-4418-B80B-78C8EDAD24EF}" type="pres">
      <dgm:prSet presAssocID="{0E00246A-9CA4-4960-B0BB-ADD5DBD1F6B6}" presName="rect2" presStyleLbl="fgImgPlace1" presStyleIdx="0" presStyleCnt="3"/>
      <dgm:spPr>
        <a:blipFill rotWithShape="1">
          <a:blip xmlns:r="http://schemas.openxmlformats.org/officeDocument/2006/relationships" r:embed="rId1" cstate="print"/>
          <a:srcRect/>
          <a:stretch>
            <a:fillRect l="-74000" r="-74000"/>
          </a:stretch>
        </a:blipFill>
      </dgm:spPr>
    </dgm:pt>
    <dgm:pt modelId="{CE9F6060-D7ED-4D32-8D4E-4D5E86442583}" type="pres">
      <dgm:prSet presAssocID="{E492BA8E-B3D0-4720-BEEA-E79E60688E0E}" presName="sibTrans" presStyleCnt="0"/>
      <dgm:spPr/>
    </dgm:pt>
    <dgm:pt modelId="{6E6F9B96-F2C0-496A-8704-CFEA9AD8EA93}" type="pres">
      <dgm:prSet presAssocID="{4F8E3232-C793-4A8C-8880-8358149AB24A}" presName="composite" presStyleCnt="0"/>
      <dgm:spPr/>
    </dgm:pt>
    <dgm:pt modelId="{589128FC-C268-4073-AAE9-1B6CB71698FA}" type="pres">
      <dgm:prSet presAssocID="{4F8E3232-C793-4A8C-8880-8358149AB24A}" presName="rect1" presStyleLbl="trAlignAcc1" presStyleIdx="1" presStyleCnt="3">
        <dgm:presLayoutVars>
          <dgm:bulletEnabled val="1"/>
        </dgm:presLayoutVars>
      </dgm:prSet>
      <dgm:spPr/>
    </dgm:pt>
    <dgm:pt modelId="{25AC5B25-C233-40A9-B5EE-E4468AC0F75B}" type="pres">
      <dgm:prSet presAssocID="{4F8E3232-C793-4A8C-8880-8358149AB24A}" presName="rect2" presStyleLbl="fgImgPlace1" presStyleIdx="1" presStyleCnt="3"/>
      <dgm:spPr>
        <a:blipFill rotWithShape="1">
          <a:blip xmlns:r="http://schemas.openxmlformats.org/officeDocument/2006/relationships" r:embed="rId2" cstate="print"/>
          <a:srcRect/>
          <a:stretch>
            <a:fillRect l="-50000" r="-50000"/>
          </a:stretch>
        </a:blipFill>
      </dgm:spPr>
    </dgm:pt>
    <dgm:pt modelId="{56708159-37BC-458D-A9E9-772E90701F57}" type="pres">
      <dgm:prSet presAssocID="{8F7A5284-7271-459D-BDD6-B8143F0CA5E1}" presName="sibTrans" presStyleCnt="0"/>
      <dgm:spPr/>
    </dgm:pt>
    <dgm:pt modelId="{8C6778F8-B6C9-48EE-A68E-8C558B6B1AC4}" type="pres">
      <dgm:prSet presAssocID="{8F13350E-CE42-4FB9-A297-6301BA395353}" presName="composite" presStyleCnt="0"/>
      <dgm:spPr/>
    </dgm:pt>
    <dgm:pt modelId="{67BD9C22-1A50-4283-9D83-9C5DCACB23D9}" type="pres">
      <dgm:prSet presAssocID="{8F13350E-CE42-4FB9-A297-6301BA395353}" presName="rect1" presStyleLbl="trAlignAcc1" presStyleIdx="2" presStyleCnt="3">
        <dgm:presLayoutVars>
          <dgm:bulletEnabled val="1"/>
        </dgm:presLayoutVars>
      </dgm:prSet>
      <dgm:spPr/>
    </dgm:pt>
    <dgm:pt modelId="{93432F1A-913B-41BB-9530-DB6BDA0F5EB6}" type="pres">
      <dgm:prSet presAssocID="{8F13350E-CE42-4FB9-A297-6301BA395353}" presName="rect2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 l="-56000" r="-56000"/>
          </a:stretch>
        </a:blipFill>
      </dgm:spPr>
    </dgm:pt>
  </dgm:ptLst>
  <dgm:cxnLst>
    <dgm:cxn modelId="{4586CA2B-FC00-4678-B5DC-9CBB4BC19FA8}" srcId="{C92C015A-99AE-4B40-88D0-D83F8EDDAAD7}" destId="{4F8E3232-C793-4A8C-8880-8358149AB24A}" srcOrd="1" destOrd="0" parTransId="{76F8BEA7-4A8F-4702-8800-0F2B8A647A39}" sibTransId="{8F7A5284-7271-459D-BDD6-B8143F0CA5E1}"/>
    <dgm:cxn modelId="{6DA6FB42-3303-4635-93E0-03A329E19E92}" type="presOf" srcId="{C92C015A-99AE-4B40-88D0-D83F8EDDAAD7}" destId="{3A0E1B4E-B63D-4F86-B7FC-DD690A87FCB7}" srcOrd="0" destOrd="0" presId="urn:microsoft.com/office/officeart/2008/layout/PictureStrips"/>
    <dgm:cxn modelId="{DD2DE548-1F5A-4E09-87C7-878A76AD9222}" type="presOf" srcId="{0E00246A-9CA4-4960-B0BB-ADD5DBD1F6B6}" destId="{CABCB27F-4248-4474-A53E-71350B9D22C5}" srcOrd="0" destOrd="0" presId="urn:microsoft.com/office/officeart/2008/layout/PictureStrips"/>
    <dgm:cxn modelId="{A708CD6F-A94A-429A-992C-A695DD47051F}" srcId="{C92C015A-99AE-4B40-88D0-D83F8EDDAAD7}" destId="{8F13350E-CE42-4FB9-A297-6301BA395353}" srcOrd="2" destOrd="0" parTransId="{C66379A1-4A09-453B-858F-693A0C88AE23}" sibTransId="{80DFE5D9-B02F-466A-928A-95452A8BFDAE}"/>
    <dgm:cxn modelId="{FD267B89-2A40-41B3-B5E9-46FD59F70ABA}" type="presOf" srcId="{4F8E3232-C793-4A8C-8880-8358149AB24A}" destId="{589128FC-C268-4073-AAE9-1B6CB71698FA}" srcOrd="0" destOrd="0" presId="urn:microsoft.com/office/officeart/2008/layout/PictureStrips"/>
    <dgm:cxn modelId="{881082D9-D23A-4FFB-BD70-F2C5C3ED862B}" type="presOf" srcId="{8F13350E-CE42-4FB9-A297-6301BA395353}" destId="{67BD9C22-1A50-4283-9D83-9C5DCACB23D9}" srcOrd="0" destOrd="0" presId="urn:microsoft.com/office/officeart/2008/layout/PictureStrips"/>
    <dgm:cxn modelId="{266F4BEB-6FE2-4E35-801B-28EB416726B7}" srcId="{C92C015A-99AE-4B40-88D0-D83F8EDDAAD7}" destId="{0E00246A-9CA4-4960-B0BB-ADD5DBD1F6B6}" srcOrd="0" destOrd="0" parTransId="{1E3618FE-1C3E-42F8-88B0-D07C3559D7E2}" sibTransId="{E492BA8E-B3D0-4720-BEEA-E79E60688E0E}"/>
    <dgm:cxn modelId="{4C201FE8-03F0-41AC-8DBF-70AAA9F5FE53}" type="presParOf" srcId="{3A0E1B4E-B63D-4F86-B7FC-DD690A87FCB7}" destId="{925DE482-4D79-4666-A345-CFF4C9F34037}" srcOrd="0" destOrd="0" presId="urn:microsoft.com/office/officeart/2008/layout/PictureStrips"/>
    <dgm:cxn modelId="{D4FBB388-C636-4118-ABDB-DDF30890A9D9}" type="presParOf" srcId="{925DE482-4D79-4666-A345-CFF4C9F34037}" destId="{CABCB27F-4248-4474-A53E-71350B9D22C5}" srcOrd="0" destOrd="0" presId="urn:microsoft.com/office/officeart/2008/layout/PictureStrips"/>
    <dgm:cxn modelId="{7CFB9BEB-1327-4F93-8B29-C3F9CD6266CE}" type="presParOf" srcId="{925DE482-4D79-4666-A345-CFF4C9F34037}" destId="{901DE5D7-647B-4418-B80B-78C8EDAD24EF}" srcOrd="1" destOrd="0" presId="urn:microsoft.com/office/officeart/2008/layout/PictureStrips"/>
    <dgm:cxn modelId="{AB3E3810-52BD-418B-9438-82AAAA9D668F}" type="presParOf" srcId="{3A0E1B4E-B63D-4F86-B7FC-DD690A87FCB7}" destId="{CE9F6060-D7ED-4D32-8D4E-4D5E86442583}" srcOrd="1" destOrd="0" presId="urn:microsoft.com/office/officeart/2008/layout/PictureStrips"/>
    <dgm:cxn modelId="{1D94A0F6-1939-47C3-85DD-6ACFFA522641}" type="presParOf" srcId="{3A0E1B4E-B63D-4F86-B7FC-DD690A87FCB7}" destId="{6E6F9B96-F2C0-496A-8704-CFEA9AD8EA93}" srcOrd="2" destOrd="0" presId="urn:microsoft.com/office/officeart/2008/layout/PictureStrips"/>
    <dgm:cxn modelId="{631E3171-6070-492C-8761-0CD0D39E3E3B}" type="presParOf" srcId="{6E6F9B96-F2C0-496A-8704-CFEA9AD8EA93}" destId="{589128FC-C268-4073-AAE9-1B6CB71698FA}" srcOrd="0" destOrd="0" presId="urn:microsoft.com/office/officeart/2008/layout/PictureStrips"/>
    <dgm:cxn modelId="{7910CD58-0C51-41E3-AB6A-A47F03563DC7}" type="presParOf" srcId="{6E6F9B96-F2C0-496A-8704-CFEA9AD8EA93}" destId="{25AC5B25-C233-40A9-B5EE-E4468AC0F75B}" srcOrd="1" destOrd="0" presId="urn:microsoft.com/office/officeart/2008/layout/PictureStrips"/>
    <dgm:cxn modelId="{81EDF425-7A0C-4A9F-88A5-04004A466698}" type="presParOf" srcId="{3A0E1B4E-B63D-4F86-B7FC-DD690A87FCB7}" destId="{56708159-37BC-458D-A9E9-772E90701F57}" srcOrd="3" destOrd="0" presId="urn:microsoft.com/office/officeart/2008/layout/PictureStrips"/>
    <dgm:cxn modelId="{1A1B2904-F0A8-4437-92A2-711310B3F7EC}" type="presParOf" srcId="{3A0E1B4E-B63D-4F86-B7FC-DD690A87FCB7}" destId="{8C6778F8-B6C9-48EE-A68E-8C558B6B1AC4}" srcOrd="4" destOrd="0" presId="urn:microsoft.com/office/officeart/2008/layout/PictureStrips"/>
    <dgm:cxn modelId="{E8A8C10F-DD00-408A-AC68-93E8DF8DED26}" type="presParOf" srcId="{8C6778F8-B6C9-48EE-A68E-8C558B6B1AC4}" destId="{67BD9C22-1A50-4283-9D83-9C5DCACB23D9}" srcOrd="0" destOrd="0" presId="urn:microsoft.com/office/officeart/2008/layout/PictureStrips"/>
    <dgm:cxn modelId="{30B9ED7F-D3EC-4206-B6CB-F7C09FDBDCCB}" type="presParOf" srcId="{8C6778F8-B6C9-48EE-A68E-8C558B6B1AC4}" destId="{93432F1A-913B-41BB-9530-DB6BDA0F5EB6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DCDAEFC-C984-4F88-816C-F69A32C57973}" type="doc">
      <dgm:prSet loTypeId="urn:microsoft.com/office/officeart/2008/layout/PictureStrips" loCatId="picture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31813F13-3875-4F79-BAB5-A475C0DE6542}">
      <dgm:prSet phldrT="[Текст]" custT="1"/>
      <dgm:spPr/>
      <dgm:t>
        <a:bodyPr/>
        <a:lstStyle/>
        <a:p>
          <a:pPr algn="ctr"/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Благоустройство территории</a:t>
          </a:r>
        </a:p>
        <a:p>
          <a:pPr algn="ctr"/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25620,7 тыс.руб.</a:t>
          </a:r>
          <a:endParaRPr lang="ru-RU" sz="1600" dirty="0"/>
        </a:p>
      </dgm:t>
    </dgm:pt>
    <dgm:pt modelId="{7B841BF3-C129-4E29-8789-8ED5218CE590}" type="parTrans" cxnId="{7A3BF914-2FDF-45F9-BE3F-5792B02860E8}">
      <dgm:prSet/>
      <dgm:spPr/>
      <dgm:t>
        <a:bodyPr/>
        <a:lstStyle/>
        <a:p>
          <a:endParaRPr lang="ru-RU"/>
        </a:p>
      </dgm:t>
    </dgm:pt>
    <dgm:pt modelId="{F8DAABB2-FC07-4116-AC00-187A6B85F11E}" type="sibTrans" cxnId="{7A3BF914-2FDF-45F9-BE3F-5792B02860E8}">
      <dgm:prSet/>
      <dgm:spPr/>
      <dgm:t>
        <a:bodyPr/>
        <a:lstStyle/>
        <a:p>
          <a:endParaRPr lang="ru-RU"/>
        </a:p>
      </dgm:t>
    </dgm:pt>
    <dgm:pt modelId="{E126CC5D-B892-4BE3-84D2-CA6AE45A87E6}">
      <dgm:prSet phldrT="[Текст]" custT="1"/>
      <dgm:spPr/>
      <dgm:t>
        <a:bodyPr/>
        <a:lstStyle/>
        <a:p>
          <a:pPr algn="ctr"/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Обеспечение доступности городской среды</a:t>
          </a:r>
        </a:p>
        <a:p>
          <a:pPr algn="ctr"/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45,0 тыс.руб.</a:t>
          </a:r>
          <a:endParaRPr lang="ru-RU" sz="1600" dirty="0"/>
        </a:p>
      </dgm:t>
    </dgm:pt>
    <dgm:pt modelId="{54EB3CDF-FA25-4A00-B2E6-6FBE56382B4C}" type="parTrans" cxnId="{7B28279D-5E99-4B5C-9ECD-E0BD56AD701D}">
      <dgm:prSet/>
      <dgm:spPr/>
      <dgm:t>
        <a:bodyPr/>
        <a:lstStyle/>
        <a:p>
          <a:endParaRPr lang="ru-RU"/>
        </a:p>
      </dgm:t>
    </dgm:pt>
    <dgm:pt modelId="{1E938CB2-5105-451C-9CD0-08E155C75DE8}" type="sibTrans" cxnId="{7B28279D-5E99-4B5C-9ECD-E0BD56AD701D}">
      <dgm:prSet/>
      <dgm:spPr/>
      <dgm:t>
        <a:bodyPr/>
        <a:lstStyle/>
        <a:p>
          <a:endParaRPr lang="ru-RU"/>
        </a:p>
      </dgm:t>
    </dgm:pt>
    <dgm:pt modelId="{3FB64B2D-C77A-4F3A-AC3D-63F63E7340E8}" type="pres">
      <dgm:prSet presAssocID="{DDCDAEFC-C984-4F88-816C-F69A32C57973}" presName="Name0" presStyleCnt="0">
        <dgm:presLayoutVars>
          <dgm:dir/>
          <dgm:resizeHandles val="exact"/>
        </dgm:presLayoutVars>
      </dgm:prSet>
      <dgm:spPr/>
    </dgm:pt>
    <dgm:pt modelId="{64A3BB80-6D0F-4F25-8DF5-959BDF4632B7}" type="pres">
      <dgm:prSet presAssocID="{31813F13-3875-4F79-BAB5-A475C0DE6542}" presName="composite" presStyleCnt="0"/>
      <dgm:spPr/>
    </dgm:pt>
    <dgm:pt modelId="{67BC59DE-503B-49E8-9792-22FBAF0D99FA}" type="pres">
      <dgm:prSet presAssocID="{31813F13-3875-4F79-BAB5-A475C0DE6542}" presName="rect1" presStyleLbl="trAlignAcc1" presStyleIdx="0" presStyleCnt="2">
        <dgm:presLayoutVars>
          <dgm:bulletEnabled val="1"/>
        </dgm:presLayoutVars>
      </dgm:prSet>
      <dgm:spPr/>
    </dgm:pt>
    <dgm:pt modelId="{D574B009-3D2E-4688-8422-D659B737A69D}" type="pres">
      <dgm:prSet presAssocID="{31813F13-3875-4F79-BAB5-A475C0DE6542}" presName="rect2" presStyleLbl="fgImgPlace1" presStyleIdx="0" presStyleCnt="2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3000" r="-63000"/>
          </a:stretch>
        </a:blipFill>
      </dgm:spPr>
    </dgm:pt>
    <dgm:pt modelId="{17462C51-99F3-4802-85DB-D9B80822CFA5}" type="pres">
      <dgm:prSet presAssocID="{F8DAABB2-FC07-4116-AC00-187A6B85F11E}" presName="sibTrans" presStyleCnt="0"/>
      <dgm:spPr/>
    </dgm:pt>
    <dgm:pt modelId="{87633A9C-758C-4F72-9C0C-53D8CFCAB89F}" type="pres">
      <dgm:prSet presAssocID="{E126CC5D-B892-4BE3-84D2-CA6AE45A87E6}" presName="composite" presStyleCnt="0"/>
      <dgm:spPr/>
    </dgm:pt>
    <dgm:pt modelId="{50A8EF24-8FA1-4593-95DB-5B8FF516B348}" type="pres">
      <dgm:prSet presAssocID="{E126CC5D-B892-4BE3-84D2-CA6AE45A87E6}" presName="rect1" presStyleLbl="trAlignAcc1" presStyleIdx="1" presStyleCnt="2">
        <dgm:presLayoutVars>
          <dgm:bulletEnabled val="1"/>
        </dgm:presLayoutVars>
      </dgm:prSet>
      <dgm:spPr/>
    </dgm:pt>
    <dgm:pt modelId="{30CAEA8C-F5C8-421A-93C0-70C7AB95D3A5}" type="pres">
      <dgm:prSet presAssocID="{E126CC5D-B892-4BE3-84D2-CA6AE45A87E6}" presName="rect2" presStyleLbl="fgImgPlace1" presStyleIdx="1" presStyleCnt="2" custLinFactNeighborX="-1036" custLinFactNeighborY="639"/>
      <dgm:spPr>
        <a:blipFill>
          <a:blip xmlns:r="http://schemas.openxmlformats.org/officeDocument/2006/relationships" r:embed="rId2"/>
          <a:srcRect/>
          <a:stretch>
            <a:fillRect l="-67000" r="-67000"/>
          </a:stretch>
        </a:blipFill>
      </dgm:spPr>
    </dgm:pt>
  </dgm:ptLst>
  <dgm:cxnLst>
    <dgm:cxn modelId="{7A3BF914-2FDF-45F9-BE3F-5792B02860E8}" srcId="{DDCDAEFC-C984-4F88-816C-F69A32C57973}" destId="{31813F13-3875-4F79-BAB5-A475C0DE6542}" srcOrd="0" destOrd="0" parTransId="{7B841BF3-C129-4E29-8789-8ED5218CE590}" sibTransId="{F8DAABB2-FC07-4116-AC00-187A6B85F11E}"/>
    <dgm:cxn modelId="{C67B9E58-4551-4DEB-8F2C-CD241E042F2B}" type="presOf" srcId="{31813F13-3875-4F79-BAB5-A475C0DE6542}" destId="{67BC59DE-503B-49E8-9792-22FBAF0D99FA}" srcOrd="0" destOrd="0" presId="urn:microsoft.com/office/officeart/2008/layout/PictureStrips"/>
    <dgm:cxn modelId="{7B28279D-5E99-4B5C-9ECD-E0BD56AD701D}" srcId="{DDCDAEFC-C984-4F88-816C-F69A32C57973}" destId="{E126CC5D-B892-4BE3-84D2-CA6AE45A87E6}" srcOrd="1" destOrd="0" parTransId="{54EB3CDF-FA25-4A00-B2E6-6FBE56382B4C}" sibTransId="{1E938CB2-5105-451C-9CD0-08E155C75DE8}"/>
    <dgm:cxn modelId="{6DD2D3A8-C189-4CBD-BE08-8C63065B519A}" type="presOf" srcId="{DDCDAEFC-C984-4F88-816C-F69A32C57973}" destId="{3FB64B2D-C77A-4F3A-AC3D-63F63E7340E8}" srcOrd="0" destOrd="0" presId="urn:microsoft.com/office/officeart/2008/layout/PictureStrips"/>
    <dgm:cxn modelId="{D157D7F8-31A5-42D7-ABF4-4F759772E8A9}" type="presOf" srcId="{E126CC5D-B892-4BE3-84D2-CA6AE45A87E6}" destId="{50A8EF24-8FA1-4593-95DB-5B8FF516B348}" srcOrd="0" destOrd="0" presId="urn:microsoft.com/office/officeart/2008/layout/PictureStrips"/>
    <dgm:cxn modelId="{2FEC77BF-3458-42E7-827B-117EFAC621E2}" type="presParOf" srcId="{3FB64B2D-C77A-4F3A-AC3D-63F63E7340E8}" destId="{64A3BB80-6D0F-4F25-8DF5-959BDF4632B7}" srcOrd="0" destOrd="0" presId="urn:microsoft.com/office/officeart/2008/layout/PictureStrips"/>
    <dgm:cxn modelId="{ED9076DC-4869-42F8-BF7E-A4FAAA23E436}" type="presParOf" srcId="{64A3BB80-6D0F-4F25-8DF5-959BDF4632B7}" destId="{67BC59DE-503B-49E8-9792-22FBAF0D99FA}" srcOrd="0" destOrd="0" presId="urn:microsoft.com/office/officeart/2008/layout/PictureStrips"/>
    <dgm:cxn modelId="{BB9E1360-57AC-4A93-9A7B-55997552A376}" type="presParOf" srcId="{64A3BB80-6D0F-4F25-8DF5-959BDF4632B7}" destId="{D574B009-3D2E-4688-8422-D659B737A69D}" srcOrd="1" destOrd="0" presId="urn:microsoft.com/office/officeart/2008/layout/PictureStrips"/>
    <dgm:cxn modelId="{E1B77717-56CE-4EB3-B1FC-E430DB91911E}" type="presParOf" srcId="{3FB64B2D-C77A-4F3A-AC3D-63F63E7340E8}" destId="{17462C51-99F3-4802-85DB-D9B80822CFA5}" srcOrd="1" destOrd="0" presId="urn:microsoft.com/office/officeart/2008/layout/PictureStrips"/>
    <dgm:cxn modelId="{7A3BF6DF-67C8-47D8-9336-DAE179B03F60}" type="presParOf" srcId="{3FB64B2D-C77A-4F3A-AC3D-63F63E7340E8}" destId="{87633A9C-758C-4F72-9C0C-53D8CFCAB89F}" srcOrd="2" destOrd="0" presId="urn:microsoft.com/office/officeart/2008/layout/PictureStrips"/>
    <dgm:cxn modelId="{9B746D86-2FE8-4EA5-B1B1-E36621DF30A1}" type="presParOf" srcId="{87633A9C-758C-4F72-9C0C-53D8CFCAB89F}" destId="{50A8EF24-8FA1-4593-95DB-5B8FF516B348}" srcOrd="0" destOrd="0" presId="urn:microsoft.com/office/officeart/2008/layout/PictureStrips"/>
    <dgm:cxn modelId="{54421D31-ADAB-494C-8A98-4C4216730868}" type="presParOf" srcId="{87633A9C-758C-4F72-9C0C-53D8CFCAB89F}" destId="{30CAEA8C-F5C8-421A-93C0-70C7AB95D3A5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0A16C9E-BF27-4C8A-9C49-4F58A96D40E9}" type="doc">
      <dgm:prSet loTypeId="urn:microsoft.com/office/officeart/2008/layout/PictureStrips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9EE2BE8E-0C28-449A-BE51-5520FED8BAB3}">
      <dgm:prSet phldrT="[Текст]" custT="1"/>
      <dgm:spPr/>
      <dgm:t>
        <a:bodyPr/>
        <a:lstStyle/>
        <a:p>
          <a:pPr algn="ctr"/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Уборка и санитарная очистка территорий</a:t>
          </a:r>
        </a:p>
        <a:p>
          <a:pPr algn="ctr"/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9904,1 тыс. руб</a:t>
          </a:r>
          <a:r>
            <a:rPr lang="ru-RU" sz="1300" b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F7246B2A-9251-4AC7-BB81-B7257E415079}" type="parTrans" cxnId="{3996D7FB-046D-4B76-B6A2-EC1298D765CE}">
      <dgm:prSet/>
      <dgm:spPr/>
      <dgm:t>
        <a:bodyPr/>
        <a:lstStyle/>
        <a:p>
          <a:endParaRPr lang="ru-RU"/>
        </a:p>
      </dgm:t>
    </dgm:pt>
    <dgm:pt modelId="{9C92200E-D790-4B83-9E9F-D7D0B152DA66}" type="sibTrans" cxnId="{3996D7FB-046D-4B76-B6A2-EC1298D765CE}">
      <dgm:prSet/>
      <dgm:spPr/>
      <dgm:t>
        <a:bodyPr/>
        <a:lstStyle/>
        <a:p>
          <a:endParaRPr lang="ru-RU"/>
        </a:p>
      </dgm:t>
    </dgm:pt>
    <dgm:pt modelId="{C9A81193-67B3-4DEB-8E38-5CC4A59DB9DA}">
      <dgm:prSet phldrT="[Текст]" custT="1"/>
      <dgm:spPr/>
      <dgm:t>
        <a:bodyPr/>
        <a:lstStyle/>
        <a:p>
          <a:pPr algn="ctr"/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Озеленение территорий зеленых насаждений</a:t>
          </a:r>
        </a:p>
        <a:p>
          <a:pPr algn="ctr"/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2436,3 тыс.руб.</a:t>
          </a:r>
          <a:endParaRPr lang="ru-RU" sz="1600" dirty="0"/>
        </a:p>
      </dgm:t>
    </dgm:pt>
    <dgm:pt modelId="{0ED37F94-9FFB-4618-AC61-D875DB22475D}" type="parTrans" cxnId="{61351751-3694-4C2E-AEB9-08B3E347AD4D}">
      <dgm:prSet/>
      <dgm:spPr/>
      <dgm:t>
        <a:bodyPr/>
        <a:lstStyle/>
        <a:p>
          <a:endParaRPr lang="ru-RU"/>
        </a:p>
      </dgm:t>
    </dgm:pt>
    <dgm:pt modelId="{F97FE884-A44A-4578-BA89-EF95E7C2B039}" type="sibTrans" cxnId="{61351751-3694-4C2E-AEB9-08B3E347AD4D}">
      <dgm:prSet/>
      <dgm:spPr/>
      <dgm:t>
        <a:bodyPr/>
        <a:lstStyle/>
        <a:p>
          <a:endParaRPr lang="ru-RU"/>
        </a:p>
      </dgm:t>
    </dgm:pt>
    <dgm:pt modelId="{47C94539-915D-4AC4-A616-9D81DB7D8AB3}" type="pres">
      <dgm:prSet presAssocID="{E0A16C9E-BF27-4C8A-9C49-4F58A96D40E9}" presName="Name0" presStyleCnt="0">
        <dgm:presLayoutVars>
          <dgm:dir/>
          <dgm:resizeHandles val="exact"/>
        </dgm:presLayoutVars>
      </dgm:prSet>
      <dgm:spPr/>
    </dgm:pt>
    <dgm:pt modelId="{D76D8B94-E509-4C3F-8DEF-4BA6D9EA3B02}" type="pres">
      <dgm:prSet presAssocID="{9EE2BE8E-0C28-449A-BE51-5520FED8BAB3}" presName="composite" presStyleCnt="0"/>
      <dgm:spPr/>
    </dgm:pt>
    <dgm:pt modelId="{3345E2EA-8AE3-461E-9C52-7B3BAA7F1770}" type="pres">
      <dgm:prSet presAssocID="{9EE2BE8E-0C28-449A-BE51-5520FED8BAB3}" presName="rect1" presStyleLbl="trAlignAcc1" presStyleIdx="0" presStyleCnt="2" custScaleX="101316" custLinFactNeighborX="6253" custLinFactNeighborY="-4169">
        <dgm:presLayoutVars>
          <dgm:bulletEnabled val="1"/>
        </dgm:presLayoutVars>
      </dgm:prSet>
      <dgm:spPr/>
    </dgm:pt>
    <dgm:pt modelId="{A728B195-092A-42E5-A25B-F741F0E5AC26}" type="pres">
      <dgm:prSet presAssocID="{9EE2BE8E-0C28-449A-BE51-5520FED8BAB3}" presName="rect2" presStyleLbl="fgImgPlace1" presStyleIdx="0" presStyleCnt="2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3000" r="-63000"/>
          </a:stretch>
        </a:blipFill>
      </dgm:spPr>
    </dgm:pt>
    <dgm:pt modelId="{EED293AA-3772-4F11-8A92-11EE1FAB0C96}" type="pres">
      <dgm:prSet presAssocID="{9C92200E-D790-4B83-9E9F-D7D0B152DA66}" presName="sibTrans" presStyleCnt="0"/>
      <dgm:spPr/>
    </dgm:pt>
    <dgm:pt modelId="{B9B2EBBF-A5EB-4F77-B20E-4C10BB4EAE73}" type="pres">
      <dgm:prSet presAssocID="{C9A81193-67B3-4DEB-8E38-5CC4A59DB9DA}" presName="composite" presStyleCnt="0"/>
      <dgm:spPr/>
    </dgm:pt>
    <dgm:pt modelId="{92D4DEC9-9779-4E00-895C-40A50E5D5E56}" type="pres">
      <dgm:prSet presAssocID="{C9A81193-67B3-4DEB-8E38-5CC4A59DB9DA}" presName="rect1" presStyleLbl="trAlignAcc1" presStyleIdx="1" presStyleCnt="2" custScaleX="98078" custLinFactNeighborX="6031" custLinFactNeighborY="-2957">
        <dgm:presLayoutVars>
          <dgm:bulletEnabled val="1"/>
        </dgm:presLayoutVars>
      </dgm:prSet>
      <dgm:spPr/>
    </dgm:pt>
    <dgm:pt modelId="{65D95DC4-E8E7-4E36-BA65-4D88C6061864}" type="pres">
      <dgm:prSet presAssocID="{C9A81193-67B3-4DEB-8E38-5CC4A59DB9DA}" presName="rect2" presStyleLbl="fgImgPlace1" presStyleIdx="1" presStyleCnt="2"/>
      <dgm:spPr>
        <a:blipFill rotWithShape="1">
          <a:blip xmlns:r="http://schemas.openxmlformats.org/officeDocument/2006/relationships" r:embed="rId2" cstate="print"/>
          <a:srcRect/>
          <a:stretch>
            <a:fillRect l="-56000" r="-56000"/>
          </a:stretch>
        </a:blipFill>
      </dgm:spPr>
    </dgm:pt>
  </dgm:ptLst>
  <dgm:cxnLst>
    <dgm:cxn modelId="{C961FE63-5669-4FD8-B0BB-8CFBB5A3B22F}" type="presOf" srcId="{9EE2BE8E-0C28-449A-BE51-5520FED8BAB3}" destId="{3345E2EA-8AE3-461E-9C52-7B3BAA7F1770}" srcOrd="0" destOrd="0" presId="urn:microsoft.com/office/officeart/2008/layout/PictureStrips"/>
    <dgm:cxn modelId="{69DB256A-DC45-4752-9FBD-83DC669421C2}" type="presOf" srcId="{C9A81193-67B3-4DEB-8E38-5CC4A59DB9DA}" destId="{92D4DEC9-9779-4E00-895C-40A50E5D5E56}" srcOrd="0" destOrd="0" presId="urn:microsoft.com/office/officeart/2008/layout/PictureStrips"/>
    <dgm:cxn modelId="{3B26D46A-D3A2-4122-BC20-5BE97D22D0BA}" type="presOf" srcId="{E0A16C9E-BF27-4C8A-9C49-4F58A96D40E9}" destId="{47C94539-915D-4AC4-A616-9D81DB7D8AB3}" srcOrd="0" destOrd="0" presId="urn:microsoft.com/office/officeart/2008/layout/PictureStrips"/>
    <dgm:cxn modelId="{61351751-3694-4C2E-AEB9-08B3E347AD4D}" srcId="{E0A16C9E-BF27-4C8A-9C49-4F58A96D40E9}" destId="{C9A81193-67B3-4DEB-8E38-5CC4A59DB9DA}" srcOrd="1" destOrd="0" parTransId="{0ED37F94-9FFB-4618-AC61-D875DB22475D}" sibTransId="{F97FE884-A44A-4578-BA89-EF95E7C2B039}"/>
    <dgm:cxn modelId="{3996D7FB-046D-4B76-B6A2-EC1298D765CE}" srcId="{E0A16C9E-BF27-4C8A-9C49-4F58A96D40E9}" destId="{9EE2BE8E-0C28-449A-BE51-5520FED8BAB3}" srcOrd="0" destOrd="0" parTransId="{F7246B2A-9251-4AC7-BB81-B7257E415079}" sibTransId="{9C92200E-D790-4B83-9E9F-D7D0B152DA66}"/>
    <dgm:cxn modelId="{4458CBA0-7C9E-4CB3-B4B4-78501784104F}" type="presParOf" srcId="{47C94539-915D-4AC4-A616-9D81DB7D8AB3}" destId="{D76D8B94-E509-4C3F-8DEF-4BA6D9EA3B02}" srcOrd="0" destOrd="0" presId="urn:microsoft.com/office/officeart/2008/layout/PictureStrips"/>
    <dgm:cxn modelId="{74BAA882-17F5-4C38-96F8-A29CB5AD35F3}" type="presParOf" srcId="{D76D8B94-E509-4C3F-8DEF-4BA6D9EA3B02}" destId="{3345E2EA-8AE3-461E-9C52-7B3BAA7F1770}" srcOrd="0" destOrd="0" presId="urn:microsoft.com/office/officeart/2008/layout/PictureStrips"/>
    <dgm:cxn modelId="{60BB3606-398F-4CC4-8138-A93C6D0C00A8}" type="presParOf" srcId="{D76D8B94-E509-4C3F-8DEF-4BA6D9EA3B02}" destId="{A728B195-092A-42E5-A25B-F741F0E5AC26}" srcOrd="1" destOrd="0" presId="urn:microsoft.com/office/officeart/2008/layout/PictureStrips"/>
    <dgm:cxn modelId="{8A106EA5-5FE2-4B73-908A-22D03E070A05}" type="presParOf" srcId="{47C94539-915D-4AC4-A616-9D81DB7D8AB3}" destId="{EED293AA-3772-4F11-8A92-11EE1FAB0C96}" srcOrd="1" destOrd="0" presId="urn:microsoft.com/office/officeart/2008/layout/PictureStrips"/>
    <dgm:cxn modelId="{4B64AB81-5A58-4BC9-A86D-FF1817B4CC3C}" type="presParOf" srcId="{47C94539-915D-4AC4-A616-9D81DB7D8AB3}" destId="{B9B2EBBF-A5EB-4F77-B20E-4C10BB4EAE73}" srcOrd="2" destOrd="0" presId="urn:microsoft.com/office/officeart/2008/layout/PictureStrips"/>
    <dgm:cxn modelId="{D0553FF0-FE0E-4854-A503-5F86FCC5B54C}" type="presParOf" srcId="{B9B2EBBF-A5EB-4F77-B20E-4C10BB4EAE73}" destId="{92D4DEC9-9779-4E00-895C-40A50E5D5E56}" srcOrd="0" destOrd="0" presId="urn:microsoft.com/office/officeart/2008/layout/PictureStrips"/>
    <dgm:cxn modelId="{0A69D8F5-B4DF-40EB-941F-47DB31C9F33A}" type="presParOf" srcId="{B9B2EBBF-A5EB-4F77-B20E-4C10BB4EAE73}" destId="{65D95DC4-E8E7-4E36-BA65-4D88C6061864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F48970E-1D05-4A63-9B14-F182445E9F3A}" type="doc">
      <dgm:prSet loTypeId="urn:microsoft.com/office/officeart/2008/layout/PictureStrips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D86D0F09-3104-42A4-83A4-B038A37EB994}">
      <dgm:prSet phldrT="[Текст]"/>
      <dgm:spPr/>
      <dgm:t>
        <a:bodyPr/>
        <a:lstStyle/>
        <a:p>
          <a:pPr algn="ctr"/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Молодежная политика</a:t>
          </a:r>
        </a:p>
        <a:p>
          <a:pPr algn="ctr"/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3690,0 тыс.руб. </a:t>
          </a:r>
          <a:endParaRPr lang="ru-RU" dirty="0"/>
        </a:p>
      </dgm:t>
    </dgm:pt>
    <dgm:pt modelId="{5F690882-3CED-4859-99C6-F14622BB423C}" type="parTrans" cxnId="{9BE70BE3-E94F-43AF-8607-20D2476AF8B3}">
      <dgm:prSet/>
      <dgm:spPr/>
      <dgm:t>
        <a:bodyPr/>
        <a:lstStyle/>
        <a:p>
          <a:endParaRPr lang="ru-RU"/>
        </a:p>
      </dgm:t>
    </dgm:pt>
    <dgm:pt modelId="{FE5FF95E-B93F-4BF7-A059-963CB29E108A}" type="sibTrans" cxnId="{9BE70BE3-E94F-43AF-8607-20D2476AF8B3}">
      <dgm:prSet/>
      <dgm:spPr/>
      <dgm:t>
        <a:bodyPr/>
        <a:lstStyle/>
        <a:p>
          <a:endParaRPr lang="ru-RU"/>
        </a:p>
      </dgm:t>
    </dgm:pt>
    <dgm:pt modelId="{D1130047-3306-4E7E-8F8E-6C64EC2AF11B}">
      <dgm:prSet phldrT="[Текст]"/>
      <dgm:spPr/>
      <dgm:t>
        <a:bodyPr/>
        <a:lstStyle/>
        <a:p>
          <a:pPr algn="l"/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Профессиональная подготовка и повышение квалификации муниципальных служащих</a:t>
          </a:r>
        </a:p>
        <a:p>
          <a:pPr algn="ctr"/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74,0 тыс.руб.</a:t>
          </a:r>
          <a:endParaRPr lang="ru-RU" dirty="0"/>
        </a:p>
      </dgm:t>
    </dgm:pt>
    <dgm:pt modelId="{5AD828D8-D170-4504-BEA8-D92475E6978B}" type="parTrans" cxnId="{5DC49642-CDEE-4D7E-9DEB-832DDE0B4A2E}">
      <dgm:prSet/>
      <dgm:spPr/>
      <dgm:t>
        <a:bodyPr/>
        <a:lstStyle/>
        <a:p>
          <a:endParaRPr lang="ru-RU"/>
        </a:p>
      </dgm:t>
    </dgm:pt>
    <dgm:pt modelId="{9E8B65A6-07EC-4A96-AE14-C08AF24A24E3}" type="sibTrans" cxnId="{5DC49642-CDEE-4D7E-9DEB-832DDE0B4A2E}">
      <dgm:prSet/>
      <dgm:spPr/>
      <dgm:t>
        <a:bodyPr/>
        <a:lstStyle/>
        <a:p>
          <a:endParaRPr lang="ru-RU"/>
        </a:p>
      </dgm:t>
    </dgm:pt>
    <dgm:pt modelId="{104F84C8-FA3A-45E7-AE76-D72B930BEA7D}" type="pres">
      <dgm:prSet presAssocID="{BF48970E-1D05-4A63-9B14-F182445E9F3A}" presName="Name0" presStyleCnt="0">
        <dgm:presLayoutVars>
          <dgm:dir/>
          <dgm:resizeHandles val="exact"/>
        </dgm:presLayoutVars>
      </dgm:prSet>
      <dgm:spPr/>
    </dgm:pt>
    <dgm:pt modelId="{A455762D-9816-4C9E-99E0-5E1E42B6BE47}" type="pres">
      <dgm:prSet presAssocID="{D86D0F09-3104-42A4-83A4-B038A37EB994}" presName="composite" presStyleCnt="0"/>
      <dgm:spPr/>
    </dgm:pt>
    <dgm:pt modelId="{079E9C9E-534B-4B81-A730-779C2242F79A}" type="pres">
      <dgm:prSet presAssocID="{D86D0F09-3104-42A4-83A4-B038A37EB994}" presName="rect1" presStyleLbl="trAlignAcc1" presStyleIdx="0" presStyleCnt="2" custLinFactNeighborX="656" custLinFactNeighborY="-1803">
        <dgm:presLayoutVars>
          <dgm:bulletEnabled val="1"/>
        </dgm:presLayoutVars>
      </dgm:prSet>
      <dgm:spPr/>
    </dgm:pt>
    <dgm:pt modelId="{61C9F2FC-5588-42A4-9853-3D7F0290CE66}" type="pres">
      <dgm:prSet presAssocID="{D86D0F09-3104-42A4-83A4-B038A37EB994}" presName="rect2" presStyleLbl="fgImgPlace1" presStyleIdx="0" presStyleCnt="2"/>
      <dgm:spPr>
        <a:blipFill>
          <a:blip xmlns:r="http://schemas.openxmlformats.org/officeDocument/2006/relationships" r:embed="rId1"/>
          <a:srcRect/>
          <a:stretch>
            <a:fillRect l="-63000" r="-63000"/>
          </a:stretch>
        </a:blipFill>
      </dgm:spPr>
    </dgm:pt>
    <dgm:pt modelId="{AF2BBBFF-5299-41D2-84EA-C3114EED4AF4}" type="pres">
      <dgm:prSet presAssocID="{FE5FF95E-B93F-4BF7-A059-963CB29E108A}" presName="sibTrans" presStyleCnt="0"/>
      <dgm:spPr/>
    </dgm:pt>
    <dgm:pt modelId="{F0C3D0CD-07B0-43B8-98BC-B228CF736486}" type="pres">
      <dgm:prSet presAssocID="{D1130047-3306-4E7E-8F8E-6C64EC2AF11B}" presName="composite" presStyleCnt="0"/>
      <dgm:spPr/>
    </dgm:pt>
    <dgm:pt modelId="{42457661-D6AB-4421-A18D-F46405DB2A71}" type="pres">
      <dgm:prSet presAssocID="{D1130047-3306-4E7E-8F8E-6C64EC2AF11B}" presName="rect1" presStyleLbl="trAlignAcc1" presStyleIdx="1" presStyleCnt="2">
        <dgm:presLayoutVars>
          <dgm:bulletEnabled val="1"/>
        </dgm:presLayoutVars>
      </dgm:prSet>
      <dgm:spPr/>
    </dgm:pt>
    <dgm:pt modelId="{67F00EC3-0BC1-447C-B1C6-DD971658BE80}" type="pres">
      <dgm:prSet presAssocID="{D1130047-3306-4E7E-8F8E-6C64EC2AF11B}" presName="rect2" presStyleLbl="fgImgPlace1" presStyleIdx="1" presStyleCnt="2"/>
      <dgm:spPr>
        <a:blipFill>
          <a:blip xmlns:r="http://schemas.openxmlformats.org/officeDocument/2006/relationships" r:embed="rId2"/>
          <a:srcRect/>
          <a:stretch>
            <a:fillRect l="-53000" r="-53000"/>
          </a:stretch>
        </a:blipFill>
      </dgm:spPr>
    </dgm:pt>
  </dgm:ptLst>
  <dgm:cxnLst>
    <dgm:cxn modelId="{FC5AB716-B348-4CD5-9E24-A8AB27119887}" type="presOf" srcId="{D86D0F09-3104-42A4-83A4-B038A37EB994}" destId="{079E9C9E-534B-4B81-A730-779C2242F79A}" srcOrd="0" destOrd="0" presId="urn:microsoft.com/office/officeart/2008/layout/PictureStrips"/>
    <dgm:cxn modelId="{5DC49642-CDEE-4D7E-9DEB-832DDE0B4A2E}" srcId="{BF48970E-1D05-4A63-9B14-F182445E9F3A}" destId="{D1130047-3306-4E7E-8F8E-6C64EC2AF11B}" srcOrd="1" destOrd="0" parTransId="{5AD828D8-D170-4504-BEA8-D92475E6978B}" sibTransId="{9E8B65A6-07EC-4A96-AE14-C08AF24A24E3}"/>
    <dgm:cxn modelId="{13FA32AC-C8C0-427A-83CC-291BAAE051D7}" type="presOf" srcId="{BF48970E-1D05-4A63-9B14-F182445E9F3A}" destId="{104F84C8-FA3A-45E7-AE76-D72B930BEA7D}" srcOrd="0" destOrd="0" presId="urn:microsoft.com/office/officeart/2008/layout/PictureStrips"/>
    <dgm:cxn modelId="{9BE70BE3-E94F-43AF-8607-20D2476AF8B3}" srcId="{BF48970E-1D05-4A63-9B14-F182445E9F3A}" destId="{D86D0F09-3104-42A4-83A4-B038A37EB994}" srcOrd="0" destOrd="0" parTransId="{5F690882-3CED-4859-99C6-F14622BB423C}" sibTransId="{FE5FF95E-B93F-4BF7-A059-963CB29E108A}"/>
    <dgm:cxn modelId="{1E86C3F4-168C-4F8B-B880-73874F3A0F69}" type="presOf" srcId="{D1130047-3306-4E7E-8F8E-6C64EC2AF11B}" destId="{42457661-D6AB-4421-A18D-F46405DB2A71}" srcOrd="0" destOrd="0" presId="urn:microsoft.com/office/officeart/2008/layout/PictureStrips"/>
    <dgm:cxn modelId="{F9EE8209-8477-4D10-980C-28ABBCD00873}" type="presParOf" srcId="{104F84C8-FA3A-45E7-AE76-D72B930BEA7D}" destId="{A455762D-9816-4C9E-99E0-5E1E42B6BE47}" srcOrd="0" destOrd="0" presId="urn:microsoft.com/office/officeart/2008/layout/PictureStrips"/>
    <dgm:cxn modelId="{CA7958BC-E615-44D2-848E-858636E02D65}" type="presParOf" srcId="{A455762D-9816-4C9E-99E0-5E1E42B6BE47}" destId="{079E9C9E-534B-4B81-A730-779C2242F79A}" srcOrd="0" destOrd="0" presId="urn:microsoft.com/office/officeart/2008/layout/PictureStrips"/>
    <dgm:cxn modelId="{5A9EE6C5-2750-4919-B723-26346CEF7854}" type="presParOf" srcId="{A455762D-9816-4C9E-99E0-5E1E42B6BE47}" destId="{61C9F2FC-5588-42A4-9853-3D7F0290CE66}" srcOrd="1" destOrd="0" presId="urn:microsoft.com/office/officeart/2008/layout/PictureStrips"/>
    <dgm:cxn modelId="{F204DF11-57B3-40D0-8419-AC94F1B29F6A}" type="presParOf" srcId="{104F84C8-FA3A-45E7-AE76-D72B930BEA7D}" destId="{AF2BBBFF-5299-41D2-84EA-C3114EED4AF4}" srcOrd="1" destOrd="0" presId="urn:microsoft.com/office/officeart/2008/layout/PictureStrips"/>
    <dgm:cxn modelId="{03BB86D5-0193-4673-B0A1-27973C4A3841}" type="presParOf" srcId="{104F84C8-FA3A-45E7-AE76-D72B930BEA7D}" destId="{F0C3D0CD-07B0-43B8-98BC-B228CF736486}" srcOrd="2" destOrd="0" presId="urn:microsoft.com/office/officeart/2008/layout/PictureStrips"/>
    <dgm:cxn modelId="{C2D22B6B-7B1B-42CA-931E-0DF20B925CB3}" type="presParOf" srcId="{F0C3D0CD-07B0-43B8-98BC-B228CF736486}" destId="{42457661-D6AB-4421-A18D-F46405DB2A71}" srcOrd="0" destOrd="0" presId="urn:microsoft.com/office/officeart/2008/layout/PictureStrips"/>
    <dgm:cxn modelId="{F8EB6A65-26D9-4E62-9764-11F1C2BDCC3E}" type="presParOf" srcId="{F0C3D0CD-07B0-43B8-98BC-B228CF736486}" destId="{67F00EC3-0BC1-447C-B1C6-DD971658BE80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4E1D578-B5CE-4544-84B4-4455031EF063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4405DCE-4CA6-47C8-8ECB-8291579B2D1B}">
      <dgm:prSet phldrT="[Текст]"/>
      <dgm:spPr/>
      <dgm:t>
        <a:bodyPr/>
        <a:lstStyle/>
        <a:p>
          <a:pPr algn="ctr"/>
          <a:r>
            <a:rPr lang="ru-RU" b="1" dirty="0">
              <a:solidFill>
                <a:schemeClr val="tx1"/>
              </a:solidFill>
            </a:rPr>
            <a:t>Культурные и досуговые мероприятия</a:t>
          </a:r>
          <a:endParaRPr lang="ru-RU" b="1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ctr"/>
          <a:r>
            <a: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4780,0 тыс. руб.</a:t>
          </a:r>
          <a:endParaRPr lang="ru-RU" dirty="0"/>
        </a:p>
      </dgm:t>
    </dgm:pt>
    <dgm:pt modelId="{6A073DC1-AA80-4A75-945A-1C9AB96B0C24}" type="parTrans" cxnId="{B3F97696-DC48-445B-A209-372A4234AB09}">
      <dgm:prSet/>
      <dgm:spPr/>
      <dgm:t>
        <a:bodyPr/>
        <a:lstStyle/>
        <a:p>
          <a:endParaRPr lang="ru-RU"/>
        </a:p>
      </dgm:t>
    </dgm:pt>
    <dgm:pt modelId="{6F57DB05-32BF-42EA-BF7E-CDB16020FE65}" type="sibTrans" cxnId="{B3F97696-DC48-445B-A209-372A4234AB09}">
      <dgm:prSet/>
      <dgm:spPr/>
      <dgm:t>
        <a:bodyPr/>
        <a:lstStyle/>
        <a:p>
          <a:endParaRPr lang="ru-RU"/>
        </a:p>
      </dgm:t>
    </dgm:pt>
    <dgm:pt modelId="{7EA8C190-458A-4EEA-9C28-3BAC5ABF9805}" type="pres">
      <dgm:prSet presAssocID="{14E1D578-B5CE-4544-84B4-4455031EF063}" presName="Name0" presStyleCnt="0">
        <dgm:presLayoutVars>
          <dgm:dir/>
          <dgm:resizeHandles val="exact"/>
        </dgm:presLayoutVars>
      </dgm:prSet>
      <dgm:spPr/>
    </dgm:pt>
    <dgm:pt modelId="{A97FD886-832A-4381-AB36-368CCB7E390B}" type="pres">
      <dgm:prSet presAssocID="{14405DCE-4CA6-47C8-8ECB-8291579B2D1B}" presName="composite" presStyleCnt="0"/>
      <dgm:spPr/>
    </dgm:pt>
    <dgm:pt modelId="{B5C4568C-CC79-4432-B7FE-5269A80BC3DE}" type="pres">
      <dgm:prSet presAssocID="{14405DCE-4CA6-47C8-8ECB-8291579B2D1B}" presName="rect1" presStyleLbl="trAlignAcc1" presStyleIdx="0" presStyleCnt="1">
        <dgm:presLayoutVars>
          <dgm:bulletEnabled val="1"/>
        </dgm:presLayoutVars>
      </dgm:prSet>
      <dgm:spPr/>
    </dgm:pt>
    <dgm:pt modelId="{9B336321-1160-41FE-9BE6-F174D21C99E6}" type="pres">
      <dgm:prSet presAssocID="{14405DCE-4CA6-47C8-8ECB-8291579B2D1B}" presName="rect2" presStyleLbl="fgImgPlace1" presStyleIdx="0" presStyleCnt="1" custLinFactNeighborX="0" custLinFactNeighborY="-2974"/>
      <dgm:spPr>
        <a:blipFill rotWithShape="1">
          <a:blip xmlns:r="http://schemas.openxmlformats.org/officeDocument/2006/relationships" r:embed="rId1" cstate="print"/>
          <a:srcRect/>
          <a:stretch>
            <a:fillRect l="-62000" r="-62000"/>
          </a:stretch>
        </a:blipFill>
      </dgm:spPr>
    </dgm:pt>
  </dgm:ptLst>
  <dgm:cxnLst>
    <dgm:cxn modelId="{B3F97696-DC48-445B-A209-372A4234AB09}" srcId="{14E1D578-B5CE-4544-84B4-4455031EF063}" destId="{14405DCE-4CA6-47C8-8ECB-8291579B2D1B}" srcOrd="0" destOrd="0" parTransId="{6A073DC1-AA80-4A75-945A-1C9AB96B0C24}" sibTransId="{6F57DB05-32BF-42EA-BF7E-CDB16020FE65}"/>
    <dgm:cxn modelId="{3128AADA-FC42-4A7A-9E68-F53C249A01D5}" type="presOf" srcId="{14405DCE-4CA6-47C8-8ECB-8291579B2D1B}" destId="{B5C4568C-CC79-4432-B7FE-5269A80BC3DE}" srcOrd="0" destOrd="0" presId="urn:microsoft.com/office/officeart/2008/layout/PictureStrips"/>
    <dgm:cxn modelId="{D3AB1DE6-4A86-4980-A015-205DE9EC4A88}" type="presOf" srcId="{14E1D578-B5CE-4544-84B4-4455031EF063}" destId="{7EA8C190-458A-4EEA-9C28-3BAC5ABF9805}" srcOrd="0" destOrd="0" presId="urn:microsoft.com/office/officeart/2008/layout/PictureStrips"/>
    <dgm:cxn modelId="{BBC99101-A2F8-43ED-A3CD-375E2A372F7C}" type="presParOf" srcId="{7EA8C190-458A-4EEA-9C28-3BAC5ABF9805}" destId="{A97FD886-832A-4381-AB36-368CCB7E390B}" srcOrd="0" destOrd="0" presId="urn:microsoft.com/office/officeart/2008/layout/PictureStrips"/>
    <dgm:cxn modelId="{A0B6C894-6868-4F4E-8B1F-A512F23163B5}" type="presParOf" srcId="{A97FD886-832A-4381-AB36-368CCB7E390B}" destId="{B5C4568C-CC79-4432-B7FE-5269A80BC3DE}" srcOrd="0" destOrd="0" presId="urn:microsoft.com/office/officeart/2008/layout/PictureStrips"/>
    <dgm:cxn modelId="{CCD5BE65-B833-4DB6-B08C-F9396F972750}" type="presParOf" srcId="{A97FD886-832A-4381-AB36-368CCB7E390B}" destId="{9B336321-1160-41FE-9BE6-F174D21C99E6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BD3070E-E42F-4A43-9983-1B241220B09C}" type="doc">
      <dgm:prSet loTypeId="urn:microsoft.com/office/officeart/2008/layout/PictureStrips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2FA5C6B0-8D6F-4F33-8EF2-90FC16057698}">
      <dgm:prSet phldrT="[Текст]"/>
      <dgm:spPr>
        <a:solidFill>
          <a:srgbClr val="A4A0FA">
            <a:alpha val="20000"/>
          </a:srgbClr>
        </a:solidFill>
        <a:ln>
          <a:solidFill>
            <a:srgbClr val="A4A0FA"/>
          </a:solidFill>
        </a:ln>
      </dgm:spPr>
      <dgm:t>
        <a:bodyPr/>
        <a:lstStyle/>
        <a:p>
          <a:r>
            <a:rPr lang="ru-RU" b="1" dirty="0"/>
            <a:t>Пенсионное и социальное обеспечение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1563,3 тыс. руб.</a:t>
          </a:r>
          <a:endParaRPr lang="ru-RU" dirty="0"/>
        </a:p>
      </dgm:t>
    </dgm:pt>
    <dgm:pt modelId="{B7D0CD1B-D42F-4F2B-B559-BCB8D9A1A904}" type="parTrans" cxnId="{FA7D2EA1-CDFF-47E7-A966-3DA464A73FA6}">
      <dgm:prSet/>
      <dgm:spPr/>
      <dgm:t>
        <a:bodyPr/>
        <a:lstStyle/>
        <a:p>
          <a:endParaRPr lang="ru-RU"/>
        </a:p>
      </dgm:t>
    </dgm:pt>
    <dgm:pt modelId="{99C4AD4A-4A92-48C4-A6FA-6283762512F5}" type="sibTrans" cxnId="{FA7D2EA1-CDFF-47E7-A966-3DA464A73FA6}">
      <dgm:prSet/>
      <dgm:spPr/>
      <dgm:t>
        <a:bodyPr/>
        <a:lstStyle/>
        <a:p>
          <a:endParaRPr lang="ru-RU"/>
        </a:p>
      </dgm:t>
    </dgm:pt>
    <dgm:pt modelId="{E549B0C8-C4A4-4253-8DF3-A87A797C617D}">
      <dgm:prSet phldrT="[Текст]"/>
      <dgm:spPr>
        <a:solidFill>
          <a:srgbClr val="A4A0FA">
            <a:alpha val="20000"/>
          </a:srgbClr>
        </a:solidFill>
        <a:ln>
          <a:solidFill>
            <a:srgbClr val="A4A0FA"/>
          </a:solidFill>
        </a:ln>
      </dgm:spPr>
      <dgm:t>
        <a:bodyPr/>
        <a:lstStyle/>
        <a:p>
          <a:r>
            <a:rPr lang="ru-RU" b="1" dirty="0"/>
            <a:t>Охрана семьи и детства</a:t>
          </a:r>
        </a:p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4714,4 тыс. руб.</a:t>
          </a:r>
          <a:endParaRPr lang="ru-RU" dirty="0"/>
        </a:p>
      </dgm:t>
    </dgm:pt>
    <dgm:pt modelId="{F2D1C2D4-F9CD-4F19-8D50-B1B6DD5A4781}" type="parTrans" cxnId="{425E7661-B125-470A-A0E6-053B31352840}">
      <dgm:prSet/>
      <dgm:spPr/>
      <dgm:t>
        <a:bodyPr/>
        <a:lstStyle/>
        <a:p>
          <a:endParaRPr lang="ru-RU"/>
        </a:p>
      </dgm:t>
    </dgm:pt>
    <dgm:pt modelId="{350DB19B-5625-4DF7-943E-52850D970F85}" type="sibTrans" cxnId="{425E7661-B125-470A-A0E6-053B31352840}">
      <dgm:prSet/>
      <dgm:spPr/>
      <dgm:t>
        <a:bodyPr/>
        <a:lstStyle/>
        <a:p>
          <a:endParaRPr lang="ru-RU"/>
        </a:p>
      </dgm:t>
    </dgm:pt>
    <dgm:pt modelId="{C052F4EC-3E75-4317-AFD0-CD5082B79637}">
      <dgm:prSet phldrT="[Текст]"/>
      <dgm:spPr>
        <a:solidFill>
          <a:srgbClr val="A4A0FA">
            <a:alpha val="20000"/>
          </a:srgbClr>
        </a:solidFill>
        <a:ln>
          <a:solidFill>
            <a:srgbClr val="A4A0FA"/>
          </a:solidFill>
        </a:ln>
      </dgm:spPr>
      <dgm:t>
        <a:bodyPr/>
        <a:lstStyle/>
        <a:p>
          <a:r>
            <a:rPr lang="ru-RU" b="1" dirty="0"/>
            <a:t>Оказание натуральной помощи малообеспеченным гражданам</a:t>
          </a:r>
        </a:p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4,0 тыс. руб.</a:t>
          </a:r>
          <a:endParaRPr lang="ru-RU" dirty="0"/>
        </a:p>
      </dgm:t>
    </dgm:pt>
    <dgm:pt modelId="{15D085A7-ED4E-4A9A-9978-661E806B5E8E}" type="parTrans" cxnId="{5B21FA72-DA48-4D1C-A2C0-D4B1CCE2DD9B}">
      <dgm:prSet/>
      <dgm:spPr/>
      <dgm:t>
        <a:bodyPr/>
        <a:lstStyle/>
        <a:p>
          <a:endParaRPr lang="ru-RU"/>
        </a:p>
      </dgm:t>
    </dgm:pt>
    <dgm:pt modelId="{81DE3F83-57EE-460B-BA5A-4C7F003CD2B4}" type="sibTrans" cxnId="{5B21FA72-DA48-4D1C-A2C0-D4B1CCE2DD9B}">
      <dgm:prSet/>
      <dgm:spPr/>
      <dgm:t>
        <a:bodyPr/>
        <a:lstStyle/>
        <a:p>
          <a:endParaRPr lang="ru-RU"/>
        </a:p>
      </dgm:t>
    </dgm:pt>
    <dgm:pt modelId="{B51689DE-A21F-462E-83F3-8BD3068D5110}" type="pres">
      <dgm:prSet presAssocID="{FBD3070E-E42F-4A43-9983-1B241220B09C}" presName="Name0" presStyleCnt="0">
        <dgm:presLayoutVars>
          <dgm:dir/>
          <dgm:resizeHandles val="exact"/>
        </dgm:presLayoutVars>
      </dgm:prSet>
      <dgm:spPr/>
    </dgm:pt>
    <dgm:pt modelId="{CC064F32-BBB0-4BAC-B692-FB8D47416A36}" type="pres">
      <dgm:prSet presAssocID="{2FA5C6B0-8D6F-4F33-8EF2-90FC16057698}" presName="composite" presStyleCnt="0"/>
      <dgm:spPr/>
    </dgm:pt>
    <dgm:pt modelId="{D16B5654-664E-4B00-A3DA-93D5ED396BAE}" type="pres">
      <dgm:prSet presAssocID="{2FA5C6B0-8D6F-4F33-8EF2-90FC16057698}" presName="rect1" presStyleLbl="trAlignAcc1" presStyleIdx="0" presStyleCnt="3" custLinFactNeighborX="-29" custLinFactNeighborY="2028">
        <dgm:presLayoutVars>
          <dgm:bulletEnabled val="1"/>
        </dgm:presLayoutVars>
      </dgm:prSet>
      <dgm:spPr/>
    </dgm:pt>
    <dgm:pt modelId="{2DF03B88-B5DE-48E5-BFA1-BDC63B71A082}" type="pres">
      <dgm:prSet presAssocID="{2FA5C6B0-8D6F-4F33-8EF2-90FC16057698}" presName="rect2" presStyleLbl="fgImgPlace1" presStyleIdx="0" presStyleCnt="3" custScaleX="98834" custLinFactNeighborX="-1347"/>
      <dgm:spPr>
        <a:blipFill>
          <a:blip xmlns:r="http://schemas.openxmlformats.org/officeDocument/2006/relationships" r:embed="rId1"/>
          <a:srcRect/>
          <a:stretch>
            <a:fillRect l="-66000" r="-66000"/>
          </a:stretch>
        </a:blipFill>
      </dgm:spPr>
    </dgm:pt>
    <dgm:pt modelId="{85E030F9-27FA-4759-BA1C-8A1884172FAD}" type="pres">
      <dgm:prSet presAssocID="{99C4AD4A-4A92-48C4-A6FA-6283762512F5}" presName="sibTrans" presStyleCnt="0"/>
      <dgm:spPr/>
    </dgm:pt>
    <dgm:pt modelId="{078F98A5-26C7-4667-95BD-EA074FCA707B}" type="pres">
      <dgm:prSet presAssocID="{E549B0C8-C4A4-4253-8DF3-A87A797C617D}" presName="composite" presStyleCnt="0"/>
      <dgm:spPr/>
    </dgm:pt>
    <dgm:pt modelId="{2D5AE70C-9758-4579-A3AF-58A731682042}" type="pres">
      <dgm:prSet presAssocID="{E549B0C8-C4A4-4253-8DF3-A87A797C617D}" presName="rect1" presStyleLbl="trAlignAcc1" presStyleIdx="1" presStyleCnt="3">
        <dgm:presLayoutVars>
          <dgm:bulletEnabled val="1"/>
        </dgm:presLayoutVars>
      </dgm:prSet>
      <dgm:spPr/>
    </dgm:pt>
    <dgm:pt modelId="{84DDEF79-125C-4527-B2AE-31F8F042B156}" type="pres">
      <dgm:prSet presAssocID="{E549B0C8-C4A4-4253-8DF3-A87A797C617D}" presName="rect2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60000" r="-60000"/>
          </a:stretch>
        </a:blipFill>
      </dgm:spPr>
    </dgm:pt>
    <dgm:pt modelId="{898575C1-9B2E-4B26-AD9C-E97D85174863}" type="pres">
      <dgm:prSet presAssocID="{350DB19B-5625-4DF7-943E-52850D970F85}" presName="sibTrans" presStyleCnt="0"/>
      <dgm:spPr/>
    </dgm:pt>
    <dgm:pt modelId="{F89278E0-FCEA-4E0F-BD60-B85DA795A193}" type="pres">
      <dgm:prSet presAssocID="{C052F4EC-3E75-4317-AFD0-CD5082B79637}" presName="composite" presStyleCnt="0"/>
      <dgm:spPr/>
    </dgm:pt>
    <dgm:pt modelId="{736126BB-75DD-4AB4-8EA4-FD2A8323252F}" type="pres">
      <dgm:prSet presAssocID="{C052F4EC-3E75-4317-AFD0-CD5082B79637}" presName="rect1" presStyleLbl="trAlignAcc1" presStyleIdx="2" presStyleCnt="3">
        <dgm:presLayoutVars>
          <dgm:bulletEnabled val="1"/>
        </dgm:presLayoutVars>
      </dgm:prSet>
      <dgm:spPr/>
    </dgm:pt>
    <dgm:pt modelId="{C63A4B4B-390D-447A-B01C-B91CDE627B14}" type="pres">
      <dgm:prSet presAssocID="{C052F4EC-3E75-4317-AFD0-CD5082B79637}" presName="rect2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AE8D280C-AEE2-46EB-85D4-0423DA50A734}" type="presOf" srcId="{2FA5C6B0-8D6F-4F33-8EF2-90FC16057698}" destId="{D16B5654-664E-4B00-A3DA-93D5ED396BAE}" srcOrd="0" destOrd="0" presId="urn:microsoft.com/office/officeart/2008/layout/PictureStrips"/>
    <dgm:cxn modelId="{425E7661-B125-470A-A0E6-053B31352840}" srcId="{FBD3070E-E42F-4A43-9983-1B241220B09C}" destId="{E549B0C8-C4A4-4253-8DF3-A87A797C617D}" srcOrd="1" destOrd="0" parTransId="{F2D1C2D4-F9CD-4F19-8D50-B1B6DD5A4781}" sibTransId="{350DB19B-5625-4DF7-943E-52850D970F85}"/>
    <dgm:cxn modelId="{5B21FA72-DA48-4D1C-A2C0-D4B1CCE2DD9B}" srcId="{FBD3070E-E42F-4A43-9983-1B241220B09C}" destId="{C052F4EC-3E75-4317-AFD0-CD5082B79637}" srcOrd="2" destOrd="0" parTransId="{15D085A7-ED4E-4A9A-9978-661E806B5E8E}" sibTransId="{81DE3F83-57EE-460B-BA5A-4C7F003CD2B4}"/>
    <dgm:cxn modelId="{E7E1E07A-85DB-4249-B265-B530013B5BB6}" type="presOf" srcId="{FBD3070E-E42F-4A43-9983-1B241220B09C}" destId="{B51689DE-A21F-462E-83F3-8BD3068D5110}" srcOrd="0" destOrd="0" presId="urn:microsoft.com/office/officeart/2008/layout/PictureStrips"/>
    <dgm:cxn modelId="{FA7D2EA1-CDFF-47E7-A966-3DA464A73FA6}" srcId="{FBD3070E-E42F-4A43-9983-1B241220B09C}" destId="{2FA5C6B0-8D6F-4F33-8EF2-90FC16057698}" srcOrd="0" destOrd="0" parTransId="{B7D0CD1B-D42F-4F2B-B559-BCB8D9A1A904}" sibTransId="{99C4AD4A-4A92-48C4-A6FA-6283762512F5}"/>
    <dgm:cxn modelId="{102FABBE-21FB-4A45-9168-1040F669934F}" type="presOf" srcId="{E549B0C8-C4A4-4253-8DF3-A87A797C617D}" destId="{2D5AE70C-9758-4579-A3AF-58A731682042}" srcOrd="0" destOrd="0" presId="urn:microsoft.com/office/officeart/2008/layout/PictureStrips"/>
    <dgm:cxn modelId="{97E928E2-18BB-491C-82F3-E7F9F0492B52}" type="presOf" srcId="{C052F4EC-3E75-4317-AFD0-CD5082B79637}" destId="{736126BB-75DD-4AB4-8EA4-FD2A8323252F}" srcOrd="0" destOrd="0" presId="urn:microsoft.com/office/officeart/2008/layout/PictureStrips"/>
    <dgm:cxn modelId="{42C941BD-BEFD-45C9-9585-143F9AC7308F}" type="presParOf" srcId="{B51689DE-A21F-462E-83F3-8BD3068D5110}" destId="{CC064F32-BBB0-4BAC-B692-FB8D47416A36}" srcOrd="0" destOrd="0" presId="urn:microsoft.com/office/officeart/2008/layout/PictureStrips"/>
    <dgm:cxn modelId="{8F8898A6-6631-4C8C-9C9D-E0D510E296C7}" type="presParOf" srcId="{CC064F32-BBB0-4BAC-B692-FB8D47416A36}" destId="{D16B5654-664E-4B00-A3DA-93D5ED396BAE}" srcOrd="0" destOrd="0" presId="urn:microsoft.com/office/officeart/2008/layout/PictureStrips"/>
    <dgm:cxn modelId="{C0132800-CE19-4156-B747-CACDB0DFB4C9}" type="presParOf" srcId="{CC064F32-BBB0-4BAC-B692-FB8D47416A36}" destId="{2DF03B88-B5DE-48E5-BFA1-BDC63B71A082}" srcOrd="1" destOrd="0" presId="urn:microsoft.com/office/officeart/2008/layout/PictureStrips"/>
    <dgm:cxn modelId="{3C0CACD8-A5E7-4578-B0A7-1F0AD82886B7}" type="presParOf" srcId="{B51689DE-A21F-462E-83F3-8BD3068D5110}" destId="{85E030F9-27FA-4759-BA1C-8A1884172FAD}" srcOrd="1" destOrd="0" presId="urn:microsoft.com/office/officeart/2008/layout/PictureStrips"/>
    <dgm:cxn modelId="{C46C5049-FFFD-47DF-BDBE-51A254A4C1FF}" type="presParOf" srcId="{B51689DE-A21F-462E-83F3-8BD3068D5110}" destId="{078F98A5-26C7-4667-95BD-EA074FCA707B}" srcOrd="2" destOrd="0" presId="urn:microsoft.com/office/officeart/2008/layout/PictureStrips"/>
    <dgm:cxn modelId="{8C3C598E-58D8-480B-BF97-9B9DE9B69E90}" type="presParOf" srcId="{078F98A5-26C7-4667-95BD-EA074FCA707B}" destId="{2D5AE70C-9758-4579-A3AF-58A731682042}" srcOrd="0" destOrd="0" presId="urn:microsoft.com/office/officeart/2008/layout/PictureStrips"/>
    <dgm:cxn modelId="{7069E7EA-3211-4762-A899-3D18F75F665A}" type="presParOf" srcId="{078F98A5-26C7-4667-95BD-EA074FCA707B}" destId="{84DDEF79-125C-4527-B2AE-31F8F042B156}" srcOrd="1" destOrd="0" presId="urn:microsoft.com/office/officeart/2008/layout/PictureStrips"/>
    <dgm:cxn modelId="{82C6633E-30AF-4E31-9863-0214D8315A78}" type="presParOf" srcId="{B51689DE-A21F-462E-83F3-8BD3068D5110}" destId="{898575C1-9B2E-4B26-AD9C-E97D85174863}" srcOrd="3" destOrd="0" presId="urn:microsoft.com/office/officeart/2008/layout/PictureStrips"/>
    <dgm:cxn modelId="{702CA70A-8E49-4A60-A0D9-349A994F2F07}" type="presParOf" srcId="{B51689DE-A21F-462E-83F3-8BD3068D5110}" destId="{F89278E0-FCEA-4E0F-BD60-B85DA795A193}" srcOrd="4" destOrd="0" presId="urn:microsoft.com/office/officeart/2008/layout/PictureStrips"/>
    <dgm:cxn modelId="{CD601EC8-F208-4026-8E1F-8957E742D0EB}" type="presParOf" srcId="{F89278E0-FCEA-4E0F-BD60-B85DA795A193}" destId="{736126BB-75DD-4AB4-8EA4-FD2A8323252F}" srcOrd="0" destOrd="0" presId="urn:microsoft.com/office/officeart/2008/layout/PictureStrips"/>
    <dgm:cxn modelId="{30931403-9DCB-44B6-95EB-9B4EE5095F10}" type="presParOf" srcId="{F89278E0-FCEA-4E0F-BD60-B85DA795A193}" destId="{C63A4B4B-390D-447A-B01C-B91CDE627B14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FACD12D-4628-44A3-ABCF-EE20BA2B404D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AC1AD15-A19E-4A31-BD1D-55CBBEAFAFD7}">
      <dgm:prSet phldrT="[Текст]"/>
      <dgm:spPr>
        <a:solidFill>
          <a:schemeClr val="bg1">
            <a:lumMod val="85000"/>
            <a:alpha val="40000"/>
          </a:schemeClr>
        </a:soli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ru-RU" b="1" dirty="0">
              <a:solidFill>
                <a:schemeClr val="tx1"/>
              </a:solidFill>
            </a:rPr>
            <a:t>Массовый спорт</a:t>
          </a:r>
          <a:endParaRPr lang="ru-RU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2682,0 тыс. руб.</a:t>
          </a:r>
          <a:endParaRPr lang="ru-RU" dirty="0"/>
        </a:p>
      </dgm:t>
    </dgm:pt>
    <dgm:pt modelId="{6D7787C6-9BD4-4728-8869-6E6B645ACE1C}" type="parTrans" cxnId="{FA1CEA4D-1B43-443C-B929-52EF320580A7}">
      <dgm:prSet/>
      <dgm:spPr/>
      <dgm:t>
        <a:bodyPr/>
        <a:lstStyle/>
        <a:p>
          <a:endParaRPr lang="ru-RU"/>
        </a:p>
      </dgm:t>
    </dgm:pt>
    <dgm:pt modelId="{815BDE62-8331-4089-823C-0B999A717BCF}" type="sibTrans" cxnId="{FA1CEA4D-1B43-443C-B929-52EF320580A7}">
      <dgm:prSet/>
      <dgm:spPr/>
      <dgm:t>
        <a:bodyPr/>
        <a:lstStyle/>
        <a:p>
          <a:endParaRPr lang="ru-RU"/>
        </a:p>
      </dgm:t>
    </dgm:pt>
    <dgm:pt modelId="{D4E6A155-0E64-4F29-94B5-5FEC1505A261}" type="pres">
      <dgm:prSet presAssocID="{AFACD12D-4628-44A3-ABCF-EE20BA2B404D}" presName="Name0" presStyleCnt="0">
        <dgm:presLayoutVars>
          <dgm:dir/>
          <dgm:resizeHandles val="exact"/>
        </dgm:presLayoutVars>
      </dgm:prSet>
      <dgm:spPr/>
    </dgm:pt>
    <dgm:pt modelId="{06A028C7-31F6-44E7-8D1A-427AF827A4E5}" type="pres">
      <dgm:prSet presAssocID="{0AC1AD15-A19E-4A31-BD1D-55CBBEAFAFD7}" presName="composite" presStyleCnt="0"/>
      <dgm:spPr/>
    </dgm:pt>
    <dgm:pt modelId="{55E46392-4B48-4E12-9995-9CCDE0D47D4D}" type="pres">
      <dgm:prSet presAssocID="{0AC1AD15-A19E-4A31-BD1D-55CBBEAFAFD7}" presName="rect1" presStyleLbl="trAlignAcc1" presStyleIdx="0" presStyleCnt="1">
        <dgm:presLayoutVars>
          <dgm:bulletEnabled val="1"/>
        </dgm:presLayoutVars>
      </dgm:prSet>
      <dgm:spPr/>
    </dgm:pt>
    <dgm:pt modelId="{0E209668-D6E3-4815-94B6-58BE4B4D31DA}" type="pres">
      <dgm:prSet presAssocID="{0AC1AD15-A19E-4A31-BD1D-55CBBEAFAFD7}" presName="rect2" presStyleLbl="fgImgPlace1" presStyleIdx="0" presStyleCnt="1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3000" r="-63000"/>
          </a:stretch>
        </a:blipFill>
      </dgm:spPr>
    </dgm:pt>
  </dgm:ptLst>
  <dgm:cxnLst>
    <dgm:cxn modelId="{AFE88836-3736-46AC-8CAB-0C2005518F16}" type="presOf" srcId="{AFACD12D-4628-44A3-ABCF-EE20BA2B404D}" destId="{D4E6A155-0E64-4F29-94B5-5FEC1505A261}" srcOrd="0" destOrd="0" presId="urn:microsoft.com/office/officeart/2008/layout/PictureStrips"/>
    <dgm:cxn modelId="{FA1CEA4D-1B43-443C-B929-52EF320580A7}" srcId="{AFACD12D-4628-44A3-ABCF-EE20BA2B404D}" destId="{0AC1AD15-A19E-4A31-BD1D-55CBBEAFAFD7}" srcOrd="0" destOrd="0" parTransId="{6D7787C6-9BD4-4728-8869-6E6B645ACE1C}" sibTransId="{815BDE62-8331-4089-823C-0B999A717BCF}"/>
    <dgm:cxn modelId="{63C88EDA-46B5-4A0E-A913-7E8BCC4B999C}" type="presOf" srcId="{0AC1AD15-A19E-4A31-BD1D-55CBBEAFAFD7}" destId="{55E46392-4B48-4E12-9995-9CCDE0D47D4D}" srcOrd="0" destOrd="0" presId="urn:microsoft.com/office/officeart/2008/layout/PictureStrips"/>
    <dgm:cxn modelId="{C73AC07C-B08F-4193-83A4-926F9C70EC5E}" type="presParOf" srcId="{D4E6A155-0E64-4F29-94B5-5FEC1505A261}" destId="{06A028C7-31F6-44E7-8D1A-427AF827A4E5}" srcOrd="0" destOrd="0" presId="urn:microsoft.com/office/officeart/2008/layout/PictureStrips"/>
    <dgm:cxn modelId="{AA078200-172D-4706-A803-3EA00AADEF53}" type="presParOf" srcId="{06A028C7-31F6-44E7-8D1A-427AF827A4E5}" destId="{55E46392-4B48-4E12-9995-9CCDE0D47D4D}" srcOrd="0" destOrd="0" presId="urn:microsoft.com/office/officeart/2008/layout/PictureStrips"/>
    <dgm:cxn modelId="{E80393FE-3280-4403-AC0F-0C5AD1C0618A}" type="presParOf" srcId="{06A028C7-31F6-44E7-8D1A-427AF827A4E5}" destId="{0E209668-D6E3-4815-94B6-58BE4B4D31DA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BE2191-3AFC-418B-88C7-77490FCCB4E6}">
      <dsp:nvSpPr>
        <dsp:cNvPr id="0" name=""/>
        <dsp:cNvSpPr/>
      </dsp:nvSpPr>
      <dsp:spPr>
        <a:xfrm>
          <a:off x="71401" y="0"/>
          <a:ext cx="2213191" cy="1224136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>
              <a:solidFill>
                <a:schemeClr val="tx1"/>
              </a:solidFill>
            </a:rPr>
            <a:t>Составление проекта бюджета</a:t>
          </a:r>
        </a:p>
      </dsp:txBody>
      <dsp:txXfrm>
        <a:off x="107255" y="35854"/>
        <a:ext cx="2141483" cy="1152428"/>
      </dsp:txXfrm>
    </dsp:sp>
    <dsp:sp modelId="{2EA350DA-1DA7-4684-B1FA-080980E91B71}">
      <dsp:nvSpPr>
        <dsp:cNvPr id="0" name=""/>
        <dsp:cNvSpPr/>
      </dsp:nvSpPr>
      <dsp:spPr>
        <a:xfrm>
          <a:off x="2498820" y="337632"/>
          <a:ext cx="454163" cy="5488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900" kern="1200"/>
        </a:p>
      </dsp:txBody>
      <dsp:txXfrm>
        <a:off x="2498820" y="447406"/>
        <a:ext cx="317914" cy="329323"/>
      </dsp:txXfrm>
    </dsp:sp>
    <dsp:sp modelId="{D99276E4-3EAF-4DF1-9622-90971FCD0D28}">
      <dsp:nvSpPr>
        <dsp:cNvPr id="0" name=""/>
        <dsp:cNvSpPr/>
      </dsp:nvSpPr>
      <dsp:spPr>
        <a:xfrm>
          <a:off x="3141504" y="0"/>
          <a:ext cx="2213191" cy="1224136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accent3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>
              <a:solidFill>
                <a:schemeClr val="tx1"/>
              </a:solidFill>
            </a:rPr>
            <a:t>Рассмотрение проекта бюджета</a:t>
          </a:r>
        </a:p>
      </dsp:txBody>
      <dsp:txXfrm>
        <a:off x="3177358" y="35854"/>
        <a:ext cx="2141483" cy="1152428"/>
      </dsp:txXfrm>
    </dsp:sp>
    <dsp:sp modelId="{E0FD66EE-AAFD-42E2-977A-C918ED327B5A}">
      <dsp:nvSpPr>
        <dsp:cNvPr id="0" name=""/>
        <dsp:cNvSpPr/>
      </dsp:nvSpPr>
      <dsp:spPr>
        <a:xfrm>
          <a:off x="5533225" y="337632"/>
          <a:ext cx="378482" cy="5488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900" kern="1200"/>
        </a:p>
      </dsp:txBody>
      <dsp:txXfrm>
        <a:off x="5533225" y="447406"/>
        <a:ext cx="264937" cy="329323"/>
      </dsp:txXfrm>
    </dsp:sp>
    <dsp:sp modelId="{597F9989-964B-4B74-9E0E-FF00830A3350}">
      <dsp:nvSpPr>
        <dsp:cNvPr id="0" name=""/>
        <dsp:cNvSpPr/>
      </dsp:nvSpPr>
      <dsp:spPr>
        <a:xfrm>
          <a:off x="6068813" y="0"/>
          <a:ext cx="2213191" cy="1224136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12700" cap="flat" cmpd="sng" algn="ctr">
          <a:solidFill>
            <a:schemeClr val="accent3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>
              <a:solidFill>
                <a:schemeClr val="tx1"/>
              </a:solidFill>
            </a:rPr>
            <a:t>Утверждение проекта бюджета</a:t>
          </a:r>
        </a:p>
      </dsp:txBody>
      <dsp:txXfrm>
        <a:off x="6104667" y="35854"/>
        <a:ext cx="2141483" cy="115242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144AB-689F-4E75-8B38-AD6276F3C409}">
      <dsp:nvSpPr>
        <dsp:cNvPr id="0" name=""/>
        <dsp:cNvSpPr/>
      </dsp:nvSpPr>
      <dsp:spPr>
        <a:xfrm>
          <a:off x="132710" y="903628"/>
          <a:ext cx="3249000" cy="1015312"/>
        </a:xfrm>
        <a:prstGeom prst="rect">
          <a:avLst/>
        </a:prstGeom>
        <a:solidFill>
          <a:schemeClr val="accent6">
            <a:lumMod val="40000"/>
            <a:lumOff val="60000"/>
            <a:alpha val="40000"/>
          </a:schemeClr>
        </a:soli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7705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Периодическая печать и издательство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890,0 тыс. руб.</a:t>
          </a:r>
          <a:endParaRPr lang="ru-RU" sz="1800" kern="1200" dirty="0"/>
        </a:p>
      </dsp:txBody>
      <dsp:txXfrm>
        <a:off x="132710" y="903628"/>
        <a:ext cx="3249000" cy="1015312"/>
      </dsp:txXfrm>
    </dsp:sp>
    <dsp:sp modelId="{25682359-F108-4B10-9F17-5FB0B9265054}">
      <dsp:nvSpPr>
        <dsp:cNvPr id="0" name=""/>
        <dsp:cNvSpPr/>
      </dsp:nvSpPr>
      <dsp:spPr>
        <a:xfrm>
          <a:off x="66359" y="770909"/>
          <a:ext cx="710718" cy="1066078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2000" r="-2000"/>
          </a:stretch>
        </a:blip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C61C9E-C97A-4ADD-A11F-252F3C4F4829}">
      <dsp:nvSpPr>
        <dsp:cNvPr id="0" name=""/>
        <dsp:cNvSpPr/>
      </dsp:nvSpPr>
      <dsp:spPr>
        <a:xfrm>
          <a:off x="529826" y="322478"/>
          <a:ext cx="2876629" cy="89894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8887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Муниципальный Совет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2301,5 тыс. руб.</a:t>
          </a:r>
          <a:endParaRPr lang="ru-RU" sz="1800" kern="1200" dirty="0"/>
        </a:p>
      </dsp:txBody>
      <dsp:txXfrm>
        <a:off x="529826" y="322478"/>
        <a:ext cx="2876629" cy="898946"/>
      </dsp:txXfrm>
    </dsp:sp>
    <dsp:sp modelId="{263AC51F-77E6-41E9-872C-902441EF66BF}">
      <dsp:nvSpPr>
        <dsp:cNvPr id="0" name=""/>
        <dsp:cNvSpPr/>
      </dsp:nvSpPr>
      <dsp:spPr>
        <a:xfrm>
          <a:off x="409967" y="192630"/>
          <a:ext cx="629262" cy="943894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6000" r="-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762E5C-2851-41A4-A1CC-A82B000848A4}">
      <dsp:nvSpPr>
        <dsp:cNvPr id="0" name=""/>
        <dsp:cNvSpPr/>
      </dsp:nvSpPr>
      <dsp:spPr>
        <a:xfrm>
          <a:off x="529826" y="1454152"/>
          <a:ext cx="2876629" cy="89894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8887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Местная администрация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13836,4 тыс. руб.</a:t>
          </a:r>
          <a:endParaRPr lang="ru-RU" sz="1800" kern="1200" dirty="0"/>
        </a:p>
      </dsp:txBody>
      <dsp:txXfrm>
        <a:off x="529826" y="1454152"/>
        <a:ext cx="2876629" cy="898946"/>
      </dsp:txXfrm>
    </dsp:sp>
    <dsp:sp modelId="{08D07459-9CF1-484A-8EDB-3CA695E3DFF8}">
      <dsp:nvSpPr>
        <dsp:cNvPr id="0" name=""/>
        <dsp:cNvSpPr/>
      </dsp:nvSpPr>
      <dsp:spPr>
        <a:xfrm>
          <a:off x="409967" y="1324304"/>
          <a:ext cx="629262" cy="943894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 l="-63000" r="-6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0BD736-6690-43B6-A390-6509C1C30FDB}">
      <dsp:nvSpPr>
        <dsp:cNvPr id="0" name=""/>
        <dsp:cNvSpPr/>
      </dsp:nvSpPr>
      <dsp:spPr>
        <a:xfrm>
          <a:off x="555824" y="2518814"/>
          <a:ext cx="2841966" cy="103297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8887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МКУ МО пос. Стрельна «Стрельна»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11433,2 тыс. руб.</a:t>
          </a:r>
          <a:endParaRPr lang="ru-RU" sz="1800" kern="1200" dirty="0"/>
        </a:p>
      </dsp:txBody>
      <dsp:txXfrm>
        <a:off x="555824" y="2518814"/>
        <a:ext cx="2841966" cy="1032970"/>
      </dsp:txXfrm>
    </dsp:sp>
    <dsp:sp modelId="{9E1AA397-9CF4-4AA8-B95A-CEB758615F5C}">
      <dsp:nvSpPr>
        <dsp:cNvPr id="0" name=""/>
        <dsp:cNvSpPr/>
      </dsp:nvSpPr>
      <dsp:spPr>
        <a:xfrm>
          <a:off x="412114" y="2505514"/>
          <a:ext cx="629262" cy="943894"/>
        </a:xfrm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l="-9000" r="-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8869B2-C70F-43DB-9FDD-C05C67CF0F78}">
      <dsp:nvSpPr>
        <dsp:cNvPr id="0" name=""/>
        <dsp:cNvSpPr/>
      </dsp:nvSpPr>
      <dsp:spPr>
        <a:xfrm>
          <a:off x="0" y="74061"/>
          <a:ext cx="8496944" cy="100587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latin typeface="+mn-lt"/>
              <a:cs typeface="Times New Roman" panose="02020603050405020304" pitchFamily="18" charset="0"/>
            </a:rPr>
            <a:t>Налоговые доходы</a:t>
          </a:r>
        </a:p>
      </dsp:txBody>
      <dsp:txXfrm>
        <a:off x="49103" y="123164"/>
        <a:ext cx="8398738" cy="907664"/>
      </dsp:txXfrm>
    </dsp:sp>
    <dsp:sp modelId="{254FCACF-621A-4731-A9CA-2A360DFECD92}">
      <dsp:nvSpPr>
        <dsp:cNvPr id="0" name=""/>
        <dsp:cNvSpPr/>
      </dsp:nvSpPr>
      <dsp:spPr>
        <a:xfrm>
          <a:off x="0" y="1079931"/>
          <a:ext cx="8496944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778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ü"/>
          </a:pPr>
          <a:r>
            <a:rPr lang="ru-RU" sz="1700" b="0" kern="1200" dirty="0"/>
            <a:t>Налог на доходы физических лиц</a:t>
          </a:r>
        </a:p>
      </dsp:txBody>
      <dsp:txXfrm>
        <a:off x="0" y="1079931"/>
        <a:ext cx="8496944" cy="364320"/>
      </dsp:txXfrm>
    </dsp:sp>
    <dsp:sp modelId="{4A2120C5-C5C1-4822-AC2C-702BEA7EF0B8}">
      <dsp:nvSpPr>
        <dsp:cNvPr id="0" name=""/>
        <dsp:cNvSpPr/>
      </dsp:nvSpPr>
      <dsp:spPr>
        <a:xfrm>
          <a:off x="0" y="1444251"/>
          <a:ext cx="8496944" cy="100587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/>
            <a:t>Безвозмездные 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/>
            <a:t>поступления</a:t>
          </a:r>
        </a:p>
      </dsp:txBody>
      <dsp:txXfrm>
        <a:off x="49103" y="1493354"/>
        <a:ext cx="8398738" cy="907664"/>
      </dsp:txXfrm>
    </dsp:sp>
    <dsp:sp modelId="{BEC68507-2510-4537-9A4F-179A5DD800F9}">
      <dsp:nvSpPr>
        <dsp:cNvPr id="0" name=""/>
        <dsp:cNvSpPr/>
      </dsp:nvSpPr>
      <dsp:spPr>
        <a:xfrm>
          <a:off x="0" y="2450122"/>
          <a:ext cx="8496944" cy="2732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778" tIns="27940" rIns="156464" bIns="27940" numCol="1" spcCol="1270" anchor="t" anchorCtr="0">
          <a:noAutofit/>
        </a:bodyPr>
        <a:lstStyle/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ü"/>
          </a:pPr>
          <a:r>
            <a:rPr lang="ru-RU" sz="1700" kern="1200" dirty="0"/>
            <a:t>Субвенции на выполнение отдельных государственных полномочий Санкт-Петербурга</a:t>
          </a:r>
        </a:p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ru-RU" sz="1700" kern="1200" dirty="0"/>
            <a:t>по организации и осуществлению деятельности по опеке и попечительству;</a:t>
          </a:r>
        </a:p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ru-RU" sz="1700" kern="1200" dirty="0"/>
            <a:t>на выполнение отдельного государственного полномочия Санкт-Петербурга по определению должностных лиц, уполномоченных составлять протоколы об административных правонарушениях, и составлению протоколов об административных правонарушениях</a:t>
          </a:r>
        </a:p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ru-RU" sz="1700" kern="1200" dirty="0"/>
            <a:t>по организации и осуществлению уборки и санитарной очистки территорий</a:t>
          </a:r>
        </a:p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ü"/>
          </a:pPr>
          <a:r>
            <a:rPr lang="ru-RU" sz="1700" kern="1200" dirty="0"/>
            <a:t>Субсидии</a:t>
          </a:r>
        </a:p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ü"/>
          </a:pPr>
          <a:r>
            <a:rPr lang="ru-RU" sz="1700" kern="1200" dirty="0"/>
            <a:t>Дотации</a:t>
          </a:r>
        </a:p>
      </dsp:txBody>
      <dsp:txXfrm>
        <a:off x="0" y="2450122"/>
        <a:ext cx="8496944" cy="27324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BCB27F-4248-4474-A53E-71350B9D22C5}">
      <dsp:nvSpPr>
        <dsp:cNvPr id="0" name=""/>
        <dsp:cNvSpPr/>
      </dsp:nvSpPr>
      <dsp:spPr>
        <a:xfrm>
          <a:off x="792096" y="360044"/>
          <a:ext cx="3456654" cy="1080204"/>
        </a:xfrm>
        <a:prstGeom prst="rect">
          <a:avLst/>
        </a:prstGeom>
        <a:solidFill>
          <a:schemeClr val="accent3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1658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Временное трудоустройство несовершеннолетних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855,0 тыс.руб.</a:t>
          </a:r>
          <a:endParaRPr lang="ru-RU" sz="1600" kern="1200" dirty="0"/>
        </a:p>
      </dsp:txBody>
      <dsp:txXfrm>
        <a:off x="792096" y="360044"/>
        <a:ext cx="3456654" cy="1080204"/>
      </dsp:txXfrm>
    </dsp:sp>
    <dsp:sp modelId="{901DE5D7-647B-4418-B80B-78C8EDAD24EF}">
      <dsp:nvSpPr>
        <dsp:cNvPr id="0" name=""/>
        <dsp:cNvSpPr/>
      </dsp:nvSpPr>
      <dsp:spPr>
        <a:xfrm>
          <a:off x="647931" y="198041"/>
          <a:ext cx="756143" cy="1134214"/>
        </a:xfrm>
        <a:prstGeom prst="rect">
          <a:avLst/>
        </a:prstGeom>
        <a:blipFill rotWithShape="1">
          <a:blip xmlns:r="http://schemas.openxmlformats.org/officeDocument/2006/relationships" r:embed="rId1" cstate="print"/>
          <a:srcRect/>
          <a:stretch>
            <a:fillRect l="-74000" r="-74000"/>
          </a:stretch>
        </a:blip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9128FC-C268-4073-AAE9-1B6CB71698FA}">
      <dsp:nvSpPr>
        <dsp:cNvPr id="0" name=""/>
        <dsp:cNvSpPr/>
      </dsp:nvSpPr>
      <dsp:spPr>
        <a:xfrm>
          <a:off x="791958" y="1713928"/>
          <a:ext cx="3456654" cy="1080204"/>
        </a:xfrm>
        <a:prstGeom prst="rect">
          <a:avLst/>
        </a:prstGeom>
        <a:solidFill>
          <a:schemeClr val="accent3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1658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Текущий ремонт и содержание дорог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15613,9 тыс.руб.</a:t>
          </a:r>
          <a:endParaRPr lang="ru-RU" sz="1600" kern="1200" dirty="0"/>
        </a:p>
      </dsp:txBody>
      <dsp:txXfrm>
        <a:off x="791958" y="1713928"/>
        <a:ext cx="3456654" cy="1080204"/>
      </dsp:txXfrm>
    </dsp:sp>
    <dsp:sp modelId="{25AC5B25-C233-40A9-B5EE-E4468AC0F75B}">
      <dsp:nvSpPr>
        <dsp:cNvPr id="0" name=""/>
        <dsp:cNvSpPr/>
      </dsp:nvSpPr>
      <dsp:spPr>
        <a:xfrm>
          <a:off x="647931" y="1557899"/>
          <a:ext cx="756143" cy="1134214"/>
        </a:xfrm>
        <a:prstGeom prst="rect">
          <a:avLst/>
        </a:prstGeom>
        <a:blipFill rotWithShape="1">
          <a:blip xmlns:r="http://schemas.openxmlformats.org/officeDocument/2006/relationships" r:embed="rId2" cstate="print"/>
          <a:srcRect/>
          <a:stretch>
            <a:fillRect l="-50000" r="-50000"/>
          </a:stretch>
        </a:blip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BD9C22-1A50-4283-9D83-9C5DCACB23D9}">
      <dsp:nvSpPr>
        <dsp:cNvPr id="0" name=""/>
        <dsp:cNvSpPr/>
      </dsp:nvSpPr>
      <dsp:spPr>
        <a:xfrm>
          <a:off x="791958" y="3073785"/>
          <a:ext cx="3456654" cy="1080204"/>
        </a:xfrm>
        <a:prstGeom prst="rect">
          <a:avLst/>
        </a:prstGeom>
        <a:solidFill>
          <a:schemeClr val="accent3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1658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Содействие развитию малого бизнеса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15,0 тыс.руб.</a:t>
          </a:r>
          <a:endParaRPr lang="ru-RU" sz="1600" kern="1200" dirty="0"/>
        </a:p>
      </dsp:txBody>
      <dsp:txXfrm>
        <a:off x="791958" y="3073785"/>
        <a:ext cx="3456654" cy="1080204"/>
      </dsp:txXfrm>
    </dsp:sp>
    <dsp:sp modelId="{93432F1A-913B-41BB-9530-DB6BDA0F5EB6}">
      <dsp:nvSpPr>
        <dsp:cNvPr id="0" name=""/>
        <dsp:cNvSpPr/>
      </dsp:nvSpPr>
      <dsp:spPr>
        <a:xfrm>
          <a:off x="647931" y="2917756"/>
          <a:ext cx="756143" cy="1134214"/>
        </a:xfrm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l="-56000" r="-56000"/>
          </a:stretch>
        </a:blip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BC59DE-503B-49E8-9792-22FBAF0D99FA}">
      <dsp:nvSpPr>
        <dsp:cNvPr id="0" name=""/>
        <dsp:cNvSpPr/>
      </dsp:nvSpPr>
      <dsp:spPr>
        <a:xfrm>
          <a:off x="132494" y="464451"/>
          <a:ext cx="3179873" cy="993710"/>
        </a:xfrm>
        <a:prstGeom prst="rect">
          <a:avLst/>
        </a:prstGeom>
        <a:solidFill>
          <a:schemeClr val="accent5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3073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Благоустройство территории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25620,7 тыс.руб.</a:t>
          </a:r>
          <a:endParaRPr lang="ru-RU" sz="1600" kern="1200" dirty="0"/>
        </a:p>
      </dsp:txBody>
      <dsp:txXfrm>
        <a:off x="132494" y="464451"/>
        <a:ext cx="3179873" cy="993710"/>
      </dsp:txXfrm>
    </dsp:sp>
    <dsp:sp modelId="{D574B009-3D2E-4688-8422-D659B737A69D}">
      <dsp:nvSpPr>
        <dsp:cNvPr id="0" name=""/>
        <dsp:cNvSpPr/>
      </dsp:nvSpPr>
      <dsp:spPr>
        <a:xfrm>
          <a:off x="0" y="320915"/>
          <a:ext cx="695597" cy="1043395"/>
        </a:xfrm>
        <a:prstGeom prst="rect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3000" r="-63000"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A8EF24-8FA1-4593-95DB-5B8FF516B348}">
      <dsp:nvSpPr>
        <dsp:cNvPr id="0" name=""/>
        <dsp:cNvSpPr/>
      </dsp:nvSpPr>
      <dsp:spPr>
        <a:xfrm>
          <a:off x="132494" y="1925733"/>
          <a:ext cx="3179873" cy="993710"/>
        </a:xfrm>
        <a:prstGeom prst="rect">
          <a:avLst/>
        </a:prstGeom>
        <a:solidFill>
          <a:schemeClr val="accent5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3073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Обеспечение доступности городской среды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45,0 тыс.руб.</a:t>
          </a:r>
          <a:endParaRPr lang="ru-RU" sz="1600" kern="1200" dirty="0"/>
        </a:p>
      </dsp:txBody>
      <dsp:txXfrm>
        <a:off x="132494" y="1925733"/>
        <a:ext cx="3179873" cy="993710"/>
      </dsp:txXfrm>
    </dsp:sp>
    <dsp:sp modelId="{30CAEA8C-F5C8-421A-93C0-70C7AB95D3A5}">
      <dsp:nvSpPr>
        <dsp:cNvPr id="0" name=""/>
        <dsp:cNvSpPr/>
      </dsp:nvSpPr>
      <dsp:spPr>
        <a:xfrm>
          <a:off x="0" y="1788865"/>
          <a:ext cx="695597" cy="1043395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 l="-67000" r="-67000"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45E2EA-8AE3-461E-9C52-7B3BAA7F1770}">
      <dsp:nvSpPr>
        <dsp:cNvPr id="0" name=""/>
        <dsp:cNvSpPr/>
      </dsp:nvSpPr>
      <dsp:spPr>
        <a:xfrm>
          <a:off x="291081" y="184835"/>
          <a:ext cx="3597350" cy="1109570"/>
        </a:xfrm>
        <a:prstGeom prst="rect">
          <a:avLst/>
        </a:prstGeom>
        <a:solidFill>
          <a:schemeClr val="accent5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1549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Уборка и санитарная очистка территорий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9904,1 тыс. руб</a:t>
          </a: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291081" y="184835"/>
        <a:ext cx="3597350" cy="1109570"/>
      </dsp:txXfrm>
    </dsp:sp>
    <dsp:sp modelId="{A728B195-092A-42E5-A25B-F741F0E5AC26}">
      <dsp:nvSpPr>
        <dsp:cNvPr id="0" name=""/>
        <dsp:cNvSpPr/>
      </dsp:nvSpPr>
      <dsp:spPr>
        <a:xfrm>
          <a:off x="83250" y="70822"/>
          <a:ext cx="776699" cy="1165048"/>
        </a:xfrm>
        <a:prstGeom prst="rect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3000" r="-63000"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D4DEC9-9779-4E00-895C-40A50E5D5E56}">
      <dsp:nvSpPr>
        <dsp:cNvPr id="0" name=""/>
        <dsp:cNvSpPr/>
      </dsp:nvSpPr>
      <dsp:spPr>
        <a:xfrm>
          <a:off x="406050" y="1595109"/>
          <a:ext cx="3482381" cy="1109570"/>
        </a:xfrm>
        <a:prstGeom prst="rect">
          <a:avLst/>
        </a:prstGeom>
        <a:solidFill>
          <a:schemeClr val="accent5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1549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Озеленение территорий зеленых насаждений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2436,3 тыс.руб.</a:t>
          </a:r>
          <a:endParaRPr lang="ru-RU" sz="1600" kern="1200" dirty="0"/>
        </a:p>
      </dsp:txBody>
      <dsp:txXfrm>
        <a:off x="406050" y="1595109"/>
        <a:ext cx="3482381" cy="1109570"/>
      </dsp:txXfrm>
    </dsp:sp>
    <dsp:sp modelId="{65D95DC4-E8E7-4E36-BA65-4D88C6061864}">
      <dsp:nvSpPr>
        <dsp:cNvPr id="0" name=""/>
        <dsp:cNvSpPr/>
      </dsp:nvSpPr>
      <dsp:spPr>
        <a:xfrm>
          <a:off x="111993" y="1467648"/>
          <a:ext cx="776699" cy="1165048"/>
        </a:xfrm>
        <a:prstGeom prst="rect">
          <a:avLst/>
        </a:prstGeom>
        <a:blipFill rotWithShape="1">
          <a:blip xmlns:r="http://schemas.openxmlformats.org/officeDocument/2006/relationships" r:embed="rId2" cstate="print"/>
          <a:srcRect/>
          <a:stretch>
            <a:fillRect l="-56000" r="-56000"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9E9C9E-534B-4B81-A730-779C2242F79A}">
      <dsp:nvSpPr>
        <dsp:cNvPr id="0" name=""/>
        <dsp:cNvSpPr/>
      </dsp:nvSpPr>
      <dsp:spPr>
        <a:xfrm>
          <a:off x="309141" y="232068"/>
          <a:ext cx="3916785" cy="1223995"/>
        </a:xfrm>
        <a:prstGeom prst="rect">
          <a:avLst/>
        </a:prstGeom>
        <a:solidFill>
          <a:schemeClr val="accent2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9053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Молодежная политика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3690,0 тыс.руб. </a:t>
          </a:r>
          <a:endParaRPr lang="ru-RU" sz="1600" kern="1200" dirty="0"/>
        </a:p>
      </dsp:txBody>
      <dsp:txXfrm>
        <a:off x="309141" y="232068"/>
        <a:ext cx="3916785" cy="1223995"/>
      </dsp:txXfrm>
    </dsp:sp>
    <dsp:sp modelId="{61C9F2FC-5588-42A4-9853-3D7F0290CE66}">
      <dsp:nvSpPr>
        <dsp:cNvPr id="0" name=""/>
        <dsp:cNvSpPr/>
      </dsp:nvSpPr>
      <dsp:spPr>
        <a:xfrm>
          <a:off x="120247" y="77337"/>
          <a:ext cx="856796" cy="1285195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63000" r="-63000"/>
          </a:stretch>
        </a:blip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457661-D6AB-4421-A18D-F46405DB2A71}">
      <dsp:nvSpPr>
        <dsp:cNvPr id="0" name=""/>
        <dsp:cNvSpPr/>
      </dsp:nvSpPr>
      <dsp:spPr>
        <a:xfrm>
          <a:off x="283447" y="1795011"/>
          <a:ext cx="3916785" cy="1223995"/>
        </a:xfrm>
        <a:prstGeom prst="rect">
          <a:avLst/>
        </a:prstGeom>
        <a:solidFill>
          <a:schemeClr val="accent2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9053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Профессиональная подготовка и повышение квалификации муниципальных служащих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74,0 тыс.руб.</a:t>
          </a:r>
          <a:endParaRPr lang="ru-RU" sz="1600" kern="1200" dirty="0"/>
        </a:p>
      </dsp:txBody>
      <dsp:txXfrm>
        <a:off x="283447" y="1795011"/>
        <a:ext cx="3916785" cy="1223995"/>
      </dsp:txXfrm>
    </dsp:sp>
    <dsp:sp modelId="{67F00EC3-0BC1-447C-B1C6-DD971658BE80}">
      <dsp:nvSpPr>
        <dsp:cNvPr id="0" name=""/>
        <dsp:cNvSpPr/>
      </dsp:nvSpPr>
      <dsp:spPr>
        <a:xfrm>
          <a:off x="120247" y="1618211"/>
          <a:ext cx="856796" cy="1285195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 l="-53000" r="-53000"/>
          </a:stretch>
        </a:blip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C4568C-CC79-4432-B7FE-5269A80BC3DE}">
      <dsp:nvSpPr>
        <dsp:cNvPr id="0" name=""/>
        <dsp:cNvSpPr/>
      </dsp:nvSpPr>
      <dsp:spPr>
        <a:xfrm>
          <a:off x="155537" y="401084"/>
          <a:ext cx="3732894" cy="116652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0129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>
              <a:solidFill>
                <a:schemeClr val="tx1"/>
              </a:solidFill>
            </a:rPr>
            <a:t>Культурные и досуговые мероприятия</a:t>
          </a:r>
          <a:endParaRPr lang="ru-RU" sz="2100" b="1" kern="120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4780,0 тыс. руб.</a:t>
          </a:r>
          <a:endParaRPr lang="ru-RU" sz="2100" kern="1200" dirty="0"/>
        </a:p>
      </dsp:txBody>
      <dsp:txXfrm>
        <a:off x="155537" y="401084"/>
        <a:ext cx="3732894" cy="1166529"/>
      </dsp:txXfrm>
    </dsp:sp>
    <dsp:sp modelId="{9B336321-1160-41FE-9BE6-F174D21C99E6}">
      <dsp:nvSpPr>
        <dsp:cNvPr id="0" name=""/>
        <dsp:cNvSpPr/>
      </dsp:nvSpPr>
      <dsp:spPr>
        <a:xfrm>
          <a:off x="0" y="196158"/>
          <a:ext cx="816570" cy="1224856"/>
        </a:xfrm>
        <a:prstGeom prst="rect">
          <a:avLst/>
        </a:prstGeom>
        <a:blipFill rotWithShape="1">
          <a:blip xmlns:r="http://schemas.openxmlformats.org/officeDocument/2006/relationships" r:embed="rId1" cstate="print"/>
          <a:srcRect/>
          <a:stretch>
            <a:fillRect l="-62000" r="-6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6B5654-664E-4B00-A3DA-93D5ED396BAE}">
      <dsp:nvSpPr>
        <dsp:cNvPr id="0" name=""/>
        <dsp:cNvSpPr/>
      </dsp:nvSpPr>
      <dsp:spPr>
        <a:xfrm>
          <a:off x="371727" y="391740"/>
          <a:ext cx="3050393" cy="953248"/>
        </a:xfrm>
        <a:prstGeom prst="rect">
          <a:avLst/>
        </a:prstGeom>
        <a:solidFill>
          <a:srgbClr val="A4A0FA">
            <a:alpha val="20000"/>
          </a:srgbClr>
        </a:solidFill>
        <a:ln w="6350" cap="flat" cmpd="sng" algn="ctr">
          <a:solidFill>
            <a:srgbClr val="A4A0FA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5667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/>
            <a:t>Пенсионное и социальное обеспечение</a:t>
          </a:r>
          <a:endParaRPr lang="ru-RU" sz="1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1563,3 тыс. руб.</a:t>
          </a:r>
          <a:endParaRPr lang="ru-RU" sz="1300" kern="1200" dirty="0"/>
        </a:p>
      </dsp:txBody>
      <dsp:txXfrm>
        <a:off x="371727" y="391740"/>
        <a:ext cx="3050393" cy="953248"/>
      </dsp:txXfrm>
    </dsp:sp>
    <dsp:sp modelId="{2DF03B88-B5DE-48E5-BFA1-BDC63B71A082}">
      <dsp:nvSpPr>
        <dsp:cNvPr id="0" name=""/>
        <dsp:cNvSpPr/>
      </dsp:nvSpPr>
      <dsp:spPr>
        <a:xfrm>
          <a:off x="240414" y="234716"/>
          <a:ext cx="659493" cy="1000910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66000" r="-66000"/>
          </a:stretch>
        </a:blip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5AE70C-9758-4579-A3AF-58A731682042}">
      <dsp:nvSpPr>
        <dsp:cNvPr id="0" name=""/>
        <dsp:cNvSpPr/>
      </dsp:nvSpPr>
      <dsp:spPr>
        <a:xfrm>
          <a:off x="374556" y="1572441"/>
          <a:ext cx="3050393" cy="953248"/>
        </a:xfrm>
        <a:prstGeom prst="rect">
          <a:avLst/>
        </a:prstGeom>
        <a:solidFill>
          <a:srgbClr val="A4A0FA">
            <a:alpha val="20000"/>
          </a:srgbClr>
        </a:solidFill>
        <a:ln w="6350" cap="flat" cmpd="sng" algn="ctr">
          <a:solidFill>
            <a:srgbClr val="A4A0FA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5667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/>
            <a:t>Охрана семьи и детства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4714,4 тыс. руб.</a:t>
          </a:r>
          <a:endParaRPr lang="ru-RU" sz="1300" kern="1200" dirty="0"/>
        </a:p>
      </dsp:txBody>
      <dsp:txXfrm>
        <a:off x="374556" y="1572441"/>
        <a:ext cx="3050393" cy="953248"/>
      </dsp:txXfrm>
    </dsp:sp>
    <dsp:sp modelId="{84DDEF79-125C-4527-B2AE-31F8F042B156}">
      <dsp:nvSpPr>
        <dsp:cNvPr id="0" name=""/>
        <dsp:cNvSpPr/>
      </dsp:nvSpPr>
      <dsp:spPr>
        <a:xfrm>
          <a:off x="247457" y="1434750"/>
          <a:ext cx="667273" cy="1000910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 l="-60000" r="-60000"/>
          </a:stretch>
        </a:blip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6126BB-75DD-4AB4-8EA4-FD2A8323252F}">
      <dsp:nvSpPr>
        <dsp:cNvPr id="0" name=""/>
        <dsp:cNvSpPr/>
      </dsp:nvSpPr>
      <dsp:spPr>
        <a:xfrm>
          <a:off x="374556" y="2772475"/>
          <a:ext cx="3050393" cy="953248"/>
        </a:xfrm>
        <a:prstGeom prst="rect">
          <a:avLst/>
        </a:prstGeom>
        <a:solidFill>
          <a:srgbClr val="A4A0FA">
            <a:alpha val="20000"/>
          </a:srgbClr>
        </a:solidFill>
        <a:ln w="6350" cap="flat" cmpd="sng" algn="ctr">
          <a:solidFill>
            <a:srgbClr val="A4A0FA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5667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/>
            <a:t>Оказание натуральной помощи малообеспеченным гражданам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4,0 тыс. руб.</a:t>
          </a:r>
          <a:endParaRPr lang="ru-RU" sz="1300" kern="1200" dirty="0"/>
        </a:p>
      </dsp:txBody>
      <dsp:txXfrm>
        <a:off x="374556" y="2772475"/>
        <a:ext cx="3050393" cy="953248"/>
      </dsp:txXfrm>
    </dsp:sp>
    <dsp:sp modelId="{C63A4B4B-390D-447A-B01C-B91CDE627B14}">
      <dsp:nvSpPr>
        <dsp:cNvPr id="0" name=""/>
        <dsp:cNvSpPr/>
      </dsp:nvSpPr>
      <dsp:spPr>
        <a:xfrm>
          <a:off x="247457" y="2634783"/>
          <a:ext cx="667273" cy="1000910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E46392-4B48-4E12-9995-9CCDE0D47D4D}">
      <dsp:nvSpPr>
        <dsp:cNvPr id="0" name=""/>
        <dsp:cNvSpPr/>
      </dsp:nvSpPr>
      <dsp:spPr>
        <a:xfrm>
          <a:off x="152656" y="230305"/>
          <a:ext cx="3663767" cy="1144927"/>
        </a:xfrm>
        <a:prstGeom prst="rect">
          <a:avLst/>
        </a:prstGeom>
        <a:solidFill>
          <a:schemeClr val="bg1">
            <a:lumMod val="85000"/>
            <a:alpha val="40000"/>
          </a:schemeClr>
        </a:solidFill>
        <a:ln w="635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497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b="1" kern="1200" dirty="0">
              <a:solidFill>
                <a:schemeClr val="tx1"/>
              </a:solidFill>
            </a:rPr>
            <a:t>Массовый спорт</a:t>
          </a:r>
          <a:endParaRPr lang="ru-RU" sz="27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b="1" kern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2682,0 тыс. руб.</a:t>
          </a:r>
          <a:endParaRPr lang="ru-RU" sz="2700" kern="1200" dirty="0"/>
        </a:p>
      </dsp:txBody>
      <dsp:txXfrm>
        <a:off x="152656" y="230305"/>
        <a:ext cx="3663767" cy="1144927"/>
      </dsp:txXfrm>
    </dsp:sp>
    <dsp:sp modelId="{0E209668-D6E3-4815-94B6-58BE4B4D31DA}">
      <dsp:nvSpPr>
        <dsp:cNvPr id="0" name=""/>
        <dsp:cNvSpPr/>
      </dsp:nvSpPr>
      <dsp:spPr>
        <a:xfrm>
          <a:off x="0" y="64927"/>
          <a:ext cx="801449" cy="1202173"/>
        </a:xfrm>
        <a:prstGeom prst="rect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3000" r="-6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0.19492</cdr:x>
      <cdr:y>0.22667</cdr:y>
    </cdr:from>
    <cdr:to>
      <cdr:x>0.28058</cdr:x>
      <cdr:y>0.2813</cdr:y>
    </cdr:to>
    <cdr:sp macro="" textlink="">
      <cdr:nvSpPr>
        <cdr:cNvPr id="14" name="Прямоугольник 13">
          <a:extLst xmlns:a="http://schemas.openxmlformats.org/drawingml/2006/main">
            <a:ext uri="{FF2B5EF4-FFF2-40B4-BE49-F238E27FC236}">
              <a16:creationId xmlns:a16="http://schemas.microsoft.com/office/drawing/2014/main" id="{464F1796-4F34-486C-8F98-30529769C8BE}"/>
            </a:ext>
          </a:extLst>
        </cdr:cNvPr>
        <cdr:cNvSpPr/>
      </cdr:nvSpPr>
      <cdr:spPr>
        <a:xfrm xmlns:a="http://schemas.openxmlformats.org/drawingml/2006/main">
          <a:off x="1656184" y="1224136"/>
          <a:ext cx="727848" cy="295035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 w="28575">
          <a:solidFill>
            <a:schemeClr val="accent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b="1" dirty="0">
              <a:solidFill>
                <a:schemeClr val="accent1"/>
              </a:solidFill>
            </a:rPr>
            <a:t>-5,54 %</a:t>
          </a:r>
        </a:p>
      </cdr:txBody>
    </cdr:sp>
  </cdr:relSizeAnchor>
  <cdr:relSizeAnchor xmlns:cdr="http://schemas.openxmlformats.org/drawingml/2006/chartDrawing">
    <cdr:from>
      <cdr:x>0.4322</cdr:x>
      <cdr:y>0.22667</cdr:y>
    </cdr:from>
    <cdr:to>
      <cdr:x>0.52229</cdr:x>
      <cdr:y>0.28728</cdr:y>
    </cdr:to>
    <cdr:sp macro="" textlink="">
      <cdr:nvSpPr>
        <cdr:cNvPr id="15" name="Прямоугольник 14">
          <a:extLst xmlns:a="http://schemas.openxmlformats.org/drawingml/2006/main">
            <a:ext uri="{FF2B5EF4-FFF2-40B4-BE49-F238E27FC236}">
              <a16:creationId xmlns:a16="http://schemas.microsoft.com/office/drawing/2014/main" id="{1C3E4CCD-AE55-429C-9FB9-FC6CE6EC41F2}"/>
            </a:ext>
          </a:extLst>
        </cdr:cNvPr>
        <cdr:cNvSpPr/>
      </cdr:nvSpPr>
      <cdr:spPr>
        <a:xfrm xmlns:a="http://schemas.openxmlformats.org/drawingml/2006/main">
          <a:off x="3672408" y="1224136"/>
          <a:ext cx="765489" cy="32733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 w="28575">
          <a:solidFill>
            <a:schemeClr val="accent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b="1" dirty="0">
              <a:solidFill>
                <a:schemeClr val="accent1"/>
              </a:solidFill>
            </a:rPr>
            <a:t>-12,56 %</a:t>
          </a:r>
        </a:p>
      </cdr:txBody>
    </cdr:sp>
  </cdr:relSizeAnchor>
  <cdr:relSizeAnchor xmlns:cdr="http://schemas.openxmlformats.org/drawingml/2006/chartDrawing">
    <cdr:from>
      <cdr:x>0.19492</cdr:x>
      <cdr:y>0.50667</cdr:y>
    </cdr:from>
    <cdr:to>
      <cdr:x>0.28501</cdr:x>
      <cdr:y>0.56728</cdr:y>
    </cdr:to>
    <cdr:sp macro="" textlink="">
      <cdr:nvSpPr>
        <cdr:cNvPr id="17" name="Прямоугольник 16">
          <a:extLst xmlns:a="http://schemas.openxmlformats.org/drawingml/2006/main">
            <a:ext uri="{FF2B5EF4-FFF2-40B4-BE49-F238E27FC236}">
              <a16:creationId xmlns:a16="http://schemas.microsoft.com/office/drawing/2014/main" id="{032F49A7-CCB8-4262-A65B-78FBFF4D60A7}"/>
            </a:ext>
          </a:extLst>
        </cdr:cNvPr>
        <cdr:cNvSpPr/>
      </cdr:nvSpPr>
      <cdr:spPr>
        <a:xfrm xmlns:a="http://schemas.openxmlformats.org/drawingml/2006/main">
          <a:off x="1656184" y="2736304"/>
          <a:ext cx="765490" cy="32733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 w="28575">
          <a:solidFill>
            <a:schemeClr val="accent2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b="1" dirty="0">
              <a:solidFill>
                <a:schemeClr val="accent2"/>
              </a:solidFill>
            </a:rPr>
            <a:t>10,78 %</a:t>
          </a:r>
        </a:p>
      </cdr:txBody>
    </cdr:sp>
  </cdr:relSizeAnchor>
  <cdr:relSizeAnchor xmlns:cdr="http://schemas.openxmlformats.org/drawingml/2006/chartDrawing">
    <cdr:from>
      <cdr:x>0.4322</cdr:x>
      <cdr:y>0.50667</cdr:y>
    </cdr:from>
    <cdr:to>
      <cdr:x>0.52229</cdr:x>
      <cdr:y>0.56728</cdr:y>
    </cdr:to>
    <cdr:sp macro="" textlink="">
      <cdr:nvSpPr>
        <cdr:cNvPr id="18" name="Прямоугольник 17">
          <a:extLst xmlns:a="http://schemas.openxmlformats.org/drawingml/2006/main">
            <a:ext uri="{FF2B5EF4-FFF2-40B4-BE49-F238E27FC236}">
              <a16:creationId xmlns:a16="http://schemas.microsoft.com/office/drawing/2014/main" id="{032F49A7-CCB8-4262-A65B-78FBFF4D60A7}"/>
            </a:ext>
          </a:extLst>
        </cdr:cNvPr>
        <cdr:cNvSpPr/>
      </cdr:nvSpPr>
      <cdr:spPr>
        <a:xfrm xmlns:a="http://schemas.openxmlformats.org/drawingml/2006/main">
          <a:off x="3672408" y="2736304"/>
          <a:ext cx="765489" cy="32733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 w="28575">
          <a:solidFill>
            <a:schemeClr val="accent2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b="1" dirty="0">
              <a:solidFill>
                <a:schemeClr val="accent2"/>
              </a:solidFill>
            </a:rPr>
            <a:t>-17,55 %</a:t>
          </a:r>
        </a:p>
      </cdr:txBody>
    </cdr:sp>
  </cdr:relSizeAnchor>
  <cdr:relSizeAnchor xmlns:cdr="http://schemas.openxmlformats.org/drawingml/2006/chartDrawing">
    <cdr:from>
      <cdr:x>0.39831</cdr:x>
      <cdr:y>0.86667</cdr:y>
    </cdr:from>
    <cdr:to>
      <cdr:x>0.72264</cdr:x>
      <cdr:y>0.92727</cdr:y>
    </cdr:to>
    <cdr:sp macro="" textlink="">
      <cdr:nvSpPr>
        <cdr:cNvPr id="19" name="Прямоугольник 18">
          <a:extLst xmlns:a="http://schemas.openxmlformats.org/drawingml/2006/main">
            <a:ext uri="{FF2B5EF4-FFF2-40B4-BE49-F238E27FC236}">
              <a16:creationId xmlns:a16="http://schemas.microsoft.com/office/drawing/2014/main" id="{C862DD61-A9BF-49A3-9328-D6AC3B62974D}"/>
            </a:ext>
          </a:extLst>
        </cdr:cNvPr>
        <cdr:cNvSpPr/>
      </cdr:nvSpPr>
      <cdr:spPr>
        <a:xfrm xmlns:a="http://schemas.openxmlformats.org/drawingml/2006/main">
          <a:off x="3384376" y="4680520"/>
          <a:ext cx="2755814" cy="32727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 w="28575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200" dirty="0">
              <a:solidFill>
                <a:schemeClr val="tx1">
                  <a:lumMod val="65000"/>
                  <a:lumOff val="35000"/>
                </a:schemeClr>
              </a:solidFill>
            </a:rPr>
            <a:t>Динамика изменения доходов</a:t>
          </a:r>
        </a:p>
      </cdr:txBody>
    </cdr:sp>
  </cdr:relSizeAnchor>
  <cdr:relSizeAnchor xmlns:cdr="http://schemas.openxmlformats.org/drawingml/2006/chartDrawing">
    <cdr:from>
      <cdr:x>0.39831</cdr:x>
      <cdr:y>0.90667</cdr:y>
    </cdr:from>
    <cdr:to>
      <cdr:x>0.72263</cdr:x>
      <cdr:y>0.96728</cdr:y>
    </cdr:to>
    <cdr:sp macro="" textlink="">
      <cdr:nvSpPr>
        <cdr:cNvPr id="22" name="Прямоугольник 21">
          <a:extLst xmlns:a="http://schemas.openxmlformats.org/drawingml/2006/main">
            <a:ext uri="{FF2B5EF4-FFF2-40B4-BE49-F238E27FC236}">
              <a16:creationId xmlns:a16="http://schemas.microsoft.com/office/drawing/2014/main" id="{E7C7F732-0244-43C0-AFFF-158D54338E0E}"/>
            </a:ext>
          </a:extLst>
        </cdr:cNvPr>
        <cdr:cNvSpPr/>
      </cdr:nvSpPr>
      <cdr:spPr>
        <a:xfrm xmlns:a="http://schemas.openxmlformats.org/drawingml/2006/main">
          <a:off x="3384376" y="4896544"/>
          <a:ext cx="2755813" cy="327331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 w="28575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200" dirty="0">
              <a:solidFill>
                <a:schemeClr val="tx1">
                  <a:lumMod val="65000"/>
                  <a:lumOff val="35000"/>
                </a:schemeClr>
              </a:solidFill>
            </a:rPr>
            <a:t> Динамика изменения расходов</a:t>
          </a:r>
        </a:p>
      </cdr:txBody>
    </cdr:sp>
  </cdr:relSizeAnchor>
  <cdr:relSizeAnchor xmlns:cdr="http://schemas.openxmlformats.org/drawingml/2006/chartDrawing">
    <cdr:from>
      <cdr:x>0.66102</cdr:x>
      <cdr:y>0.24</cdr:y>
    </cdr:from>
    <cdr:to>
      <cdr:x>0.75111</cdr:x>
      <cdr:y>0.30061</cdr:y>
    </cdr:to>
    <cdr:sp macro="" textlink="">
      <cdr:nvSpPr>
        <cdr:cNvPr id="10" name="Прямоугольник 9">
          <a:extLst xmlns:a="http://schemas.openxmlformats.org/drawingml/2006/main">
            <a:ext uri="{FF2B5EF4-FFF2-40B4-BE49-F238E27FC236}">
              <a16:creationId xmlns:a16="http://schemas.microsoft.com/office/drawing/2014/main" id="{74DDCBBC-032F-4CE5-90F5-A2D8EFCA735B}"/>
            </a:ext>
          </a:extLst>
        </cdr:cNvPr>
        <cdr:cNvSpPr/>
      </cdr:nvSpPr>
      <cdr:spPr>
        <a:xfrm xmlns:a="http://schemas.openxmlformats.org/drawingml/2006/main">
          <a:off x="5616624" y="1296144"/>
          <a:ext cx="765489" cy="32733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 w="28575">
          <a:solidFill>
            <a:schemeClr val="accent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b="1" dirty="0">
              <a:solidFill>
                <a:schemeClr val="accent1"/>
              </a:solidFill>
            </a:rPr>
            <a:t>0,81%</a:t>
          </a:r>
        </a:p>
      </cdr:txBody>
    </cdr:sp>
  </cdr:relSizeAnchor>
  <cdr:relSizeAnchor xmlns:cdr="http://schemas.openxmlformats.org/drawingml/2006/chartDrawing">
    <cdr:from>
      <cdr:x>0.66949</cdr:x>
      <cdr:y>0.50667</cdr:y>
    </cdr:from>
    <cdr:to>
      <cdr:x>0.75958</cdr:x>
      <cdr:y>0.56728</cdr:y>
    </cdr:to>
    <cdr:sp macro="" textlink="">
      <cdr:nvSpPr>
        <cdr:cNvPr id="11" name="Прямоугольник 10">
          <a:extLst xmlns:a="http://schemas.openxmlformats.org/drawingml/2006/main">
            <a:ext uri="{FF2B5EF4-FFF2-40B4-BE49-F238E27FC236}">
              <a16:creationId xmlns:a16="http://schemas.microsoft.com/office/drawing/2014/main" id="{EEDA209C-81B7-401D-974B-1F17F7DFBA50}"/>
            </a:ext>
          </a:extLst>
        </cdr:cNvPr>
        <cdr:cNvSpPr/>
      </cdr:nvSpPr>
      <cdr:spPr>
        <a:xfrm xmlns:a="http://schemas.openxmlformats.org/drawingml/2006/main">
          <a:off x="5688632" y="2736304"/>
          <a:ext cx="765489" cy="32733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 w="28575">
          <a:solidFill>
            <a:schemeClr val="accent2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b="1" dirty="0">
              <a:solidFill>
                <a:schemeClr val="accent2"/>
              </a:solidFill>
            </a:rPr>
            <a:t>2,11 %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B15DA6-84DB-47EF-A5BD-62CF4BE950ED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F6D267-E723-4930-8D76-038AF669C3B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Показатели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Отчет 2017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2018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2019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2020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2021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Общегосударственные вопросы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16 399,2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21 735,7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27198,1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25 478,8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25 529,9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Национальная экономика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11 813,5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11 421,0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14768,5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13 498,3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14 428,7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Благоустройство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20 424,8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37 778,5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41017,8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44 504,5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44 382,6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окружающей среды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135,0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Образование и молодежная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3 355,7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3 767,1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7534,4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Культура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3 901,7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5 330,0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9204,4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Физическая культура и спорт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3 506,9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2 509,0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3371,9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3 811,6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4 722,6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5686,5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5 889,2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6 591,2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4629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Показатели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Отчет 2017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2018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2019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2020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2021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Общегосударственные вопросы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16 399,2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21 735,7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27198,1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25 478,8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25 529,9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Национальная экономика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11 813,5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11 421,0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14768,5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13 498,3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14 428,7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Благоустройство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20 424,8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37 778,5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41017,8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44 504,5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44 382,6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окружающей среды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135,0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Образование и молодежная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3 355,7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3 767,1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7534,4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Культура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3 901,7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5 330,0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9204,4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Физическая культура и спорт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3 506,9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2 509,0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3371,9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3 811,6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4 722,6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5686,5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5 889,2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6 591,2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7217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Показатели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Отчет 2017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2018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2019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2020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2021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Общегосударственные вопросы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16 399,2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21 735,7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27198,1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25 478,8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25 529,9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Национальная экономика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11 813,5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11 421,0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14768,5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13 498,3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14 428,7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Благоустройство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20 424,8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37 778,5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41017,8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44 504,5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44 382,6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окружающей среды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135,0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Образование и молодежная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3 355,7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3 767,1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7534,4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Культура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3 901,7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5 330,0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9204,4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Физическая культура и спорт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3 506,9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2 509,0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3371,9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3 811,6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4 722,6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5686,5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5 889,2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6 591,2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4457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Показатели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Отчет 2017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2018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2019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2020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2021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Общегосударственные вопросы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16 399,2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21 735,7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27198,1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25 478,8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25 529,9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Национальная экономика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11 813,5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11 421,0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14768,5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13 498,3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14 428,7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Благоустройство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20 424,8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37 778,5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41017,8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44 504,5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44 382,6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окружающей среды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135,0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Образование и молодежная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3 355,7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3 767,1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7534,4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Культура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3 901,7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5 330,0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9204,4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Физическая культура и спорт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3 506,9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2 509,0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3371,9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3 811,6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4 722,6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5686,5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5 889,2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6 591,2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0132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Показатели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Отчет 2017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2018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2019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2020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2021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Общегосударственные вопросы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16 399,2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21 735,7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27198,1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25 478,8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25 529,9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Национальная экономика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11 813,5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11 421,0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14768,5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13 498,3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14 428,7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Благоустройство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20 424,8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37 778,5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41017,8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44 504,5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44 382,6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окружающей среды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135,0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Образование и молодежная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3 355,7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3 767,1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7534,4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Культура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3 901,7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5 330,0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9204,4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Физическая культура и спорт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3 506,9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2 509,0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3371,9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3 811,6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4 722,6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5686,5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5 889,2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6 591,2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3537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Показатели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Отчет 2017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2018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2019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2020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2021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Общегосударственные вопросы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16 399,2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21 735,7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27198,1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25 478,8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25 529,9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Национальная экономика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11 813,5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11 421,0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14768,5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13 498,3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14 428,7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Благоустройство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20 424,8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37 778,5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41017,8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44 504,5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44 382,6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окружающей среды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135,0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Образование и молодежная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3 355,7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3 767,1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7534,4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Культура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3 901,7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5 330,0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9204,4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Физическая культура и спорт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3 506,9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2 509,0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3371,9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3 811,6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4 722,6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5686,5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5 889,2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6 591,2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4714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Показатели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Отчет 2017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2018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2019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2020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2021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Общегосударственные вопросы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16 399,2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21 735,7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27198,1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25 478,8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25 529,9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Национальная экономика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11 813,5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11 421,0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14768,5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13 498,3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14 428,7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Благоустройство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20 424,8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37 778,5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41017,8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44 504,5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44 382,6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окружающей среды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135,0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Образование и молодежная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3 355,7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3 767,1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7534,4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Культура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3 901,7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5 330,0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9204,4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Физическая культура и спорт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3 506,9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2 509,0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3371,9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3 811,6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4 722,6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5686,5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5 889,2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6 591,2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8717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Показатели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Отчет 2017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2018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2019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2020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2021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Общегосударственные вопросы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16 399,2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21 735,7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27198,1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25 478,8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25 529,9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Национальная экономика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11 813,5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11 421,0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14768,5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13 498,3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14 428,7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Благоустройство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20 424,8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37 778,5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41017,8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44 504,5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44 382,6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окружающей среды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135,0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Образование и молодежная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3 355,7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3 767,1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7534,4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Культура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3 901,7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5 330,0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9204,4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Физическая культура и спорт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3 506,9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2 509,0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3371,9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3 811,6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4 722,6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5686,5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5 889,2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6 591,2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5965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Показатели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Отчет 2017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2018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2019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2020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2021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Общегосударственные вопросы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16 399,2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21 735,7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27198,1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25 478,8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25 529,9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Национальная экономика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11 813,5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11 421,0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14768,5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13 498,3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14 428,7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Благоустройство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20 424,8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37 778,5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41017,8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44 504,5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44 382,6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окружающей среды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135,0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Образование и молодежная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3 355,7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3 767,1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7534,4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Культура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3 901,7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5 330,0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9204,4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Физическая культура и спорт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3 506,9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2 509,0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3371,9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3 811,6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4 722,6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5686,5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5 889,2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6 591,2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2375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Показатели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Отчет 2017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2018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2019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2020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2021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Общегосударственные вопросы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16 399,2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21 735,7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27198,1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25 478,8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25 529,9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Национальная экономика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11 813,5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11 421,0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14768,5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13 498,3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14 428,7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Благоустройство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20 424,8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37 778,5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41017,8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44 504,5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44 382,6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окружающей среды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135,0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Образование и молодежная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3 355,7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3 767,1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7534,4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Культура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3 901,7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5 330,0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9204,4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Физическая культура и спорт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3 506,9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2 509,0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3371,9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3 811,6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4 722,6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5686,5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5 889,2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6 591,2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30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879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Показатели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Отчет 2017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2018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2019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2020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2021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Общегосударственные вопросы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16 399,2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21 735,7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27198,1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25 478,8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25 529,9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Национальная экономика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11 813,5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11 421,0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14768,5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13 498,3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14 428,7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Благоустройство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20 424,8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37 778,5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41017,8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44 504,5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44 382,6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окружающей среды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135,0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Образование и молодежная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3 355,7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3 767,1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7534,4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Культура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3 901,7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5 330,0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9204,4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Физическая культура и спорт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3 506,9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2 509,0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3371,9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3 811,6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4 722,6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5686,5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5 889,2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6 591,2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2391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Показатели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Отчет 2017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2018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2019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2020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2021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Общегосударственные вопросы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16 399,2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21 735,7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27198,1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25 478,8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25 529,9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Национальная экономика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11 813,5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11 421,0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14768,5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13 498,3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14 428,7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Благоустройство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20 424,8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37 778,5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41017,8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44 504,5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44 382,6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окружающей среды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135,0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Образование и молодежная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3 355,7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3 767,1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7534,4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Культура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3 901,7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5 330,0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9204,4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Физическая культура и спорт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3 506,9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2 509,0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3371,9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3 811,6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4 722,6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5686,5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5 889,2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6 591,2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8288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Показатели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Отчет 2017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2018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2019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2020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2021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Общегосударственные вопросы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16 399,2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21 735,7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27198,1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25 478,8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25 529,9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Национальная экономика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11 813,5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11 421,0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14768,5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13 498,3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14 428,7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Благоустройство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20 424,8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37 778,5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41017,8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44 504,5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44 382,6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окружающей среды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135,0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Образование и молодежная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3 355,7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3 767,1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7534,4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Культура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3 901,7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5 330,0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9204,4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Физическая культура и спорт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3 506,9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2 509,0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3371,9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3 811,6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4 722,6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5686,5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5 889,2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6 591,2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7651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Показатели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Отчет 2017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2018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2019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2020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2021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Общегосударственные вопросы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16 399,2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21 735,7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27198,1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25 478,8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25 529,9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Национальная экономика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11 813,5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11 421,0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14768,5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13 498,3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14 428,7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Благоустройство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20 424,8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37 778,5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41017,8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44 504,5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44 382,6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окружающей среды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135,0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Образование и молодежная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3 355,7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3 767,1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7534,4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Культура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3 901,7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5 330,0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9204,4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Физическая культура и спорт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3 506,9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2 509,0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3371,9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3 811,6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4 722,6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5686,5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5 889,2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6 591,2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8777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Показатели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Отчет 2017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2018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2019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2020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2021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Общегосударственные вопросы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16 399,2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21 735,7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27198,1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25 478,8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25 529,9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Национальная экономика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11 813,5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11 421,0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14768,5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13 498,3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14 428,7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Благоустройство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20 424,8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37 778,5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41017,8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44 504,5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44 382,6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окружающей среды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135,0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Образование и молодежная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3 355,7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3 767,1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7534,4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Культура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3 901,7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5 330,0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9204,4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Физическая культура и спорт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3 506,9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2 509,0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3371,9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3 811,6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4 722,6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5686,5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5 889,2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6 591,2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5236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Показатели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Отчет 2017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2018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2019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2020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2021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Общегосударственные вопросы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16 399,2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21 735,7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27198,1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25 478,8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25 529,9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Национальная экономика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11 813,5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11 421,0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14768,5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13 498,3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14 428,7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Благоустройство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20 424,8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37 778,5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41017,8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44 504,5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44 382,6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окружающей среды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135,0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Образование и молодежная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3 355,7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3 767,1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7534,4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Культура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3 901,7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5 330,0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9204,4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Физическая культура и спорт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3 506,9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2 509,0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3371,9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3 811,6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4 722,6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5686,5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5 889,2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6 591,2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5546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Показатели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Отчет 2017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2018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2019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2020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2021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Общегосударственные вопросы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16 399,2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21 735,7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27198,1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25 478,8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25 529,9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Национальная экономика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11 813,5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11 421,0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14768,5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13 498,3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14 428,7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Благоустройство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20 424,8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37 778,5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41017,8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44 504,5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44 382,6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окружающей среды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135,0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Образование и молодежная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3 355,7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3 767,1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7534,4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Культура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3 901,7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5 330,0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9204,4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Физическая культура и спорт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3 506,9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2 509,0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3371,9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3 811,6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4 722,6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5686,5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5 889,2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6 591,2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2127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Показатели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Отчет 2017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2018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2019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2020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2021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Общегосударственные вопросы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16 399,2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21 735,7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27198,1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25 478,8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25 529,9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Национальная экономика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11 813,5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11 421,0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14768,5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13 498,3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14 428,7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Благоустройство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20 424,8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37 778,5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41017,8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44 504,5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44 382,6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окружающей среды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135,0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Образование и молодежная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3 355,7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3 767,1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7534,4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Культура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3 901,7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5 330,0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9204,4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Физическая культура и спорт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3 506,9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2 509,0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3371,9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3 811,6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4 722,6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5686,5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5 889,2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6 591,2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30128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Показатели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Отчет 2017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2018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2019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2020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2021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Общегосударственные вопросы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16 399,2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21 735,7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27198,1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25 478,8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25 529,9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Национальная экономика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11 813,5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11 421,0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14768,5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13 498,3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14 428,7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Благоустройство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20 424,8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37 778,5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41017,8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44 504,5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44 382,6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окружающей среды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135,0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Образование и молодежная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3 355,7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3 767,1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7534,4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Культура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3 901,7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5 330,0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9204,4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Физическая культура и спорт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3 506,9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2 509,0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3371,9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3 811,6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4 722,6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5686,5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5 889,2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6 591,2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3998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Показатели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Отчет 2017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2018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2019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2020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2021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Общегосударственные вопросы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16 399,2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21 735,7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27198,1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25 478,8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25 529,9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Национальная экономика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11 813,5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11 421,0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14768,5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13 498,3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14 428,7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Благоустройство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20 424,8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37 778,5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41017,8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44 504,5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44 382,6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окружающей среды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135,0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Образование и молодежная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3 355,7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3 767,1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7534,4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Культура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3 901,7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5 330,0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9204,4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Физическая культура и спорт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3 506,9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2 509,0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3371,9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3 811,6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4 722,6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5686,5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5 889,2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6 591,2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909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0680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9494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4738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6425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Показатели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Отчет 2017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2018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2019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2020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2021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Общегосударственные вопросы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16 399,2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21 735,7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27198,1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25 478,8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25 529,9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Национальная экономика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11 813,5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11 421,0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14768,5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13 498,3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14 428,7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Благоустройство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20 424,8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37 778,5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41017,8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44 504,5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44 382,6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окружающей среды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135,0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Образование и молодежная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3 355,7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3 767,1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7534,4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Культура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3 901,7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5 330,0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9204,4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Физическая культура и спорт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3 506,9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2 509,0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3371,9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3 811,6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4 722,6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5686,5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5 889,2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6 591,2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Показатели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Отчет 2017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2018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2019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2020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2021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Общегосударственные вопросы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16 399,2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21 735,7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27198,1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25 478,8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25 529,9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Национальная экономика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11 813,5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11 421,0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14768,5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13 498,3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14 428,7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Благоустройство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20 424,8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37 778,5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41017,8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44 504,5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44 382,6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окружающей среды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135,0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Образование и молодежная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3 355,7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3 767,1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7534,4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Культура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3 901,7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5 330,0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9204,4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Физическая культура и спорт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3 506,9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2 509,0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3371,9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3 811,6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4 722,6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5686,5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5 889,2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6 591,2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Показатели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Отчет 2017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2018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2019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2020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2021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Общегосударственные вопросы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16 399,2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21 735,7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27198,1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25 478,8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25 529,9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Национальная экономика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11 813,5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11 421,0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14768,5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13 498,3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14 428,7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Благоустройство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20 424,8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37 778,5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41017,8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44 504,5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44 382,6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окружающей среды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135,0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Образование и молодежная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3 355,7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3 767,1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7534,4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Культура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3 901,7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5 330,0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9204,4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Физическая культура и спорт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3 506,9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2 509,0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3371,9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3 811,6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4 722,6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5686,5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5 889,2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6 591,2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C370F1-411C-4843-9664-94E2BA49EA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B9F71AC-5FB3-4A3F-B26A-9C6161D0BC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E8070C-5B1B-494A-BC4A-5BF06C025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77D11-C0E5-48AE-A5E9-9AFB61108BE9}" type="datetime1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2CDDE1-D3B8-4FA5-B137-98E7F9DA6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161ED7-D74F-4ADC-9A8F-D9582F9D1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141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3442CC-0CA9-4B34-A2CD-3D5B76B4F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90B31DD-820E-462C-8486-B2EAA1FA76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353302-2D43-4792-9900-CF92D3E6B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A5D64-BE26-40F8-B3F0-9CD2934D8A6F}" type="datetime1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1C755C-4F2C-4873-9F3E-5111D532C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5594B7-5F82-4439-9D9B-D0E26CE9B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047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30A6B1-8767-475D-BE70-38964A8114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2BD1789-E184-443C-94AA-56D5C55CE1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6F3098-E142-4CCA-A4BA-4D21F8E58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A0F-7E5C-480C-A1D0-362C438F3F49}" type="datetime1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569D1C-87C6-46A5-8E2C-39C20407F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2D8121-035A-4B79-9672-BFC0A705A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914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C05786-09A9-448C-8C74-E908B0E7F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BAEC63-7240-441C-BFB4-52CB49C96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DB977E-0E43-4693-BC47-9314D931E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EC30C-BDD6-4AAF-9C4A-EB5AF083E408}" type="datetime1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BFE188-CB1B-493E-BA91-659C437BD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1DE566-625D-49D0-B53B-90F7D2564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92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4F2304-68DE-4DDB-B40E-6FA1EE19B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DC6841D-171A-4228-A58C-D15176B8A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9FD7BA-7361-4F4C-82F4-E12D49BBD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19396-4DC8-46DD-98F1-7D70345B76A2}" type="datetime1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291AB2-6C6B-4D9B-8775-0D15E9720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F164C1-B504-4852-82E8-E7D7AB9C0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744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EF4A49-DBA3-490D-AA43-41E205D3E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AE298D-826C-49B8-8976-0A320F9337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167D15C-86B8-4913-B3E4-EDF70AE9A6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6EE41B9-8F51-476A-8933-78F6D99D7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E33D-F753-4CE4-9902-AE07D1F89D86}" type="datetime1">
              <a:rPr lang="ru-RU" smtClean="0"/>
              <a:t>24.11.2020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EA67158-7683-4F3B-83DD-C1DDCE506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605DDA-0F26-42A9-9DB0-03F79E7C3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161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B46521-6F01-4101-9A44-CEA7CAD88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5B29D1C-D20F-4676-A2B8-1C5AD4AD88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D6E248D-86EC-48CC-923C-42D478F962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8732321-90D4-40B7-B59C-90B8169AED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AEF5FCE-4EA9-4002-9958-D92A13C59C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E8546F9-1A6D-4751-9C25-AE50F8214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68311-7354-48B2-B1C2-5FD503165653}" type="datetime1">
              <a:rPr lang="ru-RU" smtClean="0"/>
              <a:t>24.11.2020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D9E53AC-621F-45A5-ADA3-69D7A0632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E64EA8B-D14C-4CA8-BDA5-873D6AE1A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728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209BEC-DAE4-4C73-8CB6-3D54AE817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CB3F178-423C-4638-8225-D6A580371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8C438-1CEB-4A1E-81D2-9CC363D44069}" type="datetime1">
              <a:rPr lang="ru-RU" smtClean="0"/>
              <a:t>24.11.2020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EFDD554-EA1D-46EC-8585-04BD53EE4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99ADE24-01BB-45CF-ADF7-D52FF35CA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124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1342C3-68BA-4F1C-A5C7-44A0C35FA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8EDD0-164F-41CD-ACE4-273E89C8D8DD}" type="datetime1">
              <a:rPr lang="ru-RU" smtClean="0"/>
              <a:t>24.11.2020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D8C1B3D-8868-421A-BB9D-B9EE47453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EED71F3-AC67-4076-A09C-4766539CC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704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2E4E26-071D-4B3B-8CB9-1EE088AE2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9604B7-EF1F-4CD3-8A81-0E09A167D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F9E9242-6A4F-4B9B-8F5F-3E0C30D42D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DD6C39D-C2AB-4094-B3D0-54580A31E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0B3E7-A75B-404D-928D-322BCC02F425}" type="datetime1">
              <a:rPr lang="ru-RU" smtClean="0"/>
              <a:t>24.11.2020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D166A92-C768-43D3-8953-3CF76BA15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DBF702A-8D57-422A-B6E5-C31C09EC4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153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29F598-2822-4A34-B66D-0418A59D4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83713A9-3E12-47CD-AAEE-A39DDAF147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D4EA3C5-3242-488E-8491-C3C621AD2F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BA6E27-D3F9-47B7-863A-715FCDAFD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A606F-0C06-435D-8BE3-999380286C9B}" type="datetime1">
              <a:rPr lang="ru-RU" smtClean="0"/>
              <a:t>24.11.2020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AF8BAD-AFDB-46AD-B59B-67D17B596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11062A-DBB4-4C25-8ED7-ACE4C0EC6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656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7578FA-2014-4337-8A44-B4889178F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76D2106-3B34-4C34-BE52-E74C5607CC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DE96C0-36AC-4F36-9C70-140A473763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B6CA9-F300-457D-BC25-1EEC852A5584}" type="datetime1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1F0FEC-6195-41B5-84AF-C5DEB96542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838D37-9279-4369-80C9-57F984336E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25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chart" Target="../charts/char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openxmlformats.org/officeDocument/2006/relationships/image" Target="../media/image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chart" Target="../charts/chart1.xml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28.jpeg"/><Relationship Id="rId7" Type="http://schemas.openxmlformats.org/officeDocument/2006/relationships/diagramColors" Target="../diagrams/colors7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info@mo-strelna.r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o-strelna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03648" y="188640"/>
            <a:ext cx="7056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Внутригородское муниципальное образование Санкт-Петербурга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поселок Стрельна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173655-170F-4DF4-ADBA-CFA262D6A7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0"/>
            <a:ext cx="995890" cy="720000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444AFEE-4C32-429B-AD18-20F0F8A2D7B2}"/>
              </a:ext>
            </a:extLst>
          </p:cNvPr>
          <p:cNvSpPr/>
          <p:nvPr/>
        </p:nvSpPr>
        <p:spPr>
          <a:xfrm>
            <a:off x="2339752" y="6021288"/>
            <a:ext cx="52920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ДЛЯ ГРАЖДАН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B008AEC-73A2-454A-AE6B-AB5395CC9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</a:t>
            </a:fld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F90A0BE-BF52-4CA6-88BC-2E47D3AEC63D}"/>
              </a:ext>
            </a:extLst>
          </p:cNvPr>
          <p:cNvSpPr/>
          <p:nvPr/>
        </p:nvSpPr>
        <p:spPr>
          <a:xfrm>
            <a:off x="2555776" y="2708920"/>
            <a:ext cx="52920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БЮДЖЕТА </a:t>
            </a:r>
          </a:p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2021 год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95536" y="404664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ДОХОДЫ БЮДЖЕТА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23528" y="6453336"/>
            <a:ext cx="193514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000" dirty="0"/>
              <a:t>Данные указаны в тыс. рублей </a:t>
            </a:r>
          </a:p>
        </p:txBody>
      </p:sp>
      <p:graphicFrame>
        <p:nvGraphicFramePr>
          <p:cNvPr id="17" name="object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0892041"/>
              </p:ext>
            </p:extLst>
          </p:nvPr>
        </p:nvGraphicFramePr>
        <p:xfrm>
          <a:off x="395536" y="1124744"/>
          <a:ext cx="8208912" cy="523007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3438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19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03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14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57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75701">
                  <a:extLst>
                    <a:ext uri="{9D8B030D-6E8A-4147-A177-3AD203B41FA5}">
                      <a16:colId xmlns:a16="http://schemas.microsoft.com/office/drawing/2014/main" val="2088474213"/>
                    </a:ext>
                  </a:extLst>
                </a:gridCol>
              </a:tblGrid>
              <a:tr h="1013425">
                <a:tc>
                  <a:txBody>
                    <a:bodyPr/>
                    <a:lstStyle/>
                    <a:p>
                      <a:pPr marL="9461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6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0" marR="266065" lvl="0" indent="0" algn="ctr" defTabSz="685800" rtl="0" eaLnBrk="1" fontAlgn="auto" latinLnBrk="0" hangingPunct="1">
                        <a:lnSpc>
                          <a:spcPts val="1900"/>
                        </a:lnSpc>
                        <a:spcBef>
                          <a:spcPts val="4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Отчет 2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019 </a:t>
                      </a:r>
                      <a:r>
                        <a:rPr lang="ru-RU" sz="16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266065" indent="0" algn="ctr">
                        <a:lnSpc>
                          <a:spcPts val="1900"/>
                        </a:lnSpc>
                        <a:spcBef>
                          <a:spcPts val="475"/>
                        </a:spcBef>
                      </a:pPr>
                      <a:endParaRPr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0325" marB="0"/>
                </a:tc>
                <a:tc>
                  <a:txBody>
                    <a:bodyPr/>
                    <a:lstStyle/>
                    <a:p>
                      <a:pPr marL="0" marR="266065" indent="0" algn="ctr">
                        <a:lnSpc>
                          <a:spcPts val="1900"/>
                        </a:lnSpc>
                        <a:spcBef>
                          <a:spcPts val="475"/>
                        </a:spcBef>
                      </a:pPr>
                      <a:r>
                        <a:rPr lang="ru-RU" sz="16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</a:t>
                      </a:r>
                      <a:r>
                        <a:rPr sz="16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</a:t>
                      </a:r>
                      <a:r>
                        <a:rPr sz="16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0325" marB="0"/>
                </a:tc>
                <a:tc>
                  <a:txBody>
                    <a:bodyPr/>
                    <a:lstStyle/>
                    <a:p>
                      <a:pPr marL="92710" marR="132715" algn="ctr">
                        <a:lnSpc>
                          <a:spcPts val="1900"/>
                        </a:lnSpc>
                        <a:spcBef>
                          <a:spcPts val="475"/>
                        </a:spcBef>
                      </a:pPr>
                      <a:r>
                        <a:rPr sz="16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16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лан</a:t>
                      </a:r>
                      <a:r>
                        <a:rPr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202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sz="1600" spc="-6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0325" marB="0"/>
                </a:tc>
                <a:tc>
                  <a:txBody>
                    <a:bodyPr/>
                    <a:lstStyle/>
                    <a:p>
                      <a:pPr marL="93345" marR="136525" algn="ctr">
                        <a:lnSpc>
                          <a:spcPts val="1900"/>
                        </a:lnSpc>
                        <a:spcBef>
                          <a:spcPts val="475"/>
                        </a:spcBef>
                      </a:pPr>
                      <a:r>
                        <a:rPr sz="1600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</a:t>
                      </a:r>
                      <a:r>
                        <a:rPr sz="1600" spc="-1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гноз</a:t>
                      </a:r>
                      <a:r>
                        <a:rPr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202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</a:t>
                      </a:r>
                      <a:endParaRPr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0325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</a:t>
                      </a:r>
                      <a:r>
                        <a:rPr lang="ru-RU" sz="16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гноз  2022г.</a:t>
                      </a:r>
                    </a:p>
                  </a:txBody>
                  <a:tcPr marL="0" marR="0" marT="60325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367"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</a:t>
                      </a:r>
                      <a:r>
                        <a:rPr sz="16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доходы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0005" marB="0"/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62452,5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50445,7</a:t>
                      </a: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1715,0</a:t>
                      </a: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1715,0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1715,0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367"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Неналоговые</a:t>
                      </a:r>
                      <a:r>
                        <a:rPr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6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0005" marB="0"/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12941,4</a:t>
                      </a: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15438,7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1439"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</a:t>
                      </a:r>
                      <a:r>
                        <a:rPr sz="16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собственных</a:t>
                      </a:r>
                      <a:r>
                        <a:rPr sz="16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6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доходов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0005" marB="0"/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75393,9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65884,4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1715,0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1715,0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1715,0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73432">
                <a:tc>
                  <a:txBody>
                    <a:bodyPr/>
                    <a:lstStyle/>
                    <a:p>
                      <a:pPr marL="94615" marR="417830">
                        <a:lnSpc>
                          <a:spcPct val="93200"/>
                        </a:lnSpc>
                        <a:spcBef>
                          <a:spcPts val="450"/>
                        </a:spcBef>
                      </a:pPr>
                      <a:r>
                        <a:rPr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Безвозмездные  </a:t>
                      </a:r>
                      <a:r>
                        <a:rPr sz="16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поступления от других  </a:t>
                      </a:r>
                      <a:r>
                        <a:rPr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бюджетов бюджетной  </a:t>
                      </a:r>
                      <a:r>
                        <a:rPr sz="16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системы РФ, </a:t>
                      </a:r>
                      <a:r>
                        <a:rPr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</a:t>
                      </a:r>
                      <a:r>
                        <a:rPr sz="1600" spc="-114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</a:t>
                      </a:r>
                    </a:p>
                  </a:txBody>
                  <a:tcPr marL="0" marR="0" marT="57150" marB="0"/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23133,6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32559,1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91565,2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80857,8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91500,5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367"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lang="ru-RU" sz="16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Дотации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0005" marB="0"/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213,4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6698,5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64193,4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64193,4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64193,4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5367"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Субсидии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0005" marB="0"/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11000,0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extLst>
                  <a:ext uri="{0D108BD9-81ED-4DB2-BD59-A6C34878D82A}">
                    <a16:rowId xmlns:a16="http://schemas.microsoft.com/office/drawing/2014/main" val="3072765805"/>
                  </a:ext>
                </a:extLst>
              </a:tr>
              <a:tr h="395367"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Субвенции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0005" marB="0"/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22920,2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25860,6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16371,8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16959,9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17638,2</a:t>
                      </a:r>
                      <a:endParaRPr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7433"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6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r>
                        <a:rPr sz="16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6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ДОХОДОВ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6990" marB="0"/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98527,5</a:t>
                      </a:r>
                      <a:endParaRPr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98443,5</a:t>
                      </a:r>
                      <a:endParaRPr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91565,2</a:t>
                      </a:r>
                      <a:endParaRPr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82868,3</a:t>
                      </a:r>
                      <a:endParaRPr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83546,6</a:t>
                      </a:r>
                      <a:endParaRPr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7465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43C7354-D7BA-4C61-BB32-8159D9076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10</a:t>
            </a:fld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489B570E-E1E8-48A5-87DC-24FF46BF8DCB}"/>
              </a:ext>
            </a:extLst>
          </p:cNvPr>
          <p:cNvCxnSpPr>
            <a:cxnSpLocks/>
          </p:cNvCxnSpPr>
          <p:nvPr/>
        </p:nvCxnSpPr>
        <p:spPr>
          <a:xfrm>
            <a:off x="323528" y="980728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9CA6E794-3FB0-4DD2-913F-771F4BF093CD}"/>
              </a:ext>
            </a:extLst>
          </p:cNvPr>
          <p:cNvCxnSpPr>
            <a:cxnSpLocks/>
          </p:cNvCxnSpPr>
          <p:nvPr/>
        </p:nvCxnSpPr>
        <p:spPr>
          <a:xfrm>
            <a:off x="179512" y="6381328"/>
            <a:ext cx="856895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8E4C04A-B73C-478F-9233-A07684F6A1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88640"/>
            <a:ext cx="995890" cy="720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79512" y="6381328"/>
            <a:ext cx="202491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050" dirty="0"/>
              <a:t>Данные указаны в тыс. рублей 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CE86B9CF-473D-499C-95A6-54428AAEB5D7}"/>
              </a:ext>
            </a:extLst>
          </p:cNvPr>
          <p:cNvSpPr/>
          <p:nvPr/>
        </p:nvSpPr>
        <p:spPr>
          <a:xfrm>
            <a:off x="467544" y="404664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b="1" cap="all" spc="-5" dirty="0">
                <a:solidFill>
                  <a:srgbClr val="0070C0"/>
                </a:solidFill>
                <a:cs typeface="Georgia"/>
              </a:rPr>
              <a:t>Межбюджетные</a:t>
            </a:r>
            <a:r>
              <a:rPr lang="ru-RU" b="1" cap="all" spc="-15" dirty="0">
                <a:solidFill>
                  <a:srgbClr val="0070C0"/>
                </a:solidFill>
                <a:cs typeface="Georgia"/>
              </a:rPr>
              <a:t> </a:t>
            </a:r>
            <a:r>
              <a:rPr lang="ru-RU" b="1" cap="all" spc="-5" dirty="0">
                <a:solidFill>
                  <a:srgbClr val="0070C0"/>
                </a:solidFill>
                <a:cs typeface="Georgia"/>
              </a:rPr>
              <a:t>отношения</a:t>
            </a:r>
            <a:endParaRPr lang="ru-RU" b="1" cap="all" dirty="0">
              <a:solidFill>
                <a:srgbClr val="0070C0"/>
              </a:solidFill>
              <a:cs typeface="Georgia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2F2D42F4-DAE7-49EF-9B1E-C93821DCB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11</a:t>
            </a:fld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9B0FEF17-0D38-47F6-980E-74E8266201EB}"/>
              </a:ext>
            </a:extLst>
          </p:cNvPr>
          <p:cNvCxnSpPr>
            <a:cxnSpLocks/>
          </p:cNvCxnSpPr>
          <p:nvPr/>
        </p:nvCxnSpPr>
        <p:spPr>
          <a:xfrm>
            <a:off x="323528" y="6309320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7DC9BDB9-28C2-4DA0-B93F-269C04949A89}"/>
              </a:ext>
            </a:extLst>
          </p:cNvPr>
          <p:cNvCxnSpPr>
            <a:cxnSpLocks/>
          </p:cNvCxnSpPr>
          <p:nvPr/>
        </p:nvCxnSpPr>
        <p:spPr>
          <a:xfrm>
            <a:off x="467544" y="980728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Диаграмма 26">
            <a:extLst>
              <a:ext uri="{FF2B5EF4-FFF2-40B4-BE49-F238E27FC236}">
                <a16:creationId xmlns:a16="http://schemas.microsoft.com/office/drawing/2014/main" id="{4BF7618C-69CC-49B9-BA31-74C8562279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6778913"/>
              </p:ext>
            </p:extLst>
          </p:nvPr>
        </p:nvGraphicFramePr>
        <p:xfrm>
          <a:off x="323528" y="1340768"/>
          <a:ext cx="453650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8" name="Диаграмма 47">
            <a:extLst>
              <a:ext uri="{FF2B5EF4-FFF2-40B4-BE49-F238E27FC236}">
                <a16:creationId xmlns:a16="http://schemas.microsoft.com/office/drawing/2014/main" id="{9FE79D15-569E-4066-B693-C4FA9040CA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401615"/>
              </p:ext>
            </p:extLst>
          </p:nvPr>
        </p:nvGraphicFramePr>
        <p:xfrm>
          <a:off x="5148064" y="1196752"/>
          <a:ext cx="3528392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620A634-F23A-4971-9DAD-5D9655CF15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8640"/>
            <a:ext cx="99589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56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67544" y="476672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РАСХОДЫ БЮДЖЕТА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51520" y="6381328"/>
            <a:ext cx="193514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000" dirty="0"/>
              <a:t>Данные указаны в тыс. рублей </a:t>
            </a: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3180791231"/>
              </p:ext>
            </p:extLst>
          </p:nvPr>
        </p:nvGraphicFramePr>
        <p:xfrm>
          <a:off x="0" y="2060848"/>
          <a:ext cx="2267744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0842C1A5-0FB6-456F-8F8C-5120A1B185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9423845"/>
              </p:ext>
            </p:extLst>
          </p:nvPr>
        </p:nvGraphicFramePr>
        <p:xfrm>
          <a:off x="395536" y="1340768"/>
          <a:ext cx="8424935" cy="46805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831330">
                  <a:extLst>
                    <a:ext uri="{9D8B030D-6E8A-4147-A177-3AD203B41FA5}">
                      <a16:colId xmlns:a16="http://schemas.microsoft.com/office/drawing/2014/main" val="4260377443"/>
                    </a:ext>
                  </a:extLst>
                </a:gridCol>
                <a:gridCol w="1104909">
                  <a:extLst>
                    <a:ext uri="{9D8B030D-6E8A-4147-A177-3AD203B41FA5}">
                      <a16:colId xmlns:a16="http://schemas.microsoft.com/office/drawing/2014/main" val="47061926"/>
                    </a:ext>
                  </a:extLst>
                </a:gridCol>
                <a:gridCol w="1176328">
                  <a:extLst>
                    <a:ext uri="{9D8B030D-6E8A-4147-A177-3AD203B41FA5}">
                      <a16:colId xmlns:a16="http://schemas.microsoft.com/office/drawing/2014/main" val="1814213870"/>
                    </a:ext>
                  </a:extLst>
                </a:gridCol>
                <a:gridCol w="1008113">
                  <a:extLst>
                    <a:ext uri="{9D8B030D-6E8A-4147-A177-3AD203B41FA5}">
                      <a16:colId xmlns:a16="http://schemas.microsoft.com/office/drawing/2014/main" val="1562264811"/>
                    </a:ext>
                  </a:extLst>
                </a:gridCol>
                <a:gridCol w="1199345">
                  <a:extLst>
                    <a:ext uri="{9D8B030D-6E8A-4147-A177-3AD203B41FA5}">
                      <a16:colId xmlns:a16="http://schemas.microsoft.com/office/drawing/2014/main" val="41597164"/>
                    </a:ext>
                  </a:extLst>
                </a:gridCol>
                <a:gridCol w="1104910">
                  <a:extLst>
                    <a:ext uri="{9D8B030D-6E8A-4147-A177-3AD203B41FA5}">
                      <a16:colId xmlns:a16="http://schemas.microsoft.com/office/drawing/2014/main" val="2872074063"/>
                    </a:ext>
                  </a:extLst>
                </a:gridCol>
              </a:tblGrid>
              <a:tr h="59520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ПОКАЗАТЕЛИ</a:t>
                      </a:r>
                    </a:p>
                    <a:p>
                      <a:pPr algn="ctr"/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Отчет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2019 г.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565"/>
                        </a:lnSpc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Оценка </a:t>
                      </a:r>
                    </a:p>
                    <a:p>
                      <a:pPr marL="1270" algn="ctr">
                        <a:lnSpc>
                          <a:spcPts val="1565"/>
                        </a:lnSpc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2020г.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План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2021 г.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Прогноз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2022 г.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Прогноз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2022 г.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3891504"/>
                  </a:ext>
                </a:extLst>
              </a:tr>
              <a:tr h="5196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pc="-5" dirty="0"/>
                        <a:t>Общегосударственные</a:t>
                      </a:r>
                      <a:r>
                        <a:rPr lang="ru-RU" sz="1400" spc="-65" dirty="0"/>
                        <a:t> </a:t>
                      </a:r>
                      <a:r>
                        <a:rPr lang="ru-RU" sz="1400" spc="-5" dirty="0"/>
                        <a:t>вопросы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27825,5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565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27475,8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27688,9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28660,9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29836,7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4466698"/>
                  </a:ext>
                </a:extLst>
              </a:tr>
              <a:tr h="3501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pc="-5" dirty="0"/>
                        <a:t>Национальная</a:t>
                      </a:r>
                      <a:r>
                        <a:rPr lang="ru-RU" sz="1400" spc="-75" dirty="0"/>
                        <a:t> </a:t>
                      </a:r>
                      <a:r>
                        <a:rPr lang="ru-RU" sz="1400" spc="-5" dirty="0"/>
                        <a:t>экономика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15166,8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12180,0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16483,9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16470,0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16470,0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6687382"/>
                  </a:ext>
                </a:extLst>
              </a:tr>
              <a:tr h="350122">
                <a:tc>
                  <a:txBody>
                    <a:bodyPr/>
                    <a:lstStyle/>
                    <a:p>
                      <a:r>
                        <a:rPr lang="ru-RU" sz="1400" spc="-5" dirty="0"/>
                        <a:t>Благоустройство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53750,6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36283,7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38006,1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21845,3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22257,3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9596840"/>
                  </a:ext>
                </a:extLst>
              </a:tr>
              <a:tr h="3501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pc="-5" dirty="0"/>
                        <a:t>Охрана окружающей</a:t>
                      </a:r>
                      <a:r>
                        <a:rPr lang="ru-RU" sz="1400" spc="-75" dirty="0"/>
                        <a:t> </a:t>
                      </a:r>
                      <a:r>
                        <a:rPr lang="ru-RU" sz="1400" dirty="0"/>
                        <a:t>среды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4188766"/>
                  </a:ext>
                </a:extLst>
              </a:tr>
              <a:tr h="5952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pc="-5" dirty="0"/>
                        <a:t>Образование </a:t>
                      </a:r>
                      <a:r>
                        <a:rPr lang="ru-RU" sz="1400" dirty="0"/>
                        <a:t>и </a:t>
                      </a:r>
                      <a:r>
                        <a:rPr lang="ru-RU" sz="1400" spc="-5" dirty="0"/>
                        <a:t>молодежная</a:t>
                      </a:r>
                      <a:r>
                        <a:rPr lang="ru-RU" sz="1400" spc="-5" baseline="0" dirty="0"/>
                        <a:t> политика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4274,6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3364,8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3764,0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3764,0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3764,0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9086473"/>
                  </a:ext>
                </a:extLst>
              </a:tr>
              <a:tr h="350122">
                <a:tc>
                  <a:txBody>
                    <a:bodyPr/>
                    <a:lstStyle/>
                    <a:p>
                      <a:r>
                        <a:rPr lang="ru-RU" sz="1400" dirty="0"/>
                        <a:t>Культура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9421,0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4780,0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4780,0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4780,0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9664350"/>
                  </a:ext>
                </a:extLst>
              </a:tr>
              <a:tr h="3501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Физическая </a:t>
                      </a:r>
                      <a:r>
                        <a:rPr lang="ru-RU" sz="1400" spc="-5" dirty="0"/>
                        <a:t>культура </a:t>
                      </a:r>
                      <a:r>
                        <a:rPr lang="ru-RU" sz="1400" dirty="0"/>
                        <a:t>и</a:t>
                      </a:r>
                      <a:r>
                        <a:rPr lang="ru-RU" sz="1400" spc="-60" dirty="0"/>
                        <a:t> </a:t>
                      </a:r>
                      <a:r>
                        <a:rPr lang="ru-RU" sz="1400" spc="-5" dirty="0"/>
                        <a:t>спорт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3371,9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1598,6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2682,0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2682,0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2682,0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9502632"/>
                  </a:ext>
                </a:extLst>
              </a:tr>
              <a:tr h="350122">
                <a:tc>
                  <a:txBody>
                    <a:bodyPr/>
                    <a:lstStyle/>
                    <a:p>
                      <a:r>
                        <a:rPr lang="ru-RU" sz="1400" dirty="0"/>
                        <a:t>Социальная политика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5094,7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5094,1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6281,7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6464,5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6723,0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3176668"/>
                  </a:ext>
                </a:extLst>
              </a:tr>
              <a:tr h="5196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pc="-5" dirty="0"/>
                        <a:t>Средства массовой</a:t>
                      </a:r>
                      <a:r>
                        <a:rPr lang="ru-RU" sz="1400" spc="-60" dirty="0"/>
                        <a:t> </a:t>
                      </a:r>
                      <a:r>
                        <a:rPr lang="ru-RU" sz="1400" dirty="0"/>
                        <a:t>информации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643,8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479,4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890,0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5335807"/>
                  </a:ext>
                </a:extLst>
              </a:tr>
              <a:tr h="350122">
                <a:tc>
                  <a:txBody>
                    <a:bodyPr/>
                    <a:lstStyle/>
                    <a:p>
                      <a:r>
                        <a:rPr lang="ru-RU" sz="1400" spc="-5" dirty="0"/>
                        <a:t>ИТОГО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119668,2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89756,4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100606,6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85586,7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87433,0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3743647"/>
                  </a:ext>
                </a:extLst>
              </a:tr>
            </a:tbl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156F5A9-713E-4D7A-BB3B-4698E2630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12</a:t>
            </a:fld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A428527A-F3B6-4B3C-B56B-7355393B8F3F}"/>
              </a:ext>
            </a:extLst>
          </p:cNvPr>
          <p:cNvCxnSpPr>
            <a:cxnSpLocks/>
          </p:cNvCxnSpPr>
          <p:nvPr/>
        </p:nvCxnSpPr>
        <p:spPr>
          <a:xfrm>
            <a:off x="395536" y="1052736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F78A2B9B-6734-4359-8E94-D33EA22E680C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2B3C630-F104-4797-B3EB-9144154B49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8640"/>
            <a:ext cx="995890" cy="720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0" y="2060848"/>
          <a:ext cx="2267744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E29BB74F-E86B-45D4-94D6-686011C96F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4172904"/>
              </p:ext>
            </p:extLst>
          </p:nvPr>
        </p:nvGraphicFramePr>
        <p:xfrm>
          <a:off x="395536" y="1196752"/>
          <a:ext cx="8496944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251520" y="6453336"/>
            <a:ext cx="193514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000" dirty="0"/>
              <a:t>Данные указаны в тыс. рублей 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E19636D-BACA-4114-A420-C75EC71CE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13</a:t>
            </a:fld>
            <a:endParaRPr lang="ru-RU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36E4689E-3539-48EF-9FA3-20DBD1914699}"/>
              </a:ext>
            </a:extLst>
          </p:cNvPr>
          <p:cNvCxnSpPr>
            <a:cxnSpLocks/>
          </p:cNvCxnSpPr>
          <p:nvPr/>
        </p:nvCxnSpPr>
        <p:spPr>
          <a:xfrm>
            <a:off x="395536" y="980728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3FD70278-6E52-433A-AB27-61413176DC71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9C00C82-0501-49B7-9F69-D05E4E31D587}"/>
              </a:ext>
            </a:extLst>
          </p:cNvPr>
          <p:cNvSpPr/>
          <p:nvPr/>
        </p:nvSpPr>
        <p:spPr>
          <a:xfrm>
            <a:off x="395536" y="332656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РАСХОДЫ БЮДЖЕТА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C7128F1-676B-4DC2-BC30-C72AE51073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6632"/>
            <a:ext cx="995890" cy="720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4F8506F-2B02-46BD-A753-FB92E72899F2}"/>
              </a:ext>
            </a:extLst>
          </p:cNvPr>
          <p:cNvSpPr/>
          <p:nvPr/>
        </p:nvSpPr>
        <p:spPr>
          <a:xfrm>
            <a:off x="2267744" y="1412776"/>
            <a:ext cx="535279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chemeClr val="bg2">
                    <a:lumMod val="75000"/>
                  </a:schemeClr>
                </a:solidFill>
                <a:latin typeface="yandex-sans"/>
              </a:rPr>
              <a:t>16483,9  тыс. рублей</a:t>
            </a:r>
            <a:endParaRPr lang="ru-RU" sz="26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3403B27-9ADA-4A24-B899-A9B1786EFCBC}"/>
              </a:ext>
            </a:extLst>
          </p:cNvPr>
          <p:cNvSpPr/>
          <p:nvPr/>
        </p:nvSpPr>
        <p:spPr>
          <a:xfrm>
            <a:off x="827584" y="980728"/>
            <a:ext cx="799288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chemeClr val="bg2">
                    <a:lumMod val="75000"/>
                  </a:schemeClr>
                </a:solidFill>
                <a:latin typeface="yandex-sans"/>
              </a:rPr>
              <a:t>НАЦИОНАЛЬНАЯ  ЭКОНОМИКА</a:t>
            </a:r>
            <a:endParaRPr lang="ru-RU" sz="26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30DFC10C-E1B7-45F2-BDC5-0E313C76351E}"/>
              </a:ext>
            </a:extLst>
          </p:cNvPr>
          <p:cNvSpPr/>
          <p:nvPr/>
        </p:nvSpPr>
        <p:spPr>
          <a:xfrm>
            <a:off x="395536" y="260648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70C0"/>
                </a:solidFill>
              </a:rPr>
              <a:t>Приоритетные направления деятельности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E63367BD-C3E9-4F2A-A501-E3954AD83A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116487"/>
              </p:ext>
            </p:extLst>
          </p:nvPr>
        </p:nvGraphicFramePr>
        <p:xfrm>
          <a:off x="-324544" y="2132856"/>
          <a:ext cx="4896544" cy="435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74D4472-8354-45B6-95EE-D421D25CDD9D}"/>
              </a:ext>
            </a:extLst>
          </p:cNvPr>
          <p:cNvSpPr/>
          <p:nvPr/>
        </p:nvSpPr>
        <p:spPr>
          <a:xfrm>
            <a:off x="3995936" y="2348880"/>
            <a:ext cx="4896544" cy="13494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71500" algn="l"/>
              </a:tabLs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Временная занятость несовершеннолетних граждан - общедоступная трудовая деятельность, имеющая социально полезную направленность и организуемая для граждан в возрасте от 14 до 18 лет. Это мероприятие направлено на воспитание трудовых навыков, экономической самостоятельности, ответственности и дисциплинированности у несовершеннолетних граждан.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01C4433-8CDA-4175-84DC-729CC617208F}"/>
              </a:ext>
            </a:extLst>
          </p:cNvPr>
          <p:cNvSpPr/>
          <p:nvPr/>
        </p:nvSpPr>
        <p:spPr>
          <a:xfrm>
            <a:off x="3995936" y="3789040"/>
            <a:ext cx="48965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В пределах границ Муниципального образования поселок Стрельна находится 44 дороги общей протяженностью 11432,68 метров, площадь проезжей части и тротуаров составляет 58556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кв.м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, площадь полосы отвода – 41676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кв.м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89ED83A-A467-4A41-B4A9-19ACC42C52A9}"/>
              </a:ext>
            </a:extLst>
          </p:cNvPr>
          <p:cNvSpPr/>
          <p:nvPr/>
        </p:nvSpPr>
        <p:spPr>
          <a:xfrm>
            <a:off x="3995936" y="4725144"/>
            <a:ext cx="4896544" cy="1561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Создание добросовестной конкурентной среды благоприятно влияет на одну из важнейших сфер деятельности - потребительский рынок, который выполняет важную роль в создании рабочих мест, формирует значительные поступления в бюджет. В муниципальном образовании запущен проект «Деловая среда», где представители бизнеса, активные граждане в неформальной обстановке </a:t>
            </a:r>
            <a:r>
              <a:rPr lang="ru-RU" sz="1200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могут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обсудить горячие и волнующие вопросы, найти новые пути взаимодействия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006DB45C-A70A-4A76-BFB3-B3B9D229E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14</a:t>
            </a:fld>
            <a:endParaRPr lang="ru-RU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3F7A7D49-2D04-4865-BB9B-410309031B32}"/>
              </a:ext>
            </a:extLst>
          </p:cNvPr>
          <p:cNvCxnSpPr>
            <a:cxnSpLocks/>
          </p:cNvCxnSpPr>
          <p:nvPr/>
        </p:nvCxnSpPr>
        <p:spPr>
          <a:xfrm>
            <a:off x="395536" y="908720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8CA03C3E-2968-4F3F-8E0D-A54D74B5B1C6}"/>
              </a:ext>
            </a:extLst>
          </p:cNvPr>
          <p:cNvCxnSpPr>
            <a:cxnSpLocks/>
          </p:cNvCxnSpPr>
          <p:nvPr/>
        </p:nvCxnSpPr>
        <p:spPr>
          <a:xfrm>
            <a:off x="395536" y="6453336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481E44D-F7B3-4D7A-848E-BDE9B5D71E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6632"/>
            <a:ext cx="99589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2813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object 17"/>
          <p:cNvSpPr txBox="1"/>
          <p:nvPr/>
        </p:nvSpPr>
        <p:spPr>
          <a:xfrm>
            <a:off x="179512" y="6381328"/>
            <a:ext cx="1383030" cy="31940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>
              <a:lnSpc>
                <a:spcPts val="1210"/>
              </a:lnSpc>
              <a:spcBef>
                <a:spcPts val="20"/>
              </a:spcBef>
            </a:pPr>
            <a:r>
              <a:rPr sz="1000" i="1" spc="-5" dirty="0">
                <a:latin typeface="Times New Roman"/>
                <a:cs typeface="Times New Roman"/>
              </a:rPr>
              <a:t>Средства на</a:t>
            </a:r>
            <a:r>
              <a:rPr sz="1000" i="1" spc="-7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реализацию  </a:t>
            </a:r>
            <a:r>
              <a:rPr sz="1000" i="1" spc="-5" dirty="0">
                <a:latin typeface="Times New Roman"/>
                <a:cs typeface="Times New Roman"/>
              </a:rPr>
              <a:t>программы ,</a:t>
            </a:r>
            <a:r>
              <a:rPr sz="1000" i="1" spc="-40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тыс.рублей</a:t>
            </a:r>
            <a:endParaRPr sz="1000" dirty="0">
              <a:latin typeface="Times New Roman"/>
              <a:cs typeface="Times New Roman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B9C1FFB0-E499-4B20-89D5-236366494734}"/>
              </a:ext>
            </a:extLst>
          </p:cNvPr>
          <p:cNvSpPr/>
          <p:nvPr/>
        </p:nvSpPr>
        <p:spPr>
          <a:xfrm>
            <a:off x="6444208" y="1628800"/>
            <a:ext cx="2088232" cy="1080120"/>
          </a:xfrm>
          <a:prstGeom prst="ellipse">
            <a:avLst/>
          </a:prstGeom>
          <a:solidFill>
            <a:schemeClr val="bg1"/>
          </a:solidFill>
          <a:ln w="25400" cmpd="sng">
            <a:solidFill>
              <a:schemeClr val="bg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15613,9 тыс. руб.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7604FF1-85A4-486C-9A95-55873945EA7C}"/>
              </a:ext>
            </a:extLst>
          </p:cNvPr>
          <p:cNvSpPr/>
          <p:nvPr/>
        </p:nvSpPr>
        <p:spPr>
          <a:xfrm>
            <a:off x="395536" y="1700808"/>
            <a:ext cx="5904656" cy="1313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375">
              <a:lnSpc>
                <a:spcPts val="1410"/>
              </a:lnSpc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</a:t>
            </a:r>
            <a:r>
              <a:rPr lang="ru-RU" sz="14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</a:t>
            </a:r>
          </a:p>
          <a:p>
            <a:pPr marL="79375">
              <a:lnSpc>
                <a:spcPts val="141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9375" algn="just">
              <a:lnSpc>
                <a:spcPct val="10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Поддержание транспортно-эксплуатационного состояния автомобильных дорог, отвечающего требованиям нормативно-технической документации, обеспечение безопасности движения транспорта и пешеходов, снижение аварийности, предотвращение подтопления территорий</a:t>
            </a:r>
          </a:p>
        </p:txBody>
      </p:sp>
      <p:sp>
        <p:nvSpPr>
          <p:cNvPr id="18" name="object 10"/>
          <p:cNvSpPr txBox="1"/>
          <p:nvPr/>
        </p:nvSpPr>
        <p:spPr>
          <a:xfrm>
            <a:off x="1259632" y="188640"/>
            <a:ext cx="7560840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ВЕДОМСТВЕННАЯ </a:t>
            </a:r>
            <a:r>
              <a:rPr sz="1400" b="1" spc="-1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</a:t>
            </a:r>
            <a:r>
              <a:rPr sz="1400" b="1" spc="55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endParaRPr sz="14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" marR="5080" algn="ctr">
              <a:lnSpc>
                <a:spcPct val="100000"/>
              </a:lnSpc>
              <a:spcBef>
                <a:spcPts val="45"/>
              </a:spcBef>
            </a:pP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«Текущий ремонт и содержание дорог,  расположенных в пределах границ муниципального образования»</a:t>
            </a:r>
            <a:endParaRPr sz="1200" dirty="0">
              <a:solidFill>
                <a:schemeClr val="bg2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FEA8807-50F1-4CB7-AD78-8A06289417BB}"/>
              </a:ext>
            </a:extLst>
          </p:cNvPr>
          <p:cNvSpPr/>
          <p:nvPr/>
        </p:nvSpPr>
        <p:spPr>
          <a:xfrm>
            <a:off x="395536" y="3645024"/>
            <a:ext cx="482453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375"/>
            <a:r>
              <a:rPr lang="ru-RU" sz="1400" b="1" dirty="0">
                <a:latin typeface="Times New Roman"/>
                <a:cs typeface="Times New Roman"/>
              </a:rPr>
              <a:t>Задачи</a:t>
            </a:r>
            <a:r>
              <a:rPr lang="ru-RU" sz="1400" b="1" spc="-25" dirty="0">
                <a:latin typeface="Times New Roman"/>
                <a:cs typeface="Times New Roman"/>
              </a:rPr>
              <a:t> </a:t>
            </a:r>
            <a:r>
              <a:rPr lang="ru-RU" sz="1400" b="1" spc="-5" dirty="0">
                <a:latin typeface="Times New Roman"/>
                <a:cs typeface="Times New Roman"/>
              </a:rPr>
              <a:t>программы:</a:t>
            </a:r>
          </a:p>
          <a:p>
            <a:pPr marL="79375"/>
            <a:endParaRPr lang="ru-RU" sz="1400" b="1" spc="-5" dirty="0">
              <a:latin typeface="Times New Roman"/>
              <a:cs typeface="Times New Roman"/>
            </a:endParaRPr>
          </a:p>
          <a:p>
            <a:pPr marL="365125" indent="-285750">
              <a:buFont typeface="Wingdings" panose="05000000000000000000" pitchFamily="2" charset="2"/>
              <a:buChar char="ü"/>
            </a:pPr>
            <a:r>
              <a:rPr lang="ru-RU" sz="1400" spc="-5" dirty="0">
                <a:latin typeface="Times New Roman"/>
                <a:cs typeface="Times New Roman"/>
              </a:rPr>
              <a:t>Уборка и содержание дорог – 100232 </a:t>
            </a:r>
            <a:r>
              <a:rPr lang="ru-RU" sz="1400" spc="-5" dirty="0" err="1">
                <a:latin typeface="Times New Roman"/>
                <a:cs typeface="Times New Roman"/>
              </a:rPr>
              <a:t>кв.м</a:t>
            </a:r>
            <a:endParaRPr lang="ru-RU" sz="1400" spc="-5" dirty="0">
              <a:latin typeface="Times New Roman"/>
              <a:cs typeface="Times New Roman"/>
            </a:endParaRPr>
          </a:p>
        </p:txBody>
      </p:sp>
      <p:pic>
        <p:nvPicPr>
          <p:cNvPr id="1028" name="Picture 4" descr="\\192.168.2.31\документы\20191004_1457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3284984"/>
            <a:ext cx="3472385" cy="2433732"/>
          </a:xfrm>
          <a:prstGeom prst="rect">
            <a:avLst/>
          </a:prstGeom>
          <a:noFill/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56BF1BB-73A9-4A30-979C-64C7FBE1E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15</a:t>
            </a:fld>
            <a:endParaRPr lang="ru-RU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E6582FA-6BE3-4965-A421-109D6C2F374B}"/>
              </a:ext>
            </a:extLst>
          </p:cNvPr>
          <p:cNvCxnSpPr>
            <a:cxnSpLocks/>
          </p:cNvCxnSpPr>
          <p:nvPr/>
        </p:nvCxnSpPr>
        <p:spPr>
          <a:xfrm>
            <a:off x="251520" y="6309320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E92E811-22D3-4D4A-9583-7699EBE5115C}"/>
              </a:ext>
            </a:extLst>
          </p:cNvPr>
          <p:cNvSpPr/>
          <p:nvPr/>
        </p:nvSpPr>
        <p:spPr>
          <a:xfrm>
            <a:off x="323528" y="5013176"/>
            <a:ext cx="4824536" cy="882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375">
              <a:lnSpc>
                <a:spcPts val="1410"/>
              </a:lnSpc>
            </a:pPr>
            <a:r>
              <a:rPr lang="ru-RU" sz="1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исполнитель:</a:t>
            </a:r>
          </a:p>
          <a:p>
            <a:pPr marL="79375">
              <a:lnSpc>
                <a:spcPts val="141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9375" algn="just">
              <a:lnSpc>
                <a:spcPct val="10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 благоустройства Местной администрации Муниципального образования поселок Стрельна</a:t>
            </a: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74A6EBA5-422E-437D-B341-EE38D4324E06}"/>
              </a:ext>
            </a:extLst>
          </p:cNvPr>
          <p:cNvCxnSpPr>
            <a:cxnSpLocks/>
          </p:cNvCxnSpPr>
          <p:nvPr/>
        </p:nvCxnSpPr>
        <p:spPr>
          <a:xfrm>
            <a:off x="395536" y="9807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45F2F36-30E7-4A15-87AF-CFD8D4ABF0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995890" cy="720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3403B27-9ADA-4A24-B899-A9B1786EFCBC}"/>
              </a:ext>
            </a:extLst>
          </p:cNvPr>
          <p:cNvSpPr/>
          <p:nvPr/>
        </p:nvSpPr>
        <p:spPr>
          <a:xfrm>
            <a:off x="1043608" y="1340768"/>
            <a:ext cx="727280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chemeClr val="accent5"/>
                </a:solidFill>
                <a:latin typeface="yandex-sans"/>
              </a:rPr>
              <a:t>ЖИЛИЩНО-КОММУНАЛЬНОЕ ХОЗЯЙСТВО</a:t>
            </a:r>
          </a:p>
          <a:p>
            <a:pPr algn="ctr"/>
            <a:endParaRPr lang="ru-RU" sz="2600" b="1" dirty="0">
              <a:solidFill>
                <a:schemeClr val="accent5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30DFC10C-E1B7-45F2-BDC5-0E313C76351E}"/>
              </a:ext>
            </a:extLst>
          </p:cNvPr>
          <p:cNvSpPr/>
          <p:nvPr/>
        </p:nvSpPr>
        <p:spPr>
          <a:xfrm>
            <a:off x="755576" y="260648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70C0"/>
                </a:solidFill>
              </a:rPr>
              <a:t>Приоритетные направления деятельности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4F8506F-2B02-46BD-A753-FB92E72899F2}"/>
              </a:ext>
            </a:extLst>
          </p:cNvPr>
          <p:cNvSpPr/>
          <p:nvPr/>
        </p:nvSpPr>
        <p:spPr>
          <a:xfrm>
            <a:off x="2699792" y="1772816"/>
            <a:ext cx="432048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chemeClr val="accent5"/>
                </a:solidFill>
                <a:latin typeface="yandex-sans"/>
              </a:rPr>
              <a:t>38006,1 тыс. рублей</a:t>
            </a:r>
            <a:endParaRPr lang="ru-RU" sz="2600" b="1" dirty="0">
              <a:solidFill>
                <a:schemeClr val="accent5"/>
              </a:solidFill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C81A73F2-23BA-47CB-ABEB-9DA88955D3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1624278"/>
              </p:ext>
            </p:extLst>
          </p:nvPr>
        </p:nvGraphicFramePr>
        <p:xfrm>
          <a:off x="1115616" y="2348880"/>
          <a:ext cx="3312368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38BF9959-1427-4345-8D95-D9689E810C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8628888"/>
              </p:ext>
            </p:extLst>
          </p:nvPr>
        </p:nvGraphicFramePr>
        <p:xfrm>
          <a:off x="4788024" y="2564904"/>
          <a:ext cx="3888432" cy="280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B403E3F-C3C2-4A1D-8FC9-3C296F603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16</a:t>
            </a:fld>
            <a:endParaRPr lang="ru-RU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93C464DE-B4BA-4F68-85FF-D2C22716B02A}"/>
              </a:ext>
            </a:extLst>
          </p:cNvPr>
          <p:cNvCxnSpPr>
            <a:cxnSpLocks/>
          </p:cNvCxnSpPr>
          <p:nvPr/>
        </p:nvCxnSpPr>
        <p:spPr>
          <a:xfrm>
            <a:off x="395536" y="1052736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E086A21-34E1-47BA-ACB1-B718C2F45540}"/>
              </a:ext>
            </a:extLst>
          </p:cNvPr>
          <p:cNvCxnSpPr>
            <a:cxnSpLocks/>
          </p:cNvCxnSpPr>
          <p:nvPr/>
        </p:nvCxnSpPr>
        <p:spPr>
          <a:xfrm>
            <a:off x="395536" y="6453336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30EB25F-21FD-42B1-9F70-54552CA3959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6632"/>
            <a:ext cx="99589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4478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48064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B9C1FFB0-E499-4B20-89D5-236366494734}"/>
              </a:ext>
            </a:extLst>
          </p:cNvPr>
          <p:cNvSpPr/>
          <p:nvPr/>
        </p:nvSpPr>
        <p:spPr>
          <a:xfrm>
            <a:off x="6804248" y="1268760"/>
            <a:ext cx="2088232" cy="1080120"/>
          </a:xfrm>
          <a:prstGeom prst="ellipse">
            <a:avLst/>
          </a:prstGeom>
          <a:solidFill>
            <a:schemeClr val="bg1"/>
          </a:solidFill>
          <a:ln w="25400" cmpd="sng">
            <a:solidFill>
              <a:schemeClr val="accent5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25620,7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тыс. руб.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7604FF1-85A4-486C-9A95-55873945EA7C}"/>
              </a:ext>
            </a:extLst>
          </p:cNvPr>
          <p:cNvSpPr/>
          <p:nvPr/>
        </p:nvSpPr>
        <p:spPr>
          <a:xfrm>
            <a:off x="395536" y="1268760"/>
            <a:ext cx="6552728" cy="918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375">
              <a:lnSpc>
                <a:spcPts val="1410"/>
              </a:lnSpc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</a:t>
            </a:r>
            <a:r>
              <a:rPr lang="ru-RU" sz="14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9375">
              <a:lnSpc>
                <a:spcPct val="1000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9375">
              <a:lnSpc>
                <a:spcPct val="10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благоприятных, комфортных и безопасных условий для проживания жителей </a:t>
            </a:r>
          </a:p>
        </p:txBody>
      </p:sp>
      <p:sp>
        <p:nvSpPr>
          <p:cNvPr id="18" name="object 10"/>
          <p:cNvSpPr txBox="1"/>
          <p:nvPr/>
        </p:nvSpPr>
        <p:spPr>
          <a:xfrm>
            <a:off x="395536" y="332656"/>
            <a:ext cx="8496944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ВЕДОМСТВЕННАЯ </a:t>
            </a:r>
            <a:r>
              <a:rPr sz="1400" b="1" spc="-1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</a:t>
            </a:r>
            <a:r>
              <a:rPr sz="1400" b="1" spc="5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endParaRPr sz="14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" marR="5080" algn="ctr">
              <a:lnSpc>
                <a:spcPct val="100000"/>
              </a:lnSpc>
              <a:spcBef>
                <a:spcPts val="45"/>
              </a:spcBef>
            </a:pPr>
            <a:r>
              <a:rPr lang="ru-RU" sz="14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"Благоустройство территории муниципального образования»</a:t>
            </a:r>
            <a:endParaRPr sz="14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5D8D3C2-6E49-426F-91EF-ED2CC9B86D62}"/>
              </a:ext>
            </a:extLst>
          </p:cNvPr>
          <p:cNvSpPr/>
          <p:nvPr/>
        </p:nvSpPr>
        <p:spPr>
          <a:xfrm>
            <a:off x="395536" y="2204864"/>
            <a:ext cx="4942497" cy="2605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375">
              <a:lnSpc>
                <a:spcPts val="1410"/>
              </a:lnSpc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14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</a:t>
            </a:r>
          </a:p>
          <a:p>
            <a:pPr marL="79375">
              <a:lnSpc>
                <a:spcPts val="1410"/>
              </a:lnSpc>
            </a:pPr>
            <a:endParaRPr lang="ru-RU" sz="1400" b="1" spc="-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22275" indent="-342900">
              <a:lnSpc>
                <a:spcPts val="1410"/>
              </a:lnSpc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проектов благоустройства –6 штук</a:t>
            </a:r>
          </a:p>
          <a:p>
            <a:pPr marL="422275" indent="-342900">
              <a:lnSpc>
                <a:spcPts val="1410"/>
              </a:lnSpc>
              <a:buFont typeface="Wingdings" panose="05000000000000000000" pitchFamily="2" charset="2"/>
              <a:buChar char="ü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покрытий, расположенных на внутриквартальных территориях – 1303,17 кв.м</a:t>
            </a:r>
          </a:p>
          <a:p>
            <a:pPr marL="422275" indent="-342900">
              <a:lnSpc>
                <a:spcPts val="1410"/>
              </a:lnSpc>
              <a:buFont typeface="Wingdings" panose="05000000000000000000" pitchFamily="2" charset="2"/>
              <a:buChar char="ü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Понижение бортового камня – 46 штук;</a:t>
            </a:r>
          </a:p>
          <a:p>
            <a:pPr marL="422275" indent="-342900">
              <a:lnSpc>
                <a:spcPts val="1410"/>
              </a:lnSpc>
              <a:buFont typeface="Wingdings" panose="05000000000000000000" pitchFamily="2" charset="2"/>
              <a:buChar char="ü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элементов благоустройства, расположенных на территориях детских и спортивных площадок;</a:t>
            </a:r>
          </a:p>
          <a:p>
            <a:pPr marL="422275" indent="-342900">
              <a:lnSpc>
                <a:spcPts val="1410"/>
              </a:lnSpc>
              <a:buFont typeface="Wingdings" panose="05000000000000000000" pitchFamily="2" charset="2"/>
              <a:buChar char="ü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элементов озеленения - 28366</a:t>
            </a:r>
          </a:p>
          <a:p>
            <a:pPr marL="422275" indent="-342900">
              <a:lnSpc>
                <a:spcPts val="1410"/>
              </a:lnSpc>
              <a:buFont typeface="Wingdings" panose="05000000000000000000" pitchFamily="2" charset="2"/>
              <a:buChar char="ü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Посадка цветов в клумбы – 18751 шт.</a:t>
            </a:r>
          </a:p>
          <a:p>
            <a:pPr marL="422275" indent="-342900">
              <a:lnSpc>
                <a:spcPts val="1410"/>
              </a:lnSpc>
              <a:buFont typeface="Wingdings" panose="05000000000000000000" pitchFamily="2" charset="2"/>
              <a:buChar char="ü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Посадка цветов в ранее установленные вазоны – 9615 шт.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22275" indent="-342900">
              <a:lnSpc>
                <a:spcPts val="1410"/>
              </a:lnSpc>
              <a:buFont typeface="Wingdings" panose="05000000000000000000" pitchFamily="2" charset="2"/>
              <a:buChar char="ü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работ по осуществлению благоустройства элементов благоустройства – 2 условные единицы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\\192.168.2.190\Users\Public\БЛАГОУСТРОЙСТВО\Санкт-Петербургское шоссе, д.94-96-98.JPG">
            <a:extLst>
              <a:ext uri="{FF2B5EF4-FFF2-40B4-BE49-F238E27FC236}">
                <a16:creationId xmlns:a16="http://schemas.microsoft.com/office/drawing/2014/main" id="{C2367021-6A1E-44A3-97B5-F2004182BE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r="167" b="22930"/>
          <a:stretch>
            <a:fillRect/>
          </a:stretch>
        </p:blipFill>
        <p:spPr bwMode="auto">
          <a:xfrm>
            <a:off x="5436096" y="2996952"/>
            <a:ext cx="3312368" cy="2448272"/>
          </a:xfrm>
          <a:prstGeom prst="rect">
            <a:avLst/>
          </a:prstGeom>
          <a:noFill/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0AF9DAD-BA33-4AE2-A7AD-9F1A0AD1A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17</a:t>
            </a:fld>
            <a:endParaRPr lang="ru-RU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4F0B3444-97B4-4768-AE65-EA0B501E688D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54BAC0F-06D7-4741-9F66-7E442DEA120C}"/>
              </a:ext>
            </a:extLst>
          </p:cNvPr>
          <p:cNvSpPr/>
          <p:nvPr/>
        </p:nvSpPr>
        <p:spPr>
          <a:xfrm>
            <a:off x="395536" y="5157192"/>
            <a:ext cx="4824536" cy="882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375">
              <a:lnSpc>
                <a:spcPts val="1410"/>
              </a:lnSpc>
            </a:pPr>
            <a:r>
              <a:rPr lang="ru-RU" sz="1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исполнитель:</a:t>
            </a:r>
          </a:p>
          <a:p>
            <a:pPr marL="79375">
              <a:lnSpc>
                <a:spcPts val="141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9375" algn="just">
              <a:lnSpc>
                <a:spcPct val="10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 благоустройства Местной администрации Муниципального образования поселок Стрельна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C2BAAA66-B37C-4041-A46B-3D1C2D6102E7}"/>
              </a:ext>
            </a:extLst>
          </p:cNvPr>
          <p:cNvCxnSpPr>
            <a:cxnSpLocks/>
          </p:cNvCxnSpPr>
          <p:nvPr/>
        </p:nvCxnSpPr>
        <p:spPr>
          <a:xfrm>
            <a:off x="395536" y="9807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0B49E85-20DE-4A2B-80F9-C262739EDB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6632"/>
            <a:ext cx="99589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8363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object 17"/>
          <p:cNvSpPr txBox="1"/>
          <p:nvPr/>
        </p:nvSpPr>
        <p:spPr>
          <a:xfrm>
            <a:off x="179512" y="6381328"/>
            <a:ext cx="1383030" cy="310341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>
              <a:lnSpc>
                <a:spcPts val="1210"/>
              </a:lnSpc>
              <a:spcBef>
                <a:spcPts val="20"/>
              </a:spcBef>
            </a:pPr>
            <a:r>
              <a:rPr sz="1000" i="1" spc="-5" dirty="0">
                <a:latin typeface="Times New Roman"/>
                <a:cs typeface="Times New Roman"/>
              </a:rPr>
              <a:t>Средства на</a:t>
            </a:r>
            <a:r>
              <a:rPr sz="1000" i="1" spc="-7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реализацию  </a:t>
            </a:r>
            <a:r>
              <a:rPr sz="1000" i="1" spc="-5" dirty="0">
                <a:latin typeface="Times New Roman"/>
                <a:cs typeface="Times New Roman"/>
              </a:rPr>
              <a:t>программы ,</a:t>
            </a:r>
            <a:r>
              <a:rPr sz="1000" i="1" spc="-40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тыс.рублей</a:t>
            </a:r>
            <a:endParaRPr sz="1000" dirty="0">
              <a:latin typeface="Times New Roman"/>
              <a:cs typeface="Times New Roman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BB9AE5A-81D7-4578-9929-67922091161A}"/>
              </a:ext>
            </a:extLst>
          </p:cNvPr>
          <p:cNvSpPr/>
          <p:nvPr/>
        </p:nvSpPr>
        <p:spPr>
          <a:xfrm>
            <a:off x="323528" y="332656"/>
            <a:ext cx="849694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619125" algn="l"/>
              </a:tabLst>
            </a:pPr>
            <a:r>
              <a:rPr lang="ru-RU" sz="1400" b="1" dirty="0">
                <a:solidFill>
                  <a:schemeClr val="accent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Адресная программа</a:t>
            </a:r>
            <a:endParaRPr lang="ru-RU" sz="1400" dirty="0">
              <a:solidFill>
                <a:schemeClr val="accent5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Aft>
                <a:spcPts val="0"/>
              </a:spcAft>
              <a:tabLst>
                <a:tab pos="619125" algn="l"/>
              </a:tabLst>
            </a:pPr>
            <a:r>
              <a:rPr lang="ru-RU" sz="1400" b="1" dirty="0">
                <a:solidFill>
                  <a:schemeClr val="accent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выполнения работ по п</a:t>
            </a:r>
            <a:r>
              <a:rPr lang="ru-RU" sz="1400" b="1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роектированию благоустройства при размещении элементов благоустройства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6E289A78-9582-4167-B9B2-9E60C0219FD6}"/>
              </a:ext>
            </a:extLst>
          </p:cNvPr>
          <p:cNvCxnSpPr>
            <a:cxnSpLocks/>
          </p:cNvCxnSpPr>
          <p:nvPr/>
        </p:nvCxnSpPr>
        <p:spPr>
          <a:xfrm>
            <a:off x="251520" y="6237312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D715BA3-E8C3-4F0B-AEA0-D8E1FDD27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18</a:t>
            </a:fld>
            <a:endParaRPr lang="ru-RU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39C2CE30-A044-4FD9-B32A-0360BED962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398668"/>
              </p:ext>
            </p:extLst>
          </p:nvPr>
        </p:nvGraphicFramePr>
        <p:xfrm>
          <a:off x="539552" y="908720"/>
          <a:ext cx="8136904" cy="520614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15108">
                  <a:extLst>
                    <a:ext uri="{9D8B030D-6E8A-4147-A177-3AD203B41FA5}">
                      <a16:colId xmlns:a16="http://schemas.microsoft.com/office/drawing/2014/main" val="3784390342"/>
                    </a:ext>
                  </a:extLst>
                </a:gridCol>
                <a:gridCol w="4049052">
                  <a:extLst>
                    <a:ext uri="{9D8B030D-6E8A-4147-A177-3AD203B41FA5}">
                      <a16:colId xmlns:a16="http://schemas.microsoft.com/office/drawing/2014/main" val="1136598560"/>
                    </a:ext>
                  </a:extLst>
                </a:gridCol>
                <a:gridCol w="1129277">
                  <a:extLst>
                    <a:ext uri="{9D8B030D-6E8A-4147-A177-3AD203B41FA5}">
                      <a16:colId xmlns:a16="http://schemas.microsoft.com/office/drawing/2014/main" val="3456150201"/>
                    </a:ext>
                  </a:extLst>
                </a:gridCol>
                <a:gridCol w="1237418">
                  <a:extLst>
                    <a:ext uri="{9D8B030D-6E8A-4147-A177-3AD203B41FA5}">
                      <a16:colId xmlns:a16="http://schemas.microsoft.com/office/drawing/2014/main" val="3623204562"/>
                    </a:ext>
                  </a:extLst>
                </a:gridCol>
                <a:gridCol w="1206049">
                  <a:extLst>
                    <a:ext uri="{9D8B030D-6E8A-4147-A177-3AD203B41FA5}">
                      <a16:colId xmlns:a16="http://schemas.microsoft.com/office/drawing/2014/main" val="376140512"/>
                    </a:ext>
                  </a:extLst>
                </a:gridCol>
              </a:tblGrid>
              <a:tr h="4068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работ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Стоимость, тыс.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1258649"/>
                  </a:ext>
                </a:extLst>
              </a:tr>
              <a:tr h="6173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Проектирование благоустройства при размещении элементов благоустройства: покрытие проездов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655,0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4077503"/>
                  </a:ext>
                </a:extLst>
              </a:tr>
              <a:tr h="1963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Нагорная ул., д.17, 17б, 17д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255,0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/>
                </a:tc>
                <a:extLst>
                  <a:ext uri="{0D108BD9-81ED-4DB2-BD59-A6C34878D82A}">
                    <a16:rowId xmlns:a16="http://schemas.microsoft.com/office/drawing/2014/main" val="651105938"/>
                  </a:ext>
                </a:extLst>
              </a:tr>
              <a:tr h="1963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Красносельское шоссе, д.16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400,00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 anchor="ctr"/>
                </a:tc>
                <a:extLst>
                  <a:ext uri="{0D108BD9-81ED-4DB2-BD59-A6C34878D82A}">
                    <a16:rowId xmlns:a16="http://schemas.microsoft.com/office/drawing/2014/main" val="1039949496"/>
                  </a:ext>
                </a:extLst>
              </a:tr>
              <a:tr h="6173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Проектирование благоустройства при размещении элементов благоустройства: контейнерная площадка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услуга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510,00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2804358"/>
                  </a:ext>
                </a:extLst>
              </a:tr>
              <a:tr h="1963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Львовская ул., д. 19 корп.2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255,00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/>
                </a:tc>
                <a:extLst>
                  <a:ext uri="{0D108BD9-81ED-4DB2-BD59-A6C34878D82A}">
                    <a16:rowId xmlns:a16="http://schemas.microsoft.com/office/drawing/2014/main" val="1679029827"/>
                  </a:ext>
                </a:extLst>
              </a:tr>
              <a:tr h="1963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2.2.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Львовская ул., д.27 корп. 2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255,00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/>
                </a:tc>
                <a:extLst>
                  <a:ext uri="{0D108BD9-81ED-4DB2-BD59-A6C34878D82A}">
                    <a16:rowId xmlns:a16="http://schemas.microsoft.com/office/drawing/2014/main" val="2220859188"/>
                  </a:ext>
                </a:extLst>
              </a:tr>
              <a:tr h="14595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Проектирование благоустройства при размещении устройств для вертикального озеленения и цветочного оформления, навесов, беседок, уличной мебели, урн, элементов озеленения, информационных щитов и стендов, планировочного устройства (комплексное благоустройство)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300,00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853094"/>
                  </a:ext>
                </a:extLst>
              </a:tr>
              <a:tr h="1963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Гоголя ул., д.9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300,00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/>
                </a:tc>
                <a:extLst>
                  <a:ext uri="{0D108BD9-81ED-4DB2-BD59-A6C34878D82A}">
                    <a16:rowId xmlns:a16="http://schemas.microsoft.com/office/drawing/2014/main" val="3706124863"/>
                  </a:ext>
                </a:extLst>
              </a:tr>
              <a:tr h="6173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Проектирование благоустройства при размещении элементов благоустройства: спортивная площадка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300,00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60313"/>
                  </a:ext>
                </a:extLst>
              </a:tr>
              <a:tr h="1963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4.1.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Маяковского ул.- Островского ул. – Связи ул.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300,00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561" marR="65561" marT="0" marB="0"/>
                </a:tc>
                <a:extLst>
                  <a:ext uri="{0D108BD9-81ED-4DB2-BD59-A6C34878D82A}">
                    <a16:rowId xmlns:a16="http://schemas.microsoft.com/office/drawing/2014/main" val="27396382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95571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BEF1F0E-54F0-4225-82AA-0CA2560DBCAC}"/>
              </a:ext>
            </a:extLst>
          </p:cNvPr>
          <p:cNvSpPr/>
          <p:nvPr/>
        </p:nvSpPr>
        <p:spPr>
          <a:xfrm>
            <a:off x="323528" y="404664"/>
            <a:ext cx="856895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619125" algn="l"/>
              </a:tabLst>
            </a:pPr>
            <a:r>
              <a:rPr lang="ru-RU" sz="1400" b="1" dirty="0">
                <a:solidFill>
                  <a:schemeClr val="accent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Адресная программа </a:t>
            </a:r>
            <a:endParaRPr lang="ru-RU" sz="1400" dirty="0">
              <a:solidFill>
                <a:schemeClr val="accent5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Aft>
                <a:spcPts val="0"/>
              </a:spcAft>
              <a:tabLst>
                <a:tab pos="619125" algn="l"/>
              </a:tabLst>
            </a:pPr>
            <a:r>
              <a:rPr lang="ru-RU" sz="1400" b="1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выполнения работ по содержанию внутриквартальных территорий в части обеспечения ремонта покрытий, расположенных на внутриквартальных территориях</a:t>
            </a:r>
            <a:endParaRPr lang="ru-RU" sz="1400" dirty="0">
              <a:solidFill>
                <a:schemeClr val="accent5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object 17"/>
          <p:cNvSpPr txBox="1"/>
          <p:nvPr/>
        </p:nvSpPr>
        <p:spPr>
          <a:xfrm>
            <a:off x="395536" y="6381328"/>
            <a:ext cx="1383030" cy="31940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>
              <a:lnSpc>
                <a:spcPts val="1210"/>
              </a:lnSpc>
              <a:spcBef>
                <a:spcPts val="20"/>
              </a:spcBef>
            </a:pPr>
            <a:r>
              <a:rPr sz="1000" i="1" spc="-5" dirty="0">
                <a:latin typeface="Times New Roman"/>
                <a:cs typeface="Times New Roman"/>
              </a:rPr>
              <a:t>Средства на</a:t>
            </a:r>
            <a:r>
              <a:rPr sz="1000" i="1" spc="-7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реализацию  </a:t>
            </a:r>
            <a:r>
              <a:rPr sz="1000" i="1" spc="-5" dirty="0">
                <a:latin typeface="Times New Roman"/>
                <a:cs typeface="Times New Roman"/>
              </a:rPr>
              <a:t>программы ,</a:t>
            </a:r>
            <a:r>
              <a:rPr sz="1000" i="1" spc="-40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тыс.рублей</a:t>
            </a:r>
            <a:endParaRPr sz="1000" dirty="0">
              <a:latin typeface="Times New Roman"/>
              <a:cs typeface="Times New Roman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52F1014-19C4-4D29-95A3-B44C9A70C3F7}"/>
              </a:ext>
            </a:extLst>
          </p:cNvPr>
          <p:cNvCxnSpPr>
            <a:cxnSpLocks/>
          </p:cNvCxnSpPr>
          <p:nvPr/>
        </p:nvCxnSpPr>
        <p:spPr>
          <a:xfrm>
            <a:off x="323528" y="6309320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8DD289B-C14C-48B4-B590-6F8A48082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19</a:t>
            </a:fld>
            <a:endParaRPr lang="ru-RU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B49F3D0C-089B-4043-866F-D8F1F235EE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4402043"/>
              </p:ext>
            </p:extLst>
          </p:nvPr>
        </p:nvGraphicFramePr>
        <p:xfrm>
          <a:off x="467544" y="1124744"/>
          <a:ext cx="8280920" cy="511257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84713">
                  <a:extLst>
                    <a:ext uri="{9D8B030D-6E8A-4147-A177-3AD203B41FA5}">
                      <a16:colId xmlns:a16="http://schemas.microsoft.com/office/drawing/2014/main" val="1625734098"/>
                    </a:ext>
                  </a:extLst>
                </a:gridCol>
                <a:gridCol w="4060230">
                  <a:extLst>
                    <a:ext uri="{9D8B030D-6E8A-4147-A177-3AD203B41FA5}">
                      <a16:colId xmlns:a16="http://schemas.microsoft.com/office/drawing/2014/main" val="192190966"/>
                    </a:ext>
                  </a:extLst>
                </a:gridCol>
                <a:gridCol w="1149265">
                  <a:extLst>
                    <a:ext uri="{9D8B030D-6E8A-4147-A177-3AD203B41FA5}">
                      <a16:colId xmlns:a16="http://schemas.microsoft.com/office/drawing/2014/main" val="202778245"/>
                    </a:ext>
                  </a:extLst>
                </a:gridCol>
                <a:gridCol w="1259318">
                  <a:extLst>
                    <a:ext uri="{9D8B030D-6E8A-4147-A177-3AD203B41FA5}">
                      <a16:colId xmlns:a16="http://schemas.microsoft.com/office/drawing/2014/main" val="2302421467"/>
                    </a:ext>
                  </a:extLst>
                </a:gridCol>
                <a:gridCol w="1227394">
                  <a:extLst>
                    <a:ext uri="{9D8B030D-6E8A-4147-A177-3AD203B41FA5}">
                      <a16:colId xmlns:a16="http://schemas.microsoft.com/office/drawing/2014/main" val="3101064665"/>
                    </a:ext>
                  </a:extLst>
                </a:gridCol>
              </a:tblGrid>
              <a:tr h="4481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работ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Стоимость, тыс.руб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1261711"/>
                  </a:ext>
                </a:extLst>
              </a:tr>
              <a:tr h="392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Ремонт покрытий, расположенных на внутриквартальных территориях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r>
                        <a:rPr lang="ru-RU" sz="12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1283,67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2475,10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5765143"/>
                  </a:ext>
                </a:extLst>
              </a:tr>
              <a:tr h="392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Проезд к д. 13 А по ул. Народной (за д.5 и 7 по ул. Народной)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r>
                        <a:rPr lang="ru-RU" sz="12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323,6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602,70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extLst>
                  <a:ext uri="{0D108BD9-81ED-4DB2-BD59-A6C34878D82A}">
                    <a16:rowId xmlns:a16="http://schemas.microsoft.com/office/drawing/2014/main" val="174840062"/>
                  </a:ext>
                </a:extLst>
              </a:tr>
              <a:tr h="189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Полевой дороги до ул. Энгельса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r>
                        <a:rPr lang="ru-RU" sz="12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349,37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803,80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extLst>
                  <a:ext uri="{0D108BD9-81ED-4DB2-BD59-A6C34878D82A}">
                    <a16:rowId xmlns:a16="http://schemas.microsoft.com/office/drawing/2014/main" val="2296805299"/>
                  </a:ext>
                </a:extLst>
              </a:tr>
              <a:tr h="2171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Львовская ул., д.23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r>
                        <a:rPr lang="ru-RU" sz="12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284,4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688,00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extLst>
                  <a:ext uri="{0D108BD9-81ED-4DB2-BD59-A6C34878D82A}">
                    <a16:rowId xmlns:a16="http://schemas.microsoft.com/office/drawing/2014/main" val="2006754924"/>
                  </a:ext>
                </a:extLst>
              </a:tr>
              <a:tr h="189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Львовская ул., д.23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r>
                        <a:rPr lang="ru-RU" sz="12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286,3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230,60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extLst>
                  <a:ext uri="{0D108BD9-81ED-4DB2-BD59-A6C34878D82A}">
                    <a16:rowId xmlns:a16="http://schemas.microsoft.com/office/drawing/2014/main" val="30614363"/>
                  </a:ext>
                </a:extLst>
              </a:tr>
              <a:tr h="392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Территория муниципального образования поселок Стрельна (аварийный ремонт)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r>
                        <a:rPr lang="ru-RU" sz="12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150,00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extLst>
                  <a:ext uri="{0D108BD9-81ED-4DB2-BD59-A6C34878D82A}">
                    <a16:rowId xmlns:a16="http://schemas.microsoft.com/office/drawing/2014/main" val="292365324"/>
                  </a:ext>
                </a:extLst>
              </a:tr>
              <a:tr h="3811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Размещение и понижение бортового камня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Штука/м</a:t>
                      </a:r>
                      <a:r>
                        <a:rPr lang="ru-RU" sz="12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2711042"/>
                  </a:ext>
                </a:extLst>
              </a:tr>
              <a:tr h="5766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Квартал, ограниченный ул. Львовской - железной дорогой –устьем реки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Ижорки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Санкт-Петербургским шоссе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Штука/м</a:t>
                      </a:r>
                      <a:r>
                        <a:rPr lang="ru-RU" sz="12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extLst>
                  <a:ext uri="{0D108BD9-81ED-4DB2-BD59-A6C34878D82A}">
                    <a16:rowId xmlns:a16="http://schemas.microsoft.com/office/drawing/2014/main" val="478878403"/>
                  </a:ext>
                </a:extLst>
              </a:tr>
              <a:tr h="392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документов для открытия ордеров ГАТИ на производство работ 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844851"/>
                  </a:ext>
                </a:extLst>
              </a:tr>
              <a:tr h="392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Проезд к д. 13 А по ул. Народной (за д.5 и 7 по ул. Народной)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extLst>
                  <a:ext uri="{0D108BD9-81ED-4DB2-BD59-A6C34878D82A}">
                    <a16:rowId xmlns:a16="http://schemas.microsoft.com/office/drawing/2014/main" val="1922187802"/>
                  </a:ext>
                </a:extLst>
              </a:tr>
              <a:tr h="392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Полевой дороги до ул. Энгельса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extLst>
                  <a:ext uri="{0D108BD9-81ED-4DB2-BD59-A6C34878D82A}">
                    <a16:rowId xmlns:a16="http://schemas.microsoft.com/office/drawing/2014/main" val="4116713328"/>
                  </a:ext>
                </a:extLst>
              </a:tr>
              <a:tr h="189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Осуществление технического надзора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796951"/>
                  </a:ext>
                </a:extLst>
              </a:tr>
              <a:tr h="189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4.1.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Территория Муниципального образования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extLst>
                  <a:ext uri="{0D108BD9-81ED-4DB2-BD59-A6C34878D82A}">
                    <a16:rowId xmlns:a16="http://schemas.microsoft.com/office/drawing/2014/main" val="2619763534"/>
                  </a:ext>
                </a:extLst>
              </a:tr>
              <a:tr h="189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Удаление аварийных, больных деревьев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штука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732060"/>
                  </a:ext>
                </a:extLst>
              </a:tr>
              <a:tr h="189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5.1.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Территория Муниципального образования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штука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4" marR="60654" marT="0" marB="0"/>
                </a:tc>
                <a:extLst>
                  <a:ext uri="{0D108BD9-81ED-4DB2-BD59-A6C34878D82A}">
                    <a16:rowId xmlns:a16="http://schemas.microsoft.com/office/drawing/2014/main" val="26458445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5976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B99226A-E5ED-46B9-AA7B-5EE9A0CFD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78CA4F4-FCF6-4CB8-B886-09884B1DEDF4}"/>
              </a:ext>
            </a:extLst>
          </p:cNvPr>
          <p:cNvSpPr/>
          <p:nvPr/>
        </p:nvSpPr>
        <p:spPr>
          <a:xfrm>
            <a:off x="2339752" y="1052736"/>
            <a:ext cx="6471609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algn="just">
              <a:spcAft>
                <a:spcPts val="0"/>
              </a:spcAft>
            </a:pP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534988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Вашему вниманию представляется «Бюджет для граждан», который познакомит с основными положениями бюджета муниципального образования поселок Стрельна на 2021 год.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66E20E9-BCAB-4DF2-8583-92A9B4EEF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1840738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504DB08-9601-44DC-A3EF-0AE7353119B6}"/>
              </a:ext>
            </a:extLst>
          </p:cNvPr>
          <p:cNvSpPr/>
          <p:nvPr/>
        </p:nvSpPr>
        <p:spPr>
          <a:xfrm>
            <a:off x="3131840" y="836712"/>
            <a:ext cx="47247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Уважаемые жители поселка Стрельна!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9DAEB41-5660-44DE-BE2F-38B1A4C91989}"/>
              </a:ext>
            </a:extLst>
          </p:cNvPr>
          <p:cNvSpPr/>
          <p:nvPr/>
        </p:nvSpPr>
        <p:spPr>
          <a:xfrm>
            <a:off x="395536" y="2636912"/>
            <a:ext cx="8424936" cy="2664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534988" algn="l"/>
              </a:tabLs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«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для граждан» - это упрощенная версия бюджета,  разработанная для ознакомления граждан (заинтересованных пользователей) с задачами и приоритетными направлениями бюджетной политики, основными условиями формирования и исполнения бюджета, источниками доходов бюджета, обоснованиями бюджетных расходов, планируемыми и достигнутыми результатами использования бюджетных ассигнований, а также с целью вовлечения граждан в обсуждение бюджетных решений.</a:t>
            </a:r>
          </a:p>
          <a:p>
            <a:pPr algn="just">
              <a:spcAft>
                <a:spcPts val="0"/>
              </a:spcAft>
              <a:tabLst>
                <a:tab pos="534988" algn="l"/>
              </a:tabLst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534988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важных принципов нашей работы является открытость и доступность информации о бюджетном процессе. Мы будем рады, если информация окажется полезной для вас, поможет узнать больше о жизни Стрельны и погрузиться в мир бюджетного процесса.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B8D944E-7424-4319-9A2D-7F2822DECF8A}"/>
              </a:ext>
            </a:extLst>
          </p:cNvPr>
          <p:cNvSpPr/>
          <p:nvPr/>
        </p:nvSpPr>
        <p:spPr>
          <a:xfrm>
            <a:off x="3275856" y="5733256"/>
            <a:ext cx="561662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Глава местной администрации   Климачева Ирина Алексеевна</a:t>
            </a:r>
            <a:r>
              <a:rPr lang="ru-RU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20967132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BEF1F0E-54F0-4225-82AA-0CA2560DBCAC}"/>
              </a:ext>
            </a:extLst>
          </p:cNvPr>
          <p:cNvSpPr/>
          <p:nvPr/>
        </p:nvSpPr>
        <p:spPr>
          <a:xfrm>
            <a:off x="349355" y="354895"/>
            <a:ext cx="8424936" cy="7386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Адресная программа</a:t>
            </a:r>
            <a:endParaRPr lang="ru-RU" sz="14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работ по размещению, содержанию спортивных, детских площадок, включая ремонт расположенных на них элементов благоустройства, на внутриквартальных территориях</a:t>
            </a:r>
            <a:r>
              <a:rPr lang="ru-RU" sz="1400" dirty="0">
                <a:solidFill>
                  <a:schemeClr val="accent5"/>
                </a:solidFill>
              </a:rPr>
              <a:t> 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object 17"/>
          <p:cNvSpPr txBox="1"/>
          <p:nvPr/>
        </p:nvSpPr>
        <p:spPr>
          <a:xfrm>
            <a:off x="179512" y="6381328"/>
            <a:ext cx="1383030" cy="31940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>
              <a:lnSpc>
                <a:spcPts val="1210"/>
              </a:lnSpc>
              <a:spcBef>
                <a:spcPts val="20"/>
              </a:spcBef>
            </a:pPr>
            <a:r>
              <a:rPr sz="1000" i="1" spc="-5" dirty="0">
                <a:latin typeface="Times New Roman"/>
                <a:cs typeface="Times New Roman"/>
              </a:rPr>
              <a:t>Средства на</a:t>
            </a:r>
            <a:r>
              <a:rPr sz="1000" i="1" spc="-7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реализацию  </a:t>
            </a:r>
            <a:r>
              <a:rPr sz="1000" i="1" spc="-5" dirty="0">
                <a:latin typeface="Times New Roman"/>
                <a:cs typeface="Times New Roman"/>
              </a:rPr>
              <a:t>программы ,</a:t>
            </a:r>
            <a:r>
              <a:rPr sz="1000" i="1" spc="-40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тыс.рублей</a:t>
            </a:r>
            <a:endParaRPr sz="1000" dirty="0">
              <a:latin typeface="Times New Roman"/>
              <a:cs typeface="Times New Roman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F445434-BA6B-455D-8671-EAA7FE9CA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20</a:t>
            </a:fld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E75FC28-037E-41FD-85CE-602D0F1D12EE}"/>
              </a:ext>
            </a:extLst>
          </p:cNvPr>
          <p:cNvCxnSpPr>
            <a:cxnSpLocks/>
          </p:cNvCxnSpPr>
          <p:nvPr/>
        </p:nvCxnSpPr>
        <p:spPr>
          <a:xfrm>
            <a:off x="251520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79DF701C-F778-47A8-840A-1F54BE09F9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7662506"/>
              </p:ext>
            </p:extLst>
          </p:nvPr>
        </p:nvGraphicFramePr>
        <p:xfrm>
          <a:off x="467544" y="1484785"/>
          <a:ext cx="8208912" cy="390118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29597">
                  <a:extLst>
                    <a:ext uri="{9D8B030D-6E8A-4147-A177-3AD203B41FA5}">
                      <a16:colId xmlns:a16="http://schemas.microsoft.com/office/drawing/2014/main" val="1519328774"/>
                    </a:ext>
                  </a:extLst>
                </a:gridCol>
                <a:gridCol w="3974955">
                  <a:extLst>
                    <a:ext uri="{9D8B030D-6E8A-4147-A177-3AD203B41FA5}">
                      <a16:colId xmlns:a16="http://schemas.microsoft.com/office/drawing/2014/main" val="46260305"/>
                    </a:ext>
                  </a:extLst>
                </a:gridCol>
                <a:gridCol w="1139271">
                  <a:extLst>
                    <a:ext uri="{9D8B030D-6E8A-4147-A177-3AD203B41FA5}">
                      <a16:colId xmlns:a16="http://schemas.microsoft.com/office/drawing/2014/main" val="3419535806"/>
                    </a:ext>
                  </a:extLst>
                </a:gridCol>
                <a:gridCol w="1248368">
                  <a:extLst>
                    <a:ext uri="{9D8B030D-6E8A-4147-A177-3AD203B41FA5}">
                      <a16:colId xmlns:a16="http://schemas.microsoft.com/office/drawing/2014/main" val="1716743185"/>
                    </a:ext>
                  </a:extLst>
                </a:gridCol>
                <a:gridCol w="1216721">
                  <a:extLst>
                    <a:ext uri="{9D8B030D-6E8A-4147-A177-3AD203B41FA5}">
                      <a16:colId xmlns:a16="http://schemas.microsoft.com/office/drawing/2014/main" val="1815881017"/>
                    </a:ext>
                  </a:extLst>
                </a:gridCol>
              </a:tblGrid>
              <a:tr h="5040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работ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Стоимость, тыс.руб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375412"/>
                  </a:ext>
                </a:extLst>
              </a:tr>
              <a:tr h="5152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Ремонт элементов благоустройства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800081"/>
                  </a:ext>
                </a:extLst>
              </a:tr>
              <a:tr h="5152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Ремонт и замена детского оборудования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7538866"/>
                  </a:ext>
                </a:extLst>
              </a:tr>
              <a:tr h="5152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1.1.1.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Территория Муниципального образования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19522535"/>
                  </a:ext>
                </a:extLst>
              </a:tr>
              <a:tr h="5152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Ремонт и замена спортивного оборудования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7655638"/>
                  </a:ext>
                </a:extLst>
              </a:tr>
              <a:tr h="5152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1.2.1.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Территория Муниципального образования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9650637"/>
                  </a:ext>
                </a:extLst>
              </a:tr>
              <a:tr h="4104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Завоз песка в песочницы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269138"/>
                  </a:ext>
                </a:extLst>
              </a:tr>
              <a:tr h="4104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Территория Муниципального образования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11532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93193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object 17"/>
          <p:cNvSpPr txBox="1"/>
          <p:nvPr/>
        </p:nvSpPr>
        <p:spPr>
          <a:xfrm>
            <a:off x="179512" y="6381328"/>
            <a:ext cx="1383030" cy="31940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>
              <a:lnSpc>
                <a:spcPts val="1210"/>
              </a:lnSpc>
              <a:spcBef>
                <a:spcPts val="20"/>
              </a:spcBef>
            </a:pPr>
            <a:r>
              <a:rPr sz="1000" i="1" spc="-5" dirty="0">
                <a:latin typeface="Times New Roman"/>
                <a:cs typeface="Times New Roman"/>
              </a:rPr>
              <a:t>Средства на</a:t>
            </a:r>
            <a:r>
              <a:rPr sz="1000" i="1" spc="-7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реализацию  </a:t>
            </a:r>
            <a:r>
              <a:rPr sz="1000" i="1" spc="-5" dirty="0">
                <a:latin typeface="Times New Roman"/>
                <a:cs typeface="Times New Roman"/>
              </a:rPr>
              <a:t>программы ,</a:t>
            </a:r>
            <a:r>
              <a:rPr sz="1000" i="1" spc="-40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тыс.рублей</a:t>
            </a:r>
            <a:endParaRPr sz="1000" dirty="0">
              <a:latin typeface="Times New Roman"/>
              <a:cs typeface="Times New Roman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A58EE85-5E07-4DEB-B21B-EAB39E7A044E}"/>
              </a:ext>
            </a:extLst>
          </p:cNvPr>
          <p:cNvSpPr/>
          <p:nvPr/>
        </p:nvSpPr>
        <p:spPr>
          <a:xfrm>
            <a:off x="323528" y="260648"/>
            <a:ext cx="8424936" cy="160043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b="1" dirty="0">
                <a:solidFill>
                  <a:schemeClr val="accent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Адресная программа</a:t>
            </a:r>
          </a:p>
          <a:p>
            <a:pPr algn="ctr">
              <a:spcAft>
                <a:spcPts val="0"/>
              </a:spcAft>
              <a:tabLst>
                <a:tab pos="619125" algn="l"/>
              </a:tabLst>
            </a:pPr>
            <a:r>
              <a:rPr lang="ru-RU" sz="1400" b="1" dirty="0">
                <a:solidFill>
                  <a:schemeClr val="accent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выполнения работ по р</a:t>
            </a:r>
            <a:r>
              <a:rPr lang="ru-RU" sz="1400" b="1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азмещению, содержанию, включая ремонт, ограждений декоративных, ограждений газонных, полусфер, надолбов, приствольных решеток, устройств для вертикального озеленения и цветочного оформления, навесов, беседок, уличной мебели, урн, элементов озеленения, информационных щитов и стендов, планировочного устройства, за исключением велосипедных дорожек; размещению покрытий, в том числе предназначенных для кратковременного и длительного хранения индивидуального автотранспорта, на внутриквартальных территориях</a:t>
            </a:r>
            <a:endParaRPr lang="ru-RU" sz="1400" b="1" dirty="0">
              <a:solidFill>
                <a:schemeClr val="accent5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30E8AA-B4DF-4ADF-B2D3-3998D2715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4208" y="6381328"/>
            <a:ext cx="2057400" cy="365125"/>
          </a:xfrm>
        </p:spPr>
        <p:txBody>
          <a:bodyPr/>
          <a:lstStyle/>
          <a:p>
            <a:fld id="{972D3F3D-7A84-45E0-B81B-67258C447AF1}" type="slidenum">
              <a:rPr lang="ru-RU" smtClean="0"/>
              <a:pPr/>
              <a:t>21</a:t>
            </a:fld>
            <a:endParaRPr lang="ru-RU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807D1566-3AE3-44E1-95D1-450EEDDB3581}"/>
              </a:ext>
            </a:extLst>
          </p:cNvPr>
          <p:cNvCxnSpPr>
            <a:cxnSpLocks/>
          </p:cNvCxnSpPr>
          <p:nvPr/>
        </p:nvCxnSpPr>
        <p:spPr>
          <a:xfrm>
            <a:off x="179512" y="6309320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CEF88259-6649-4765-AA9C-8562EEDEE8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155007"/>
              </p:ext>
            </p:extLst>
          </p:nvPr>
        </p:nvGraphicFramePr>
        <p:xfrm>
          <a:off x="539552" y="1988840"/>
          <a:ext cx="7992887" cy="419566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90441">
                  <a:extLst>
                    <a:ext uri="{9D8B030D-6E8A-4147-A177-3AD203B41FA5}">
                      <a16:colId xmlns:a16="http://schemas.microsoft.com/office/drawing/2014/main" val="3153750216"/>
                    </a:ext>
                  </a:extLst>
                </a:gridCol>
                <a:gridCol w="3891223">
                  <a:extLst>
                    <a:ext uri="{9D8B030D-6E8A-4147-A177-3AD203B41FA5}">
                      <a16:colId xmlns:a16="http://schemas.microsoft.com/office/drawing/2014/main" val="2410519277"/>
                    </a:ext>
                  </a:extLst>
                </a:gridCol>
                <a:gridCol w="1078224">
                  <a:extLst>
                    <a:ext uri="{9D8B030D-6E8A-4147-A177-3AD203B41FA5}">
                      <a16:colId xmlns:a16="http://schemas.microsoft.com/office/drawing/2014/main" val="1435133366"/>
                    </a:ext>
                  </a:extLst>
                </a:gridCol>
                <a:gridCol w="1181475">
                  <a:extLst>
                    <a:ext uri="{9D8B030D-6E8A-4147-A177-3AD203B41FA5}">
                      <a16:colId xmlns:a16="http://schemas.microsoft.com/office/drawing/2014/main" val="3084346027"/>
                    </a:ext>
                  </a:extLst>
                </a:gridCol>
                <a:gridCol w="1151524">
                  <a:extLst>
                    <a:ext uri="{9D8B030D-6E8A-4147-A177-3AD203B41FA5}">
                      <a16:colId xmlns:a16="http://schemas.microsoft.com/office/drawing/2014/main" val="1241665307"/>
                    </a:ext>
                  </a:extLst>
                </a:gridCol>
              </a:tblGrid>
              <a:tr h="6259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работ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Стоимость, тыс.руб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5289864"/>
                  </a:ext>
                </a:extLst>
              </a:tr>
              <a:tr h="3023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Размещение элементов озеленения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28366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1367,0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1167927"/>
                  </a:ext>
                </a:extLst>
              </a:tr>
              <a:tr h="5034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Посадка цветов в клумбы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 rowSpan="8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штука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 rowSpan="8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18751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 rowSpan="8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 anchor="ctr"/>
                </a:tc>
                <a:extLst>
                  <a:ext uri="{0D108BD9-81ED-4DB2-BD59-A6C34878D82A}">
                    <a16:rowId xmlns:a16="http://schemas.microsoft.com/office/drawing/2014/main" val="3867648398"/>
                  </a:ext>
                </a:extLst>
              </a:tr>
              <a:tr h="625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1.1.1.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Санкт-Петербургское шоссе,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дд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65-67,66/1,  69, 86, 90,96,102-104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6468498"/>
                  </a:ext>
                </a:extLst>
              </a:tr>
              <a:tr h="3023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1.1.2.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ул. Львовская,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дд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21/2-27/2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7758423"/>
                  </a:ext>
                </a:extLst>
              </a:tr>
              <a:tr h="625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1.1.3.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Санкт-Петербургское ш., д. 90- ул. Львовская, д.2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8691380"/>
                  </a:ext>
                </a:extLst>
              </a:tr>
              <a:tr h="3023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1.1.4.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ул. Фронтовая, д.1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7867803"/>
                  </a:ext>
                </a:extLst>
              </a:tr>
              <a:tr h="3023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1.1.5.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Ул. Вокзальная, д. 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916931"/>
                  </a:ext>
                </a:extLst>
              </a:tr>
              <a:tr h="3023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1.1.6.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Почтовый пер., д.3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3596387"/>
                  </a:ext>
                </a:extLst>
              </a:tr>
              <a:tr h="3023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1.1.7.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ул. Лодыгина, 12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58370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89940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object 17"/>
          <p:cNvSpPr txBox="1"/>
          <p:nvPr/>
        </p:nvSpPr>
        <p:spPr>
          <a:xfrm>
            <a:off x="179512" y="6381328"/>
            <a:ext cx="1383030" cy="31940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>
              <a:lnSpc>
                <a:spcPts val="1210"/>
              </a:lnSpc>
              <a:spcBef>
                <a:spcPts val="20"/>
              </a:spcBef>
            </a:pPr>
            <a:r>
              <a:rPr sz="1000" i="1" spc="-5" dirty="0">
                <a:latin typeface="Times New Roman"/>
                <a:cs typeface="Times New Roman"/>
              </a:rPr>
              <a:t>Средства на</a:t>
            </a:r>
            <a:r>
              <a:rPr sz="1000" i="1" spc="-7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реализацию  </a:t>
            </a:r>
            <a:r>
              <a:rPr sz="1000" i="1" spc="-5" dirty="0">
                <a:latin typeface="Times New Roman"/>
                <a:cs typeface="Times New Roman"/>
              </a:rPr>
              <a:t>программы ,</a:t>
            </a:r>
            <a:r>
              <a:rPr sz="1000" i="1" spc="-40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тыс.рублей</a:t>
            </a:r>
            <a:endParaRPr sz="1000" dirty="0">
              <a:latin typeface="Times New Roman"/>
              <a:cs typeface="Times New Roman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A58EE85-5E07-4DEB-B21B-EAB39E7A044E}"/>
              </a:ext>
            </a:extLst>
          </p:cNvPr>
          <p:cNvSpPr/>
          <p:nvPr/>
        </p:nvSpPr>
        <p:spPr>
          <a:xfrm>
            <a:off x="323528" y="260648"/>
            <a:ext cx="8568952" cy="160043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b="1" dirty="0">
                <a:solidFill>
                  <a:schemeClr val="accent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Адресная программа</a:t>
            </a:r>
          </a:p>
          <a:p>
            <a:pPr algn="ctr">
              <a:spcAft>
                <a:spcPts val="0"/>
              </a:spcAft>
              <a:tabLst>
                <a:tab pos="619125" algn="l"/>
              </a:tabLst>
            </a:pPr>
            <a:r>
              <a:rPr lang="ru-RU" sz="1400" b="1" dirty="0">
                <a:solidFill>
                  <a:schemeClr val="accent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выполнения работ по р</a:t>
            </a:r>
            <a:r>
              <a:rPr lang="ru-RU" sz="1400" b="1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азмещению, содержанию, включая ремонт, ограждений декоративных, ограждений газонных, полусфер, надолбов, приствольных решеток, устройств для вертикального озеленения и цветочного оформления, навесов, беседок, уличной мебели, урн, элементов озеленения, информационных щитов и стендов, планировочного устройства, за исключением велосипедных дорожек; размещению покрытий, в том числе предназначенных для кратковременного и длительного хранения индивидуального автотранспорта, на внутриквартальных территориях</a:t>
            </a:r>
            <a:endParaRPr lang="ru-RU" sz="1400" b="1" dirty="0">
              <a:solidFill>
                <a:schemeClr val="accent5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15E366D-79CB-4BC0-9496-58EBE37B1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22</a:t>
            </a:fld>
            <a:endParaRPr lang="ru-RU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137CFE1-3545-4069-AF4E-0F18A8A27CA3}"/>
              </a:ext>
            </a:extLst>
          </p:cNvPr>
          <p:cNvCxnSpPr>
            <a:cxnSpLocks/>
          </p:cNvCxnSpPr>
          <p:nvPr/>
        </p:nvCxnSpPr>
        <p:spPr>
          <a:xfrm>
            <a:off x="251520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6F9A3115-1E61-4E2D-82E5-CC0EFDEBA2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9305225"/>
              </p:ext>
            </p:extLst>
          </p:nvPr>
        </p:nvGraphicFramePr>
        <p:xfrm>
          <a:off x="395537" y="2132856"/>
          <a:ext cx="8280920" cy="403244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15323">
                  <a:extLst>
                    <a:ext uri="{9D8B030D-6E8A-4147-A177-3AD203B41FA5}">
                      <a16:colId xmlns:a16="http://schemas.microsoft.com/office/drawing/2014/main" val="3153750216"/>
                    </a:ext>
                  </a:extLst>
                </a:gridCol>
                <a:gridCol w="4031447">
                  <a:extLst>
                    <a:ext uri="{9D8B030D-6E8A-4147-A177-3AD203B41FA5}">
                      <a16:colId xmlns:a16="http://schemas.microsoft.com/office/drawing/2014/main" val="2410519277"/>
                    </a:ext>
                  </a:extLst>
                </a:gridCol>
                <a:gridCol w="1117078">
                  <a:extLst>
                    <a:ext uri="{9D8B030D-6E8A-4147-A177-3AD203B41FA5}">
                      <a16:colId xmlns:a16="http://schemas.microsoft.com/office/drawing/2014/main" val="1435133366"/>
                    </a:ext>
                  </a:extLst>
                </a:gridCol>
                <a:gridCol w="1224051">
                  <a:extLst>
                    <a:ext uri="{9D8B030D-6E8A-4147-A177-3AD203B41FA5}">
                      <a16:colId xmlns:a16="http://schemas.microsoft.com/office/drawing/2014/main" val="3084346027"/>
                    </a:ext>
                  </a:extLst>
                </a:gridCol>
                <a:gridCol w="1193021">
                  <a:extLst>
                    <a:ext uri="{9D8B030D-6E8A-4147-A177-3AD203B41FA5}">
                      <a16:colId xmlns:a16="http://schemas.microsoft.com/office/drawing/2014/main" val="1241665307"/>
                    </a:ext>
                  </a:extLst>
                </a:gridCol>
              </a:tblGrid>
              <a:tr h="5031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работ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Стоимость, тыс.руб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5289864"/>
                  </a:ext>
                </a:extLst>
              </a:tr>
              <a:tr h="5031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Посадка цветов в ранее установленные вазоны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>
                    <a:noFill/>
                  </a:tcPr>
                </a:tc>
                <a:tc rowSpan="1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штука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 rowSpan="1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9615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 rowSpan="11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0917485"/>
                  </a:ext>
                </a:extLst>
              </a:tr>
              <a:tr h="5031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1.2.1.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Санкт-Петербургское ш., д. 106/2, 96, 94-96-98, 86, 65-67, 69, 66а, 63а,в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1593598"/>
                  </a:ext>
                </a:extLst>
              </a:tr>
              <a:tr h="2430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1.2.2.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Кропоткинская ул., д.2 а, 16/15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2945907"/>
                  </a:ext>
                </a:extLst>
              </a:tr>
              <a:tr h="2430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1.2.3.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ул. Грибоедова, д.13, 11-13, 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7951123"/>
                  </a:ext>
                </a:extLst>
              </a:tr>
              <a:tr h="2430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1.2.4.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ул. Гоголя, д.9, 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5133567"/>
                  </a:ext>
                </a:extLst>
              </a:tr>
              <a:tr h="3232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1.2.5.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ул. Львовская,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дд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21, 21/2-19/2, 19/2, 27/2, 29, 25, 4-6,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325828"/>
                  </a:ext>
                </a:extLst>
              </a:tr>
              <a:tr h="2430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1.2.6.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ул. Фронтовая, д.1, 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9713158"/>
                  </a:ext>
                </a:extLst>
              </a:tr>
              <a:tr h="2430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1.2.7.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ул. Вокзальная, д. 2 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4667989"/>
                  </a:ext>
                </a:extLst>
              </a:tr>
              <a:tr h="2430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1.2.8.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ул. Орловская, д. 4/1-4/2,1, 3, 3б, 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8602557"/>
                  </a:ext>
                </a:extLst>
              </a:tr>
              <a:tr h="2430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1.2.9.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ул. Слободская, д. 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6810588"/>
                  </a:ext>
                </a:extLst>
              </a:tr>
              <a:tr h="4986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1.2.10.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ул. Попова, д.9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9" marR="5818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87189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34250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object 17"/>
          <p:cNvSpPr txBox="1"/>
          <p:nvPr/>
        </p:nvSpPr>
        <p:spPr>
          <a:xfrm>
            <a:off x="179512" y="6381328"/>
            <a:ext cx="1383030" cy="31940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>
              <a:lnSpc>
                <a:spcPts val="1210"/>
              </a:lnSpc>
              <a:spcBef>
                <a:spcPts val="20"/>
              </a:spcBef>
            </a:pPr>
            <a:r>
              <a:rPr sz="1000" i="1" spc="-5" dirty="0">
                <a:latin typeface="Times New Roman"/>
                <a:cs typeface="Times New Roman"/>
              </a:rPr>
              <a:t>Средства на</a:t>
            </a:r>
            <a:r>
              <a:rPr sz="1000" i="1" spc="-7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реализацию  </a:t>
            </a:r>
            <a:r>
              <a:rPr sz="1000" i="1" spc="-5" dirty="0">
                <a:latin typeface="Times New Roman"/>
                <a:cs typeface="Times New Roman"/>
              </a:rPr>
              <a:t>программы ,</a:t>
            </a:r>
            <a:r>
              <a:rPr sz="1000" i="1" spc="-40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тыс.рублей</a:t>
            </a:r>
            <a:endParaRPr sz="1000" dirty="0">
              <a:latin typeface="Times New Roman"/>
              <a:cs typeface="Times New Roman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A58EE85-5E07-4DEB-B21B-EAB39E7A044E}"/>
              </a:ext>
            </a:extLst>
          </p:cNvPr>
          <p:cNvSpPr/>
          <p:nvPr/>
        </p:nvSpPr>
        <p:spPr>
          <a:xfrm>
            <a:off x="179512" y="332656"/>
            <a:ext cx="8568952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Адресная программа</a:t>
            </a:r>
            <a:endParaRPr lang="ru-RU" sz="14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работ по осуществлению благоустройства элементов благоустройства</a:t>
            </a:r>
            <a:endParaRPr lang="ru-RU" sz="14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1100" b="1" dirty="0">
              <a:solidFill>
                <a:schemeClr val="accent5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15E366D-79CB-4BC0-9496-58EBE37B1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23</a:t>
            </a:fld>
            <a:endParaRPr lang="ru-RU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137CFE1-3545-4069-AF4E-0F18A8A27CA3}"/>
              </a:ext>
            </a:extLst>
          </p:cNvPr>
          <p:cNvCxnSpPr>
            <a:cxnSpLocks/>
          </p:cNvCxnSpPr>
          <p:nvPr/>
        </p:nvCxnSpPr>
        <p:spPr>
          <a:xfrm>
            <a:off x="251520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40DD7204-D581-416B-985E-62FB2D21E1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8322974"/>
              </p:ext>
            </p:extLst>
          </p:nvPr>
        </p:nvGraphicFramePr>
        <p:xfrm>
          <a:off x="827584" y="1052736"/>
          <a:ext cx="7632849" cy="489654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62267">
                  <a:extLst>
                    <a:ext uri="{9D8B030D-6E8A-4147-A177-3AD203B41FA5}">
                      <a16:colId xmlns:a16="http://schemas.microsoft.com/office/drawing/2014/main" val="1527452469"/>
                    </a:ext>
                  </a:extLst>
                </a:gridCol>
                <a:gridCol w="4154782">
                  <a:extLst>
                    <a:ext uri="{9D8B030D-6E8A-4147-A177-3AD203B41FA5}">
                      <a16:colId xmlns:a16="http://schemas.microsoft.com/office/drawing/2014/main" val="2141647370"/>
                    </a:ext>
                  </a:extLst>
                </a:gridCol>
                <a:gridCol w="1020069">
                  <a:extLst>
                    <a:ext uri="{9D8B030D-6E8A-4147-A177-3AD203B41FA5}">
                      <a16:colId xmlns:a16="http://schemas.microsoft.com/office/drawing/2014/main" val="2059390675"/>
                    </a:ext>
                  </a:extLst>
                </a:gridCol>
                <a:gridCol w="702834">
                  <a:extLst>
                    <a:ext uri="{9D8B030D-6E8A-4147-A177-3AD203B41FA5}">
                      <a16:colId xmlns:a16="http://schemas.microsoft.com/office/drawing/2014/main" val="1368479508"/>
                    </a:ext>
                  </a:extLst>
                </a:gridCol>
                <a:gridCol w="1192897">
                  <a:extLst>
                    <a:ext uri="{9D8B030D-6E8A-4147-A177-3AD203B41FA5}">
                      <a16:colId xmlns:a16="http://schemas.microsoft.com/office/drawing/2014/main" val="1943011983"/>
                    </a:ext>
                  </a:extLst>
                </a:gridCol>
              </a:tblGrid>
              <a:tr h="4771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п\п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работ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изм.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К-во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Стоимость, тыс. руб.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3190625"/>
                  </a:ext>
                </a:extLst>
              </a:tr>
              <a:tr h="4771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Выполнение работ по осуществлению благоустройства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18336,50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6468214"/>
                  </a:ext>
                </a:extLst>
              </a:tr>
              <a:tr h="437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Львовская ул., д.1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1532,00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4971900"/>
                  </a:ext>
                </a:extLst>
              </a:tr>
              <a:tr h="4771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Сквер вдоль устья реки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Ижорки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 стороны ул. Львовская дд.19/2-27/2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16804,50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32090905"/>
                  </a:ext>
                </a:extLst>
              </a:tr>
              <a:tr h="7217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Осуществление технического надзора за выполнением работ по осуществлению благоустройства элементов благоустройства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3988543"/>
                  </a:ext>
                </a:extLst>
              </a:tr>
              <a:tr h="437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Львовская ул., д.1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89759018"/>
                  </a:ext>
                </a:extLst>
              </a:tr>
              <a:tr h="4771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Сквер вдоль устья реки Ижорки со стороны ул. Львовская дд.19/2-27/2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201,7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63529755"/>
                  </a:ext>
                </a:extLst>
              </a:tr>
              <a:tr h="4771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документов для открытия ордеров ГАТИ  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70,00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1011832"/>
                  </a:ext>
                </a:extLst>
              </a:tr>
              <a:tr h="437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Львовская ул., д.1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73274318"/>
                  </a:ext>
                </a:extLst>
              </a:tr>
              <a:tr h="4771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Сквер вдоль устья реки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Ижорки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 стороны ул. Львовская дд.19/2-27/2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18023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25080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B9C1FFB0-E499-4B20-89D5-236366494734}"/>
              </a:ext>
            </a:extLst>
          </p:cNvPr>
          <p:cNvSpPr/>
          <p:nvPr/>
        </p:nvSpPr>
        <p:spPr>
          <a:xfrm>
            <a:off x="6084168" y="1700808"/>
            <a:ext cx="2088232" cy="108012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5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2436,3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7604FF1-85A4-486C-9A95-55873945EA7C}"/>
              </a:ext>
            </a:extLst>
          </p:cNvPr>
          <p:cNvSpPr/>
          <p:nvPr/>
        </p:nvSpPr>
        <p:spPr>
          <a:xfrm>
            <a:off x="395536" y="1700808"/>
            <a:ext cx="5184576" cy="1313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10"/>
              </a:lnSpc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</a:t>
            </a:r>
            <a:r>
              <a:rPr lang="ru-RU" sz="14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</a:t>
            </a:r>
          </a:p>
          <a:p>
            <a:pPr>
              <a:lnSpc>
                <a:spcPts val="141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уровня благоустройства территории муниципального образования, увеличение площади зеленых насаждений, сохранение зеленых насаждений, улучшение эстетического вида территории</a:t>
            </a:r>
          </a:p>
        </p:txBody>
      </p:sp>
      <p:sp>
        <p:nvSpPr>
          <p:cNvPr id="18" name="object 10"/>
          <p:cNvSpPr txBox="1"/>
          <p:nvPr/>
        </p:nvSpPr>
        <p:spPr>
          <a:xfrm>
            <a:off x="1331640" y="188640"/>
            <a:ext cx="7416824" cy="65851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065" rIns="0" bIns="0" rtlCol="0">
            <a:spAutoFit/>
          </a:bodyPr>
          <a:lstStyle/>
          <a:p>
            <a:pPr marL="748665" algn="ctr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ВЕДОМСТВЕННАЯ </a:t>
            </a:r>
            <a:r>
              <a:rPr sz="1400" b="1" spc="-1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</a:t>
            </a:r>
            <a:r>
              <a:rPr sz="1400" b="1" spc="5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endParaRPr sz="14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«Осуществление работ в сфере озеленения на территории Муниципального образования поселок Стрельна»</a:t>
            </a:r>
            <a:endParaRPr lang="ru-RU" sz="14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75EF0450-6B72-43C2-9619-37622AB4A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760" y="2420888"/>
            <a:ext cx="70609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A945C0F-CDD7-4410-8523-80F7AF84C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277457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BA6B735-5060-4815-A77F-B28F6A8F2EB2}"/>
              </a:ext>
            </a:extLst>
          </p:cNvPr>
          <p:cNvSpPr/>
          <p:nvPr/>
        </p:nvSpPr>
        <p:spPr>
          <a:xfrm>
            <a:off x="323528" y="3356992"/>
            <a:ext cx="489654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375"/>
            <a:r>
              <a:rPr lang="ru-RU" sz="1400" b="1" dirty="0">
                <a:latin typeface="Times New Roman"/>
                <a:cs typeface="Times New Roman"/>
              </a:rPr>
              <a:t>Задачи</a:t>
            </a:r>
            <a:r>
              <a:rPr lang="ru-RU" sz="1400" b="1" spc="-25" dirty="0">
                <a:latin typeface="Times New Roman"/>
                <a:cs typeface="Times New Roman"/>
              </a:rPr>
              <a:t> </a:t>
            </a:r>
            <a:r>
              <a:rPr lang="ru-RU" sz="1400" b="1" spc="-5" dirty="0">
                <a:latin typeface="Times New Roman"/>
                <a:cs typeface="Times New Roman"/>
              </a:rPr>
              <a:t>программы:</a:t>
            </a:r>
          </a:p>
          <a:p>
            <a:pPr marL="79375"/>
            <a:endParaRPr lang="ru-RU" sz="1400" b="1" spc="-5" dirty="0">
              <a:latin typeface="Times New Roman"/>
              <a:cs typeface="Times New Roman"/>
            </a:endParaRPr>
          </a:p>
          <a:p>
            <a:pPr marL="365125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Times New Roman"/>
                <a:ea typeface="Calibri"/>
              </a:rPr>
              <a:t>Содержание (уборка) территорий зеленых насаждений – 67047 кв.м</a:t>
            </a:r>
          </a:p>
          <a:p>
            <a:pPr marL="365125" indent="-285750">
              <a:buFont typeface="Wingdings" panose="05000000000000000000" pitchFamily="2" charset="2"/>
              <a:buChar char="ü"/>
            </a:pPr>
            <a:endParaRPr lang="ru-RU" sz="1200" dirty="0">
              <a:latin typeface="Times New Roman"/>
              <a:cs typeface="Times New Roman"/>
            </a:endParaRPr>
          </a:p>
        </p:txBody>
      </p:sp>
      <p:pic>
        <p:nvPicPr>
          <p:cNvPr id="41986" name="Picture 2" descr="https://sun9-53.userapi.com/c850720/v850720847/18ae0a/zXRtu5WN8v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356992"/>
            <a:ext cx="3312368" cy="2354542"/>
          </a:xfrm>
          <a:prstGeom prst="rect">
            <a:avLst/>
          </a:prstGeom>
          <a:noFill/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F086531-9386-4F47-B41B-FF15E4970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24</a:t>
            </a:fld>
            <a:endParaRPr lang="ru-RU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249DED19-964B-4D4F-AAFC-1E80EC3685BF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BC8AB17-52E0-471C-B765-D54CFCA563C5}"/>
              </a:ext>
            </a:extLst>
          </p:cNvPr>
          <p:cNvSpPr/>
          <p:nvPr/>
        </p:nvSpPr>
        <p:spPr>
          <a:xfrm>
            <a:off x="323528" y="5013176"/>
            <a:ext cx="4824536" cy="882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375">
              <a:lnSpc>
                <a:spcPts val="1410"/>
              </a:lnSpc>
            </a:pPr>
            <a:r>
              <a:rPr lang="ru-RU" sz="1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исполнитель:</a:t>
            </a:r>
          </a:p>
          <a:p>
            <a:pPr marL="79375">
              <a:lnSpc>
                <a:spcPts val="141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9375" algn="just">
              <a:lnSpc>
                <a:spcPct val="10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 благоустройства Местной администрации Муниципального образования поселок Стрельна</a:t>
            </a: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27898E85-8346-40AA-8636-BFC10D770D3B}"/>
              </a:ext>
            </a:extLst>
          </p:cNvPr>
          <p:cNvCxnSpPr>
            <a:cxnSpLocks/>
          </p:cNvCxnSpPr>
          <p:nvPr/>
        </p:nvCxnSpPr>
        <p:spPr>
          <a:xfrm>
            <a:off x="395536" y="9807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3" descr="герб[1] (2).jpg">
            <a:extLst>
              <a:ext uri="{FF2B5EF4-FFF2-40B4-BE49-F238E27FC236}">
                <a16:creationId xmlns:a16="http://schemas.microsoft.com/office/drawing/2014/main" id="{20F368E5-3657-4B1F-8A5B-268D9844C4B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88640"/>
            <a:ext cx="852908" cy="615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641091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 descr="герб[1] (2).jpg">
            <a:extLst>
              <a:ext uri="{FF2B5EF4-FFF2-40B4-BE49-F238E27FC236}">
                <a16:creationId xmlns:a16="http://schemas.microsoft.com/office/drawing/2014/main" id="{64F867D4-5DA9-4694-B2A1-1105A35EFE1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6632"/>
            <a:ext cx="996924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4F8506F-2B02-46BD-A753-FB92E72899F2}"/>
              </a:ext>
            </a:extLst>
          </p:cNvPr>
          <p:cNvSpPr/>
          <p:nvPr/>
        </p:nvSpPr>
        <p:spPr>
          <a:xfrm>
            <a:off x="2483768" y="1772816"/>
            <a:ext cx="44166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yandex-sans"/>
              </a:rPr>
              <a:t>3764,0</a:t>
            </a:r>
            <a:r>
              <a:rPr lang="ru-RU" sz="2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yandex-sans"/>
              </a:rPr>
              <a:t> тыс. рублей</a:t>
            </a:r>
            <a:endParaRPr lang="ru-RU" sz="28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3403B27-9ADA-4A24-B899-A9B1786EFCBC}"/>
              </a:ext>
            </a:extLst>
          </p:cNvPr>
          <p:cNvSpPr/>
          <p:nvPr/>
        </p:nvSpPr>
        <p:spPr>
          <a:xfrm>
            <a:off x="3419872" y="1268760"/>
            <a:ext cx="231986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yandex-sans"/>
              </a:rPr>
              <a:t>ОБРАЗОВАНИЕ</a:t>
            </a:r>
            <a:endParaRPr lang="ru-RU" sz="2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2F54004D-4DF0-4BFA-BAB4-953A1F265D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7278701"/>
              </p:ext>
            </p:extLst>
          </p:nvPr>
        </p:nvGraphicFramePr>
        <p:xfrm>
          <a:off x="251520" y="2348880"/>
          <a:ext cx="4320480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2B44B3F-CF59-4EB4-97B2-D396638411C2}"/>
              </a:ext>
            </a:extLst>
          </p:cNvPr>
          <p:cNvSpPr/>
          <p:nvPr/>
        </p:nvSpPr>
        <p:spPr>
          <a:xfrm>
            <a:off x="4644008" y="2348880"/>
            <a:ext cx="42484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успешной социализации и эффективной самореализации молодежи, развитие потенциала молодежи. Для детей работает театральная студия, хореография, вокальная студия, ИЗО. Большое значение уделяется военно-патриотическому воспитанию граждан, профилактике правонарушений</a:t>
            </a:r>
          </a:p>
          <a:p>
            <a:pPr algn="just"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640972E-ABBE-45F4-8B01-74CE517A2106}"/>
              </a:ext>
            </a:extLst>
          </p:cNvPr>
          <p:cNvSpPr/>
          <p:nvPr/>
        </p:nvSpPr>
        <p:spPr>
          <a:xfrm>
            <a:off x="4644009" y="4221088"/>
            <a:ext cx="417646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профессиональных знаний, умений и навыков для успешной профессиональной служебной деятельности муниципальных служащих по обеспечению выполнения целей и задач, стоящих перед органами местного самоуправления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695AE18F-7A2B-42E8-B183-E2E1983045A6}"/>
              </a:ext>
            </a:extLst>
          </p:cNvPr>
          <p:cNvCxnSpPr>
            <a:cxnSpLocks/>
          </p:cNvCxnSpPr>
          <p:nvPr/>
        </p:nvCxnSpPr>
        <p:spPr>
          <a:xfrm>
            <a:off x="395536" y="980728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C7DD7A85-0E56-4BC2-8B58-83C5C1D9AC97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F9391EA-DD88-4484-A045-74DFAB4FC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25</a:t>
            </a:fld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731E001-66F3-4E6B-BC0D-2E8B5EB65E31}"/>
              </a:ext>
            </a:extLst>
          </p:cNvPr>
          <p:cNvSpPr/>
          <p:nvPr/>
        </p:nvSpPr>
        <p:spPr>
          <a:xfrm>
            <a:off x="1619672" y="332656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70C0"/>
                </a:solidFill>
              </a:rPr>
              <a:t>Приоритетные направления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18450881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7604FF1-85A4-486C-9A95-55873945EA7C}"/>
              </a:ext>
            </a:extLst>
          </p:cNvPr>
          <p:cNvSpPr/>
          <p:nvPr/>
        </p:nvSpPr>
        <p:spPr>
          <a:xfrm>
            <a:off x="467544" y="1484784"/>
            <a:ext cx="5184576" cy="180562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ts val="1410"/>
              </a:lnSpc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</a:t>
            </a:r>
            <a:r>
              <a:rPr lang="ru-RU" sz="14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</a:t>
            </a:r>
          </a:p>
          <a:p>
            <a:pPr>
              <a:lnSpc>
                <a:spcPts val="141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благоприятных условий, обеспечивающих высокий уровень нравственного, духовного и культурного потенциала жителей, проживающих на территории муниципального образования; раскрытие индивидуальных особенностей жителей муниципального образования; организация свободного времени для жителей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" name="object 10"/>
          <p:cNvSpPr txBox="1"/>
          <p:nvPr/>
        </p:nvSpPr>
        <p:spPr>
          <a:xfrm>
            <a:off x="683568" y="188640"/>
            <a:ext cx="8136904" cy="65851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065" rIns="0" bIns="0" rtlCol="0">
            <a:spAutoFit/>
          </a:bodyPr>
          <a:lstStyle/>
          <a:p>
            <a:pPr marL="748665" algn="ctr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ВЕДОМСТВЕННАЯ </a:t>
            </a:r>
            <a:r>
              <a:rPr sz="1400" b="1" spc="-1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</a:t>
            </a:r>
            <a:r>
              <a:rPr sz="1400" b="1" spc="5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endParaRPr sz="14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«Организация и проведение досуговых мероприятий для детей, подростков и молодежи Муниципального образования поселок Стрельна»</a:t>
            </a:r>
            <a:endParaRPr lang="ru-RU" sz="14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75EF0450-6B72-43C2-9619-37622AB4A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760" y="2420888"/>
            <a:ext cx="70609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A945C0F-CDD7-4410-8523-80F7AF84C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277457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9829C27F-C399-4068-985F-E392E927D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7704" y="335743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0697D9A-C76F-4EEF-B4AE-B762A84DEB76}"/>
              </a:ext>
            </a:extLst>
          </p:cNvPr>
          <p:cNvSpPr/>
          <p:nvPr/>
        </p:nvSpPr>
        <p:spPr>
          <a:xfrm>
            <a:off x="467544" y="3429000"/>
            <a:ext cx="399593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375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14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</a:t>
            </a:r>
          </a:p>
          <a:p>
            <a:pPr marL="79375"/>
            <a:endParaRPr lang="ru-RU" sz="1400" b="1" spc="-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1152525" algn="l"/>
              </a:tabLst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проведение 11 мероприятий;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1152525" algn="l"/>
              </a:tabLst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участников мероприятий – 4330 человек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1152525" algn="l"/>
              </a:tabLst>
            </a:pPr>
            <a:endParaRPr lang="ru-RU" sz="1400" dirty="0"/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1152525" algn="l"/>
              </a:tabLs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52E0D8E7-291C-44D2-A8A0-60CAE5D653FA}"/>
              </a:ext>
            </a:extLst>
          </p:cNvPr>
          <p:cNvSpPr/>
          <p:nvPr/>
        </p:nvSpPr>
        <p:spPr>
          <a:xfrm>
            <a:off x="6300192" y="1700808"/>
            <a:ext cx="1872208" cy="108012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>
                <a:lumMod val="40000"/>
                <a:lumOff val="6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3000,0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pic>
        <p:nvPicPr>
          <p:cNvPr id="36866" name="Picture 2" descr="https://sun9-51.userapi.com/c850324/v850324920/171c07/0agc2b0nAc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3573016"/>
            <a:ext cx="3457734" cy="2304256"/>
          </a:xfrm>
          <a:prstGeom prst="rect">
            <a:avLst/>
          </a:prstGeom>
          <a:noFill/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C568FDE-DDEA-48F7-B178-E96965777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26</a:t>
            </a:fld>
            <a:endParaRPr lang="ru-RU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31956D86-3896-4D74-88B7-EDA4D018D921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B6034AB-12E0-4E91-B261-48FBD165E019}"/>
              </a:ext>
            </a:extLst>
          </p:cNvPr>
          <p:cNvSpPr/>
          <p:nvPr/>
        </p:nvSpPr>
        <p:spPr>
          <a:xfrm>
            <a:off x="395536" y="5157192"/>
            <a:ext cx="4824536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375">
              <a:lnSpc>
                <a:spcPts val="1410"/>
              </a:lnSpc>
            </a:pPr>
            <a:r>
              <a:rPr lang="ru-RU" sz="1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исполнитель:</a:t>
            </a:r>
          </a:p>
          <a:p>
            <a:pPr marL="79375">
              <a:lnSpc>
                <a:spcPts val="141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9375">
              <a:lnSpc>
                <a:spcPts val="141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учреждение Муниципального образования поселок Стрельна «Стрельна»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AFB93741-B78B-4F62-A4FA-9B18677F46C7}"/>
              </a:ext>
            </a:extLst>
          </p:cNvPr>
          <p:cNvCxnSpPr>
            <a:cxnSpLocks/>
          </p:cNvCxnSpPr>
          <p:nvPr/>
        </p:nvCxnSpPr>
        <p:spPr>
          <a:xfrm>
            <a:off x="395536" y="9807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3" descr="герб[1] (2).jpg">
            <a:extLst>
              <a:ext uri="{FF2B5EF4-FFF2-40B4-BE49-F238E27FC236}">
                <a16:creationId xmlns:a16="http://schemas.microsoft.com/office/drawing/2014/main" id="{A030FAE0-9487-4F6A-AC46-BD4D9C9CE54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88640"/>
            <a:ext cx="852908" cy="615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324577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object 17"/>
          <p:cNvSpPr txBox="1"/>
          <p:nvPr/>
        </p:nvSpPr>
        <p:spPr>
          <a:xfrm>
            <a:off x="251520" y="6381328"/>
            <a:ext cx="1383030" cy="31940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>
              <a:lnSpc>
                <a:spcPts val="1210"/>
              </a:lnSpc>
              <a:spcBef>
                <a:spcPts val="20"/>
              </a:spcBef>
            </a:pPr>
            <a:r>
              <a:rPr sz="1000" i="1" spc="-5" dirty="0">
                <a:latin typeface="Times New Roman"/>
                <a:cs typeface="Times New Roman"/>
              </a:rPr>
              <a:t>Средства на</a:t>
            </a:r>
            <a:r>
              <a:rPr sz="1000" i="1" spc="-7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реализацию  </a:t>
            </a:r>
            <a:r>
              <a:rPr sz="1000" i="1" spc="-5" dirty="0">
                <a:latin typeface="Times New Roman"/>
                <a:cs typeface="Times New Roman"/>
              </a:rPr>
              <a:t>программы ,</a:t>
            </a:r>
            <a:r>
              <a:rPr sz="1000" i="1" spc="-40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тыс.рублей</a:t>
            </a:r>
            <a:endParaRPr sz="1000" dirty="0">
              <a:latin typeface="Times New Roman"/>
              <a:cs typeface="Times New Roman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75EF0450-6B72-43C2-9619-37622AB4A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760" y="2420888"/>
            <a:ext cx="70609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A945C0F-CDD7-4410-8523-80F7AF84C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277457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9829C27F-C399-4068-985F-E392E927D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7704" y="335743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F3911EB-4B1A-4CEC-9BD7-2CCF6E508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27</a:t>
            </a:fld>
            <a:endParaRPr lang="ru-RU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7AAA2528-AD51-4948-993E-6A933C583A42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6655E44E-E96C-4420-8528-830CF6EBBD88}"/>
              </a:ext>
            </a:extLst>
          </p:cNvPr>
          <p:cNvCxnSpPr>
            <a:cxnSpLocks/>
          </p:cNvCxnSpPr>
          <p:nvPr/>
        </p:nvCxnSpPr>
        <p:spPr>
          <a:xfrm>
            <a:off x="395536" y="9807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">
            <a:extLst>
              <a:ext uri="{FF2B5EF4-FFF2-40B4-BE49-F238E27FC236}">
                <a16:creationId xmlns:a16="http://schemas.microsoft.com/office/drawing/2014/main" id="{CB201390-0DDA-483B-AA01-13458C88F0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476672"/>
            <a:ext cx="842493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2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2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2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2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2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2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2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2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2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2525" algn="l"/>
              </a:tabLs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+mn-lt"/>
                <a:cs typeface="Times New Roman" panose="02020603050405020304" pitchFamily="18" charset="0"/>
              </a:rPr>
              <a:t>ПЕРЕЧЕНЬ ПРОГРАММНЫХ МЕРОПРИЯТИЙ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+mn-lt"/>
            </a:endParaRPr>
          </a:p>
        </p:txBody>
      </p:sp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80CC5B38-8939-4F1E-9078-449963659E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9119873"/>
              </p:ext>
            </p:extLst>
          </p:nvPr>
        </p:nvGraphicFramePr>
        <p:xfrm>
          <a:off x="467544" y="1628800"/>
          <a:ext cx="8136904" cy="403245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763477">
                  <a:extLst>
                    <a:ext uri="{9D8B030D-6E8A-4147-A177-3AD203B41FA5}">
                      <a16:colId xmlns:a16="http://schemas.microsoft.com/office/drawing/2014/main" val="3589314395"/>
                    </a:ext>
                  </a:extLst>
                </a:gridCol>
                <a:gridCol w="1535265">
                  <a:extLst>
                    <a:ext uri="{9D8B030D-6E8A-4147-A177-3AD203B41FA5}">
                      <a16:colId xmlns:a16="http://schemas.microsoft.com/office/drawing/2014/main" val="3066691614"/>
                    </a:ext>
                  </a:extLst>
                </a:gridCol>
                <a:gridCol w="1074686">
                  <a:extLst>
                    <a:ext uri="{9D8B030D-6E8A-4147-A177-3AD203B41FA5}">
                      <a16:colId xmlns:a16="http://schemas.microsoft.com/office/drawing/2014/main" val="1387876681"/>
                    </a:ext>
                  </a:extLst>
                </a:gridCol>
                <a:gridCol w="1228212">
                  <a:extLst>
                    <a:ext uri="{9D8B030D-6E8A-4147-A177-3AD203B41FA5}">
                      <a16:colId xmlns:a16="http://schemas.microsoft.com/office/drawing/2014/main" val="4004371040"/>
                    </a:ext>
                  </a:extLst>
                </a:gridCol>
                <a:gridCol w="1535264">
                  <a:extLst>
                    <a:ext uri="{9D8B030D-6E8A-4147-A177-3AD203B41FA5}">
                      <a16:colId xmlns:a16="http://schemas.microsoft.com/office/drawing/2014/main" val="3790426430"/>
                    </a:ext>
                  </a:extLst>
                </a:gridCol>
              </a:tblGrid>
              <a:tr h="313261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мероприятий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14" marR="56614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мероприятий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14" marR="56614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исполнения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14" marR="56614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финансирования, тыс.руб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14" marR="56614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7520578"/>
                  </a:ext>
                </a:extLst>
              </a:tr>
              <a:tr h="659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14" marR="56614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14" marR="56614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379999"/>
                  </a:ext>
                </a:extLst>
              </a:tr>
              <a:tr h="6428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и проведение тематических Дней двора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14" marR="56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14" marR="56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14" marR="566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II-III квартал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14" marR="56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14" marR="56614" marT="0" marB="0"/>
                </a:tc>
                <a:extLst>
                  <a:ext uri="{0D108BD9-81ED-4DB2-BD59-A6C34878D82A}">
                    <a16:rowId xmlns:a16="http://schemas.microsoft.com/office/drawing/2014/main" val="3705726236"/>
                  </a:ext>
                </a:extLst>
              </a:tr>
              <a:tr h="9723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и проведение досуговых мероприятий для детей и подростков, посвящённых Новому году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14" marR="56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14" marR="56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14" marR="566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квартал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14" marR="56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1400,0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14" marR="56614" marT="0" marB="0"/>
                </a:tc>
                <a:extLst>
                  <a:ext uri="{0D108BD9-81ED-4DB2-BD59-A6C34878D82A}">
                    <a16:rowId xmlns:a16="http://schemas.microsoft.com/office/drawing/2014/main" val="3996439521"/>
                  </a:ext>
                </a:extLst>
              </a:tr>
              <a:tr h="9723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досуговой деятельности, кружки (театральная студия, хореография, вокальная студия, ИЗО)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14" marR="56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14" marR="56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14" marR="566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I-IV квартал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14" marR="56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1 250,0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14" marR="56614" marT="0" marB="0"/>
                </a:tc>
                <a:extLst>
                  <a:ext uri="{0D108BD9-81ED-4DB2-BD59-A6C34878D82A}">
                    <a16:rowId xmlns:a16="http://schemas.microsoft.com/office/drawing/2014/main" val="2719326338"/>
                  </a:ext>
                </a:extLst>
              </a:tr>
              <a:tr h="472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Каникулы всей семьей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14" marR="56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14" marR="56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14" marR="5661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II-III квартал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14" marR="5661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14" marR="56614" marT="0" marB="0"/>
                </a:tc>
                <a:extLst>
                  <a:ext uri="{0D108BD9-81ED-4DB2-BD59-A6C34878D82A}">
                    <a16:rowId xmlns:a16="http://schemas.microsoft.com/office/drawing/2014/main" val="2045619936"/>
                  </a:ext>
                </a:extLst>
              </a:tr>
            </a:tbl>
          </a:graphicData>
        </a:graphic>
      </p:graphicFrame>
      <p:sp>
        <p:nvSpPr>
          <p:cNvPr id="16" name="Rectangle 4">
            <a:extLst>
              <a:ext uri="{FF2B5EF4-FFF2-40B4-BE49-F238E27FC236}">
                <a16:creationId xmlns:a16="http://schemas.microsoft.com/office/drawing/2014/main" id="{04B3EC3E-18DF-4EFE-83F5-8DE869E4AE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" y="3009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2735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0"/>
          <p:cNvSpPr txBox="1"/>
          <p:nvPr/>
        </p:nvSpPr>
        <p:spPr>
          <a:xfrm>
            <a:off x="1259632" y="260648"/>
            <a:ext cx="7056784" cy="899605"/>
          </a:xfrm>
          <a:prstGeom prst="rect">
            <a:avLst/>
          </a:prstGeom>
          <a:noFill/>
        </p:spPr>
        <p:txBody>
          <a:bodyPr vert="horz" wrap="square" lIns="0" tIns="12065" rIns="0" bIns="0" rtlCol="0">
            <a:spAutoFit/>
          </a:bodyPr>
          <a:lstStyle/>
          <a:p>
            <a:pPr marL="748665" algn="ctr">
              <a:spcBef>
                <a:spcPts val="95"/>
              </a:spcBef>
            </a:pPr>
            <a:r>
              <a:rPr sz="1400" b="1" spc="-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ВЕДОМСТВЕННАЯ </a:t>
            </a:r>
            <a:r>
              <a:rPr sz="1400" b="1" spc="-1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</a:t>
            </a:r>
            <a:r>
              <a:rPr sz="1400" b="1" spc="55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endParaRPr lang="ru-RU" sz="1400" b="1" spc="-1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95"/>
              </a:spcBef>
            </a:pPr>
            <a:r>
              <a:rPr lang="ru-RU" sz="1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«Организация и проведение мероприятий по военно- патриотическому воспитанию молодежи Муниципального образования поселок Стрельна»</a:t>
            </a:r>
            <a:endParaRPr lang="ru-RU" sz="14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8665" algn="ctr">
              <a:lnSpc>
                <a:spcPct val="100000"/>
              </a:lnSpc>
              <a:spcBef>
                <a:spcPts val="95"/>
              </a:spcBef>
            </a:pPr>
            <a:endParaRPr sz="14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7604FF1-85A4-486C-9A95-55873945EA7C}"/>
              </a:ext>
            </a:extLst>
          </p:cNvPr>
          <p:cNvSpPr/>
          <p:nvPr/>
        </p:nvSpPr>
        <p:spPr>
          <a:xfrm>
            <a:off x="323528" y="1268760"/>
            <a:ext cx="6048672" cy="21749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ts val="1410"/>
              </a:lnSpc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</a:t>
            </a:r>
            <a:r>
              <a:rPr lang="ru-RU" sz="14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</a:t>
            </a:r>
          </a:p>
          <a:p>
            <a:pPr marL="79375">
              <a:lnSpc>
                <a:spcPts val="141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Усовершенствование форм и качества военно-патриотического сознания  жителей Муниципального образования, привлечение к совместной деятельности по обеспечению к участию  в патриотическом воспитании жителей Муниципального образования организаций, учреждений и предприятий, расположенных на территории муниципального образования, повышение уровня культуры населения, приобщение к культурным традициям, эстетическое и патриотическое воспитание жителей Муниципального образования                          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75EF0450-6B72-43C2-9619-37622AB4A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760" y="2420888"/>
            <a:ext cx="70609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A945C0F-CDD7-4410-8523-80F7AF84C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277457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9829C27F-C399-4068-985F-E392E927D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7704" y="335743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EB68B0B4-19FE-41CF-927D-85E72E963E3C}"/>
              </a:ext>
            </a:extLst>
          </p:cNvPr>
          <p:cNvSpPr/>
          <p:nvPr/>
        </p:nvSpPr>
        <p:spPr>
          <a:xfrm>
            <a:off x="6660232" y="1700808"/>
            <a:ext cx="2016224" cy="108012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>
                <a:lumMod val="40000"/>
                <a:lumOff val="6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560,0 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67671AA-8551-4362-A323-EAADD217492B}"/>
              </a:ext>
            </a:extLst>
          </p:cNvPr>
          <p:cNvSpPr/>
          <p:nvPr/>
        </p:nvSpPr>
        <p:spPr>
          <a:xfrm>
            <a:off x="395536" y="3789040"/>
            <a:ext cx="399593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375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14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</a:t>
            </a:r>
          </a:p>
          <a:p>
            <a:pPr marL="79375"/>
            <a:endParaRPr lang="ru-RU" sz="1400" b="1" spc="-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1152525" algn="l"/>
              </a:tabLst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проведение 6 мероприятий;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1152525" algn="l"/>
              </a:tabLst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участников мероприятий – 2000 человек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1152525" algn="l"/>
              </a:tabLst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1152525" algn="l"/>
              </a:tabLs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3" name="Picture 4" descr="https://pp.userapi.com/c852228/v852228784/13b75/q4gscKchZ7Y.jpg">
            <a:extLst>
              <a:ext uri="{FF2B5EF4-FFF2-40B4-BE49-F238E27FC236}">
                <a16:creationId xmlns:a16="http://schemas.microsoft.com/office/drawing/2014/main" id="{6968171F-3305-41FC-94F7-BA11BC58D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645024"/>
            <a:ext cx="3241626" cy="2160240"/>
          </a:xfrm>
          <a:prstGeom prst="rect">
            <a:avLst/>
          </a:prstGeom>
          <a:noFill/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983A2B6-6FC5-43EC-8036-4C816D0FA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28</a:t>
            </a:fld>
            <a:endParaRPr lang="ru-RU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2810464-914D-4674-9416-A00ADE1E1B8B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7DE91D5-C7C8-4674-97F7-A56301308E3C}"/>
              </a:ext>
            </a:extLst>
          </p:cNvPr>
          <p:cNvSpPr/>
          <p:nvPr/>
        </p:nvSpPr>
        <p:spPr>
          <a:xfrm>
            <a:off x="395536" y="5157192"/>
            <a:ext cx="4824536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375">
              <a:lnSpc>
                <a:spcPts val="1410"/>
              </a:lnSpc>
            </a:pPr>
            <a:r>
              <a:rPr lang="ru-RU" sz="1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исполнитель:</a:t>
            </a:r>
          </a:p>
          <a:p>
            <a:pPr marL="79375">
              <a:lnSpc>
                <a:spcPts val="141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9375">
              <a:lnSpc>
                <a:spcPts val="141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учреждение Муниципального образования поселок Стрельна «Стрельна»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249898E7-D543-4457-81FA-1BC6E56C57E9}"/>
              </a:ext>
            </a:extLst>
          </p:cNvPr>
          <p:cNvCxnSpPr>
            <a:cxnSpLocks/>
          </p:cNvCxnSpPr>
          <p:nvPr/>
        </p:nvCxnSpPr>
        <p:spPr>
          <a:xfrm>
            <a:off x="395536" y="9807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3" descr="герб[1] (2).jpg">
            <a:extLst>
              <a:ext uri="{FF2B5EF4-FFF2-40B4-BE49-F238E27FC236}">
                <a16:creationId xmlns:a16="http://schemas.microsoft.com/office/drawing/2014/main" id="{358CF3E8-6BF0-4931-B5DD-F353133B012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88640"/>
            <a:ext cx="852908" cy="615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320776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object 17"/>
          <p:cNvSpPr txBox="1"/>
          <p:nvPr/>
        </p:nvSpPr>
        <p:spPr>
          <a:xfrm>
            <a:off x="251520" y="6381328"/>
            <a:ext cx="1383030" cy="31940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>
              <a:lnSpc>
                <a:spcPts val="1210"/>
              </a:lnSpc>
              <a:spcBef>
                <a:spcPts val="20"/>
              </a:spcBef>
            </a:pPr>
            <a:r>
              <a:rPr sz="1000" i="1" spc="-5" dirty="0">
                <a:latin typeface="Times New Roman"/>
                <a:cs typeface="Times New Roman"/>
              </a:rPr>
              <a:t>Средства на</a:t>
            </a:r>
            <a:r>
              <a:rPr sz="1000" i="1" spc="-7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реализацию  </a:t>
            </a:r>
            <a:r>
              <a:rPr sz="1000" i="1" spc="-5" dirty="0">
                <a:latin typeface="Times New Roman"/>
                <a:cs typeface="Times New Roman"/>
              </a:rPr>
              <a:t>программы ,</a:t>
            </a:r>
            <a:r>
              <a:rPr sz="1000" i="1" spc="-40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тыс.рублей</a:t>
            </a:r>
            <a:endParaRPr sz="1000" dirty="0">
              <a:latin typeface="Times New Roman"/>
              <a:cs typeface="Times New Roman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75EF0450-6B72-43C2-9619-37622AB4A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760" y="2420888"/>
            <a:ext cx="70609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A945C0F-CDD7-4410-8523-80F7AF84C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277457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9829C27F-C399-4068-985F-E392E927D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7704" y="335743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6F6C6A4D-D497-41EC-99A3-F03BAE5E3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255855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320E8BB-C8DE-4BDA-A713-FC3858386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29</a:t>
            </a:fld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92CD113-ACBA-4675-8B90-C686BEDEF90D}"/>
              </a:ext>
            </a:extLst>
          </p:cNvPr>
          <p:cNvCxnSpPr>
            <a:cxnSpLocks/>
          </p:cNvCxnSpPr>
          <p:nvPr/>
        </p:nvCxnSpPr>
        <p:spPr>
          <a:xfrm>
            <a:off x="323528" y="6309320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A9E711B6-DAF0-4B69-94A1-9E74571A1409}"/>
              </a:ext>
            </a:extLst>
          </p:cNvPr>
          <p:cNvCxnSpPr>
            <a:cxnSpLocks/>
          </p:cNvCxnSpPr>
          <p:nvPr/>
        </p:nvCxnSpPr>
        <p:spPr>
          <a:xfrm>
            <a:off x="395536" y="9807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">
            <a:extLst>
              <a:ext uri="{FF2B5EF4-FFF2-40B4-BE49-F238E27FC236}">
                <a16:creationId xmlns:a16="http://schemas.microsoft.com/office/drawing/2014/main" id="{3DD5B032-4AA2-4732-BE60-80A9D8AC8E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5776" y="440377"/>
            <a:ext cx="44955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2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2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2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2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2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2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2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2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52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2525" algn="l"/>
              </a:tabLs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+mn-lt"/>
                <a:cs typeface="Times New Roman" panose="02020603050405020304" pitchFamily="18" charset="0"/>
              </a:rPr>
              <a:t>ПЕРЕЧЕНЬ ПРОГРАММНЫХ МЕРОПРИЯТИЙ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+mn-lt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C3A70A42-1CC9-496F-91C3-8BA7AD8AA6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1370291"/>
              </p:ext>
            </p:extLst>
          </p:nvPr>
        </p:nvGraphicFramePr>
        <p:xfrm>
          <a:off x="611560" y="1628800"/>
          <a:ext cx="8064895" cy="446449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329690">
                  <a:extLst>
                    <a:ext uri="{9D8B030D-6E8A-4147-A177-3AD203B41FA5}">
                      <a16:colId xmlns:a16="http://schemas.microsoft.com/office/drawing/2014/main" val="1229472383"/>
                    </a:ext>
                  </a:extLst>
                </a:gridCol>
                <a:gridCol w="1093547">
                  <a:extLst>
                    <a:ext uri="{9D8B030D-6E8A-4147-A177-3AD203B41FA5}">
                      <a16:colId xmlns:a16="http://schemas.microsoft.com/office/drawing/2014/main" val="3939266848"/>
                    </a:ext>
                  </a:extLst>
                </a:gridCol>
                <a:gridCol w="1093547">
                  <a:extLst>
                    <a:ext uri="{9D8B030D-6E8A-4147-A177-3AD203B41FA5}">
                      <a16:colId xmlns:a16="http://schemas.microsoft.com/office/drawing/2014/main" val="2041054764"/>
                    </a:ext>
                  </a:extLst>
                </a:gridCol>
                <a:gridCol w="1061339">
                  <a:extLst>
                    <a:ext uri="{9D8B030D-6E8A-4147-A177-3AD203B41FA5}">
                      <a16:colId xmlns:a16="http://schemas.microsoft.com/office/drawing/2014/main" val="3449234515"/>
                    </a:ext>
                  </a:extLst>
                </a:gridCol>
                <a:gridCol w="1486772">
                  <a:extLst>
                    <a:ext uri="{9D8B030D-6E8A-4147-A177-3AD203B41FA5}">
                      <a16:colId xmlns:a16="http://schemas.microsoft.com/office/drawing/2014/main" val="329770937"/>
                    </a:ext>
                  </a:extLst>
                </a:gridCol>
              </a:tblGrid>
              <a:tr h="29352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мероприятий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мероприятий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исполнения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финансирования, тыс.руб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0738899"/>
                  </a:ext>
                </a:extLst>
              </a:tr>
              <a:tr h="6115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662992"/>
                  </a:ext>
                </a:extLst>
              </a:tr>
              <a:tr h="765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Мероприятия, приуроченные к 78-ой годовщине День прорыва Блокады Ленинграда и освобождение Стрельны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штуки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квартал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extLst>
                  <a:ext uri="{0D108BD9-81ED-4DB2-BD59-A6C34878D82A}">
                    <a16:rowId xmlns:a16="http://schemas.microsoft.com/office/drawing/2014/main" val="641909306"/>
                  </a:ext>
                </a:extLst>
              </a:tr>
              <a:tr h="5767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Мероприятия, приуроченные к 77-ой годовщине снятия блокады Ленинграда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штуки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кв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артал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extLst>
                  <a:ext uri="{0D108BD9-81ED-4DB2-BD59-A6C34878D82A}">
                    <a16:rowId xmlns:a16="http://schemas.microsoft.com/office/drawing/2014/main" val="3755340962"/>
                  </a:ext>
                </a:extLst>
              </a:tr>
              <a:tr h="3640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Победы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штуки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кв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артал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extLst>
                  <a:ext uri="{0D108BD9-81ED-4DB2-BD59-A6C34878D82A}">
                    <a16:rowId xmlns:a16="http://schemas.microsoft.com/office/drawing/2014/main" val="2933631480"/>
                  </a:ext>
                </a:extLst>
              </a:tr>
              <a:tr h="3640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памяти и скорби (22 июня)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штуки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 квартал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extLst>
                  <a:ext uri="{0D108BD9-81ED-4DB2-BD59-A6C34878D82A}">
                    <a16:rowId xmlns:a16="http://schemas.microsoft.com/office/drawing/2014/main" val="4277556413"/>
                  </a:ext>
                </a:extLst>
              </a:tr>
              <a:tr h="3640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памяти и скорби (8 сентября)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штуки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квартал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extLst>
                  <a:ext uri="{0D108BD9-81ED-4DB2-BD59-A6C34878D82A}">
                    <a16:rowId xmlns:a16="http://schemas.microsoft.com/office/drawing/2014/main" val="2259386656"/>
                  </a:ext>
                </a:extLst>
              </a:tr>
              <a:tr h="5282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80-ая годовщина высади морского десанта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штуки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II-III 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extLst>
                  <a:ext uri="{0D108BD9-81ED-4DB2-BD59-A6C34878D82A}">
                    <a16:rowId xmlns:a16="http://schemas.microsoft.com/office/drawing/2014/main" val="2709013448"/>
                  </a:ext>
                </a:extLst>
              </a:tr>
              <a:tr h="596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Издание брошюры "Путеводитель по местам стрельнинской Славы"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штуки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 квартал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278" marR="56278" marT="0" marB="0"/>
                </a:tc>
                <a:extLst>
                  <a:ext uri="{0D108BD9-81ED-4DB2-BD59-A6C34878D82A}">
                    <a16:rowId xmlns:a16="http://schemas.microsoft.com/office/drawing/2014/main" val="1128355621"/>
                  </a:ext>
                </a:extLst>
              </a:tr>
            </a:tbl>
          </a:graphicData>
        </a:graphic>
      </p:graphicFrame>
      <p:sp>
        <p:nvSpPr>
          <p:cNvPr id="10" name="Rectangle 1">
            <a:extLst>
              <a:ext uri="{FF2B5EF4-FFF2-40B4-BE49-F238E27FC236}">
                <a16:creationId xmlns:a16="http://schemas.microsoft.com/office/drawing/2014/main" id="{AE709AB1-9457-44D0-96A5-C77AE31D0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" y="26225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067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1520" y="1628800"/>
            <a:ext cx="51125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 поселок Стрельна является внутригородским муниципальным образованием Санкт-Петербурга и расположено в границах Петродворцового района Санкт-Петербурга. </a:t>
            </a:r>
            <a:endParaRPr lang="ru-RU" sz="14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FA0B265-E797-4238-A008-98E83B4BD1F5}"/>
              </a:ext>
            </a:extLst>
          </p:cNvPr>
          <p:cNvSpPr/>
          <p:nvPr/>
        </p:nvSpPr>
        <p:spPr>
          <a:xfrm>
            <a:off x="395536" y="332656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70C0"/>
                </a:solidFill>
              </a:rPr>
              <a:t>Административно - территориальное деление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9FE9575-639F-41A1-AC22-A0722AC25BFE}"/>
              </a:ext>
            </a:extLst>
          </p:cNvPr>
          <p:cNvSpPr/>
          <p:nvPr/>
        </p:nvSpPr>
        <p:spPr>
          <a:xfrm>
            <a:off x="251520" y="2780928"/>
            <a:ext cx="51125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Общая площадь территории составляет 1923,8 га 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CBEBA02-CF91-4330-A1B2-344F25FE442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-306"/>
          <a:stretch/>
        </p:blipFill>
        <p:spPr>
          <a:xfrm>
            <a:off x="5436096" y="1196752"/>
            <a:ext cx="3359021" cy="2055953"/>
          </a:xfrm>
          <a:prstGeom prst="rect">
            <a:avLst/>
          </a:prstGeom>
        </p:spPr>
      </p:pic>
      <p:pic>
        <p:nvPicPr>
          <p:cNvPr id="11" name="Picture 2" descr="https://pp.userapi.com/c844320/v844320440/7b009/7jHf0F7DRbs.jpg">
            <a:extLst>
              <a:ext uri="{FF2B5EF4-FFF2-40B4-BE49-F238E27FC236}">
                <a16:creationId xmlns:a16="http://schemas.microsoft.com/office/drawing/2014/main" id="{A9662596-C593-4DD6-A2E4-DFAAC62E2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4149080"/>
            <a:ext cx="3384376" cy="2161666"/>
          </a:xfrm>
          <a:prstGeom prst="rect">
            <a:avLst/>
          </a:prstGeom>
          <a:noFill/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8AD240B-D76B-413C-8BC4-F5FE98AAB57E}"/>
              </a:ext>
            </a:extLst>
          </p:cNvPr>
          <p:cNvSpPr/>
          <p:nvPr/>
        </p:nvSpPr>
        <p:spPr>
          <a:xfrm>
            <a:off x="251520" y="3573016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состоянию на 01.01.2020 года численность населения Муниципального образования поселок Стрельна составила 14871 человек.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численности населения Муниципальное образование занимает 4-е место среди поселков после </a:t>
            </a: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поселков Шушары, Парголово, Металлострой.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77F5B922-3D5E-4D71-B8C2-11DF0E14AA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3913509"/>
              </p:ext>
            </p:extLst>
          </p:nvPr>
        </p:nvGraphicFramePr>
        <p:xfrm>
          <a:off x="179512" y="4581128"/>
          <a:ext cx="5184576" cy="1512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8049707-9837-4B47-85B4-73E5C2C0059A}"/>
              </a:ext>
            </a:extLst>
          </p:cNvPr>
          <p:cNvSpPr/>
          <p:nvPr/>
        </p:nvSpPr>
        <p:spPr>
          <a:xfrm>
            <a:off x="755576" y="321297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Численность населения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CD82EC9-9D15-4EE2-A68B-9CD2553A1A8A}"/>
              </a:ext>
            </a:extLst>
          </p:cNvPr>
          <p:cNvSpPr/>
          <p:nvPr/>
        </p:nvSpPr>
        <p:spPr>
          <a:xfrm>
            <a:off x="323528" y="1124744"/>
            <a:ext cx="5004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Административно-территориальное деление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1123014-65E1-4F84-A0C5-6BE5D40F2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3</a:t>
            </a:fld>
            <a:endParaRPr lang="ru-RU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224E53E1-D40F-44C3-9F80-85734B06C0A3}"/>
              </a:ext>
            </a:extLst>
          </p:cNvPr>
          <p:cNvCxnSpPr>
            <a:cxnSpLocks/>
          </p:cNvCxnSpPr>
          <p:nvPr/>
        </p:nvCxnSpPr>
        <p:spPr>
          <a:xfrm>
            <a:off x="395536" y="908720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6E715BF1-0746-44FA-9AFA-77D5DA9D5AB0}"/>
              </a:ext>
            </a:extLst>
          </p:cNvPr>
          <p:cNvCxnSpPr>
            <a:cxnSpLocks/>
          </p:cNvCxnSpPr>
          <p:nvPr/>
        </p:nvCxnSpPr>
        <p:spPr>
          <a:xfrm>
            <a:off x="251520" y="6453336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7D29608-E098-440E-B529-3DB3A4C5FD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6632"/>
            <a:ext cx="995890" cy="720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 descr="герб[1] (2).jpg">
            <a:extLst>
              <a:ext uri="{FF2B5EF4-FFF2-40B4-BE49-F238E27FC236}">
                <a16:creationId xmlns:a16="http://schemas.microsoft.com/office/drawing/2014/main" id="{64F867D4-5DA9-4694-B2A1-1105A35EFE1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996924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4F8506F-2B02-46BD-A753-FB92E72899F2}"/>
              </a:ext>
            </a:extLst>
          </p:cNvPr>
          <p:cNvSpPr/>
          <p:nvPr/>
        </p:nvSpPr>
        <p:spPr>
          <a:xfrm>
            <a:off x="3454912" y="1988840"/>
            <a:ext cx="289585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6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yandex-sans"/>
              </a:rPr>
              <a:t>4780,0 тыс. рублей</a:t>
            </a:r>
            <a:endParaRPr lang="ru-RU" sz="2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3403B27-9ADA-4A24-B899-A9B1786EFCBC}"/>
              </a:ext>
            </a:extLst>
          </p:cNvPr>
          <p:cNvSpPr/>
          <p:nvPr/>
        </p:nvSpPr>
        <p:spPr>
          <a:xfrm>
            <a:off x="3907095" y="1484784"/>
            <a:ext cx="161178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6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yandex-sans"/>
              </a:rPr>
              <a:t>КУЛЬТУРА</a:t>
            </a:r>
            <a:endParaRPr lang="ru-RU" sz="2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3D8FAAD-6B83-4ADE-B3BA-15EAC24FAA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221088"/>
            <a:ext cx="2347169" cy="186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780B97D0-59F0-4193-A971-9E8BF0E81E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6156176"/>
              </p:ext>
            </p:extLst>
          </p:nvPr>
        </p:nvGraphicFramePr>
        <p:xfrm>
          <a:off x="251520" y="2636912"/>
          <a:ext cx="3888432" cy="18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B2ED616-D61F-4DA3-B0AD-9A8B048C6EFC}"/>
              </a:ext>
            </a:extLst>
          </p:cNvPr>
          <p:cNvSpPr/>
          <p:nvPr/>
        </p:nvSpPr>
        <p:spPr>
          <a:xfrm>
            <a:off x="4355976" y="3068960"/>
            <a:ext cx="446449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благоприятных условий, обеспечивающих развитие нравственного, духовного и культурного потенциала различных групп населения, снижение социальной напряженности в обществе, обеспечение условий для отдыха населения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CC233E5-964B-4B7B-85EB-AA432278A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30</a:t>
            </a:fld>
            <a:endParaRPr lang="ru-RU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EBBCD7F7-7D94-4FB1-AD42-CE3C382D5B66}"/>
              </a:ext>
            </a:extLst>
          </p:cNvPr>
          <p:cNvCxnSpPr>
            <a:cxnSpLocks/>
          </p:cNvCxnSpPr>
          <p:nvPr/>
        </p:nvCxnSpPr>
        <p:spPr>
          <a:xfrm>
            <a:off x="467544" y="6381328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54AC692-6B6E-4560-8CFE-6E32DB9C25D6}"/>
              </a:ext>
            </a:extLst>
          </p:cNvPr>
          <p:cNvCxnSpPr>
            <a:cxnSpLocks/>
          </p:cNvCxnSpPr>
          <p:nvPr/>
        </p:nvCxnSpPr>
        <p:spPr>
          <a:xfrm>
            <a:off x="395536" y="9807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6398D8E-80A2-447D-B2EC-13999B87B2E9}"/>
              </a:ext>
            </a:extLst>
          </p:cNvPr>
          <p:cNvSpPr/>
          <p:nvPr/>
        </p:nvSpPr>
        <p:spPr>
          <a:xfrm>
            <a:off x="1619672" y="332656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70C0"/>
                </a:solidFill>
              </a:rPr>
              <a:t>Приоритетные направления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27741149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0"/>
          <p:cNvSpPr txBox="1"/>
          <p:nvPr/>
        </p:nvSpPr>
        <p:spPr>
          <a:xfrm>
            <a:off x="1187624" y="260648"/>
            <a:ext cx="7488832" cy="67133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065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-5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ВЕДОМСТВЕННАЯ </a:t>
            </a:r>
            <a:r>
              <a:rPr sz="1400" b="1" spc="-1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</a:t>
            </a:r>
            <a:r>
              <a:rPr sz="1400" b="1" spc="55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endParaRPr lang="ru-RU" sz="1400" b="1" spc="-1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95"/>
              </a:spcBef>
            </a:pPr>
            <a:r>
              <a:rPr lang="ru-RU" sz="1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«Организация и проведение местных и участие в организации и проведении городских праздничных и иных зрелищный мероприятий»</a:t>
            </a:r>
            <a:endParaRPr sz="1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7604FF1-85A4-486C-9A95-55873945EA7C}"/>
              </a:ext>
            </a:extLst>
          </p:cNvPr>
          <p:cNvSpPr/>
          <p:nvPr/>
        </p:nvSpPr>
        <p:spPr>
          <a:xfrm>
            <a:off x="323528" y="1628800"/>
            <a:ext cx="6264696" cy="15286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79375">
              <a:lnSpc>
                <a:spcPts val="1410"/>
              </a:lnSpc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</a:t>
            </a:r>
            <a:r>
              <a:rPr lang="ru-RU" sz="14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</a:t>
            </a:r>
          </a:p>
          <a:p>
            <a:pPr marL="79375">
              <a:lnSpc>
                <a:spcPts val="141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культурного досуга жителей Муниципального образования поселок Стрельна путем организации местных и участия в организации и проведении городских праздничных и иных зрелищных мероприятий, организации мероприятий по сохранению и развитию местных традиций и обрядов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75EF0450-6B72-43C2-9619-37622AB4A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760" y="2420888"/>
            <a:ext cx="70609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A945C0F-CDD7-4410-8523-80F7AF84C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277457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9829C27F-C399-4068-985F-E392E927D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7704" y="335743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EB68B0B4-19FE-41CF-927D-85E72E963E3C}"/>
              </a:ext>
            </a:extLst>
          </p:cNvPr>
          <p:cNvSpPr/>
          <p:nvPr/>
        </p:nvSpPr>
        <p:spPr>
          <a:xfrm>
            <a:off x="6732240" y="1772816"/>
            <a:ext cx="2016224" cy="108012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>
                <a:lumMod val="20000"/>
                <a:lumOff val="8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3800,0 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67671AA-8551-4362-A323-EAADD217492B}"/>
              </a:ext>
            </a:extLst>
          </p:cNvPr>
          <p:cNvSpPr/>
          <p:nvPr/>
        </p:nvSpPr>
        <p:spPr>
          <a:xfrm>
            <a:off x="395536" y="3356992"/>
            <a:ext cx="421196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375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14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</a:t>
            </a:r>
          </a:p>
          <a:p>
            <a:pPr marL="79375"/>
            <a:endParaRPr lang="ru-RU" sz="1400" b="1" spc="-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1152525" algn="l"/>
              </a:tabLst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проведение 5 мероприятий;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1152525" algn="l"/>
              </a:tabLst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участников мероприятий – 8100 человек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1152525" algn="l"/>
              </a:tabLst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1152525" algn="l"/>
              </a:tabLs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7650" name="Picture 2" descr="https://sun9-50.userapi.com/c850128/v850128108/1b5eb3/ePAouZusxi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3645024"/>
            <a:ext cx="3744416" cy="2498228"/>
          </a:xfrm>
          <a:prstGeom prst="rect">
            <a:avLst/>
          </a:prstGeom>
          <a:noFill/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2B9A899-3B07-433D-B3F3-F05108764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31</a:t>
            </a:fld>
            <a:endParaRPr lang="ru-RU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0D179595-CAA6-4789-8FB9-68FB958480FC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9329F43-3D45-45F4-800A-AA0DCEF5E6E9}"/>
              </a:ext>
            </a:extLst>
          </p:cNvPr>
          <p:cNvSpPr/>
          <p:nvPr/>
        </p:nvSpPr>
        <p:spPr>
          <a:xfrm>
            <a:off x="395536" y="4869160"/>
            <a:ext cx="4824536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375">
              <a:lnSpc>
                <a:spcPts val="1410"/>
              </a:lnSpc>
            </a:pPr>
            <a:r>
              <a:rPr lang="ru-RU" sz="1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исполнитель:</a:t>
            </a:r>
          </a:p>
          <a:p>
            <a:pPr marL="79375">
              <a:lnSpc>
                <a:spcPts val="141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9375">
              <a:lnSpc>
                <a:spcPts val="141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учреждение Муниципального образования поселок Стрельна «Стрельна»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9B37A85D-AEA8-42ED-BF27-D8AF0101413D}"/>
              </a:ext>
            </a:extLst>
          </p:cNvPr>
          <p:cNvCxnSpPr>
            <a:cxnSpLocks/>
          </p:cNvCxnSpPr>
          <p:nvPr/>
        </p:nvCxnSpPr>
        <p:spPr>
          <a:xfrm>
            <a:off x="395536" y="9807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3" descr="герб[1] (2).jpg">
            <a:extLst>
              <a:ext uri="{FF2B5EF4-FFF2-40B4-BE49-F238E27FC236}">
                <a16:creationId xmlns:a16="http://schemas.microsoft.com/office/drawing/2014/main" id="{570B12DA-82A6-46E1-85B8-219C6F0530D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88640"/>
            <a:ext cx="852908" cy="615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85962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object 17"/>
          <p:cNvSpPr txBox="1"/>
          <p:nvPr/>
        </p:nvSpPr>
        <p:spPr>
          <a:xfrm>
            <a:off x="323528" y="6453336"/>
            <a:ext cx="1383030" cy="31940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>
              <a:lnSpc>
                <a:spcPts val="1210"/>
              </a:lnSpc>
              <a:spcBef>
                <a:spcPts val="20"/>
              </a:spcBef>
            </a:pPr>
            <a:r>
              <a:rPr sz="1000" i="1" spc="-5" dirty="0">
                <a:latin typeface="Times New Roman"/>
                <a:cs typeface="Times New Roman"/>
              </a:rPr>
              <a:t>Средства на</a:t>
            </a:r>
            <a:r>
              <a:rPr sz="1000" i="1" spc="-7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реализацию  </a:t>
            </a:r>
            <a:r>
              <a:rPr sz="1000" i="1" spc="-5" dirty="0">
                <a:latin typeface="Times New Roman"/>
                <a:cs typeface="Times New Roman"/>
              </a:rPr>
              <a:t>программы ,</a:t>
            </a:r>
            <a:r>
              <a:rPr sz="1000" i="1" spc="-40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тыс.рублей</a:t>
            </a:r>
            <a:endParaRPr sz="1000" dirty="0">
              <a:latin typeface="Times New Roman"/>
              <a:cs typeface="Times New Roman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75EF0450-6B72-43C2-9619-37622AB4A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760" y="2420888"/>
            <a:ext cx="70609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A945C0F-CDD7-4410-8523-80F7AF84C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277457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9829C27F-C399-4068-985F-E392E927D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7704" y="335743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6888FE6-A053-48ED-AD92-5D930A6336C1}"/>
              </a:ext>
            </a:extLst>
          </p:cNvPr>
          <p:cNvSpPr/>
          <p:nvPr/>
        </p:nvSpPr>
        <p:spPr>
          <a:xfrm>
            <a:off x="2339752" y="404664"/>
            <a:ext cx="6048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>
                <a:solidFill>
                  <a:schemeClr val="accent1"/>
                </a:solidFill>
                <a:cs typeface="Times New Roman" panose="02020603050405020304" pitchFamily="18" charset="0"/>
              </a:rPr>
              <a:t>ПЕРЕЧЕНЬ ПРОГРАММНЫХ МЕРОПРИЯТИЙ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1ADC6F96-F3E3-4D05-A8BA-D550AC2C5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277457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02B27A1D-D3A4-4487-92B7-3B65D8170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32</a:t>
            </a:fld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E7709491-3FED-420E-976E-7D0BE0EA0EFF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28DAE0AE-3EE0-4B1B-BC0A-AC4572F2B878}"/>
              </a:ext>
            </a:extLst>
          </p:cNvPr>
          <p:cNvCxnSpPr>
            <a:cxnSpLocks/>
          </p:cNvCxnSpPr>
          <p:nvPr/>
        </p:nvCxnSpPr>
        <p:spPr>
          <a:xfrm>
            <a:off x="395536" y="9807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E42B84EF-472A-4938-A8B1-B24EC88C0B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5226656"/>
              </p:ext>
            </p:extLst>
          </p:nvPr>
        </p:nvGraphicFramePr>
        <p:xfrm>
          <a:off x="539552" y="1628800"/>
          <a:ext cx="8208912" cy="410445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473762">
                  <a:extLst>
                    <a:ext uri="{9D8B030D-6E8A-4147-A177-3AD203B41FA5}">
                      <a16:colId xmlns:a16="http://schemas.microsoft.com/office/drawing/2014/main" val="2882471934"/>
                    </a:ext>
                  </a:extLst>
                </a:gridCol>
                <a:gridCol w="1164381">
                  <a:extLst>
                    <a:ext uri="{9D8B030D-6E8A-4147-A177-3AD203B41FA5}">
                      <a16:colId xmlns:a16="http://schemas.microsoft.com/office/drawing/2014/main" val="3846519797"/>
                    </a:ext>
                  </a:extLst>
                </a:gridCol>
                <a:gridCol w="1009130">
                  <a:extLst>
                    <a:ext uri="{9D8B030D-6E8A-4147-A177-3AD203B41FA5}">
                      <a16:colId xmlns:a16="http://schemas.microsoft.com/office/drawing/2014/main" val="512616226"/>
                    </a:ext>
                  </a:extLst>
                </a:gridCol>
                <a:gridCol w="1009130">
                  <a:extLst>
                    <a:ext uri="{9D8B030D-6E8A-4147-A177-3AD203B41FA5}">
                      <a16:colId xmlns:a16="http://schemas.microsoft.com/office/drawing/2014/main" val="522085791"/>
                    </a:ext>
                  </a:extLst>
                </a:gridCol>
                <a:gridCol w="1552509">
                  <a:extLst>
                    <a:ext uri="{9D8B030D-6E8A-4147-A177-3AD203B41FA5}">
                      <a16:colId xmlns:a16="http://schemas.microsoft.com/office/drawing/2014/main" val="999613351"/>
                    </a:ext>
                  </a:extLst>
                </a:gridCol>
              </a:tblGrid>
              <a:tr h="45885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мероприятий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4" marR="56334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мероприятий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4" marR="56334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исполнения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4" marR="56334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финансирования, тыс.руб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4" marR="56334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0166649"/>
                  </a:ext>
                </a:extLst>
              </a:tr>
              <a:tr h="6127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4" marR="56334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4" marR="56334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869786"/>
                  </a:ext>
                </a:extLst>
              </a:tr>
              <a:tr h="6127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организации и проведении уличного народного гуляния "Масленица"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4" marR="563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4" marR="563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4" marR="563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4" marR="563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4" marR="56334" marT="0" marB="0"/>
                </a:tc>
                <a:extLst>
                  <a:ext uri="{0D108BD9-81ED-4DB2-BD59-A6C34878D82A}">
                    <a16:rowId xmlns:a16="http://schemas.microsoft.com/office/drawing/2014/main" val="879854749"/>
                  </a:ext>
                </a:extLst>
              </a:tr>
              <a:tr h="6151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организации и проведении праздничных мероприятий, посвященных Дню Победы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4" marR="563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4" marR="563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4" marR="563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 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4" marR="563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900,0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4" marR="56334" marT="0" marB="0"/>
                </a:tc>
                <a:extLst>
                  <a:ext uri="{0D108BD9-81ED-4DB2-BD59-A6C34878D82A}">
                    <a16:rowId xmlns:a16="http://schemas.microsoft.com/office/drawing/2014/main" val="100498061"/>
                  </a:ext>
                </a:extLst>
              </a:tr>
              <a:tr h="6127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и проведение праздничных мероприятий, посвященных Дню Стрельны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4" marR="563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4" marR="563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4" marR="563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4" marR="563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4" marR="56334" marT="0" marB="0"/>
                </a:tc>
                <a:extLst>
                  <a:ext uri="{0D108BD9-81ED-4DB2-BD59-A6C34878D82A}">
                    <a16:rowId xmlns:a16="http://schemas.microsoft.com/office/drawing/2014/main" val="4035876003"/>
                  </a:ext>
                </a:extLst>
              </a:tr>
              <a:tr h="5795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организация и проведении праздничных мероприятий, посвященных Новому году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4" marR="563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4" marR="563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4" marR="563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4" marR="563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400,00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4" marR="56334" marT="0" marB="0"/>
                </a:tc>
                <a:extLst>
                  <a:ext uri="{0D108BD9-81ED-4DB2-BD59-A6C34878D82A}">
                    <a16:rowId xmlns:a16="http://schemas.microsoft.com/office/drawing/2014/main" val="662450190"/>
                  </a:ext>
                </a:extLst>
              </a:tr>
              <a:tr h="6127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организации и проведении мероприятий, посвященных Дню Знаний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4" marR="563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4" marR="563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4" marR="563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4" marR="563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34" marR="56334" marT="0" marB="0"/>
                </a:tc>
                <a:extLst>
                  <a:ext uri="{0D108BD9-81ED-4DB2-BD59-A6C34878D82A}">
                    <a16:rowId xmlns:a16="http://schemas.microsoft.com/office/drawing/2014/main" val="1501155946"/>
                  </a:ext>
                </a:extLst>
              </a:tr>
            </a:tbl>
          </a:graphicData>
        </a:graphic>
      </p:graphicFrame>
      <p:sp>
        <p:nvSpPr>
          <p:cNvPr id="11" name="Rectangle 1">
            <a:extLst>
              <a:ext uri="{FF2B5EF4-FFF2-40B4-BE49-F238E27FC236}">
                <a16:creationId xmlns:a16="http://schemas.microsoft.com/office/drawing/2014/main" id="{18B19FD4-3090-4E3D-BB59-BDC27B7B8B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" y="27511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196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0"/>
          <p:cNvSpPr txBox="1"/>
          <p:nvPr/>
        </p:nvSpPr>
        <p:spPr>
          <a:xfrm>
            <a:off x="1331640" y="260648"/>
            <a:ext cx="7416824" cy="67133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065" rIns="0" bIns="0" rtlCol="0">
            <a:spAutoFit/>
          </a:bodyPr>
          <a:lstStyle/>
          <a:p>
            <a:pPr marL="748665" algn="ctr">
              <a:spcBef>
                <a:spcPts val="95"/>
              </a:spcBef>
            </a:pPr>
            <a:r>
              <a:rPr sz="1400" b="1" spc="-5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ВЕДОМСТВЕННАЯ </a:t>
            </a:r>
            <a:r>
              <a:rPr sz="1400" b="1" spc="-1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</a:t>
            </a:r>
            <a:r>
              <a:rPr sz="1400" b="1" spc="55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endParaRPr lang="ru-RU" sz="1400" b="1" spc="-1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95"/>
              </a:spcBef>
            </a:pPr>
            <a:r>
              <a:rPr lang="ru-RU" sz="1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«Организация и проведение досуговых мероприятий для жителей Муниципального образования поселок Стрельна»</a:t>
            </a:r>
            <a:endParaRPr sz="1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7604FF1-85A4-486C-9A95-55873945EA7C}"/>
              </a:ext>
            </a:extLst>
          </p:cNvPr>
          <p:cNvSpPr/>
          <p:nvPr/>
        </p:nvSpPr>
        <p:spPr>
          <a:xfrm>
            <a:off x="467544" y="1484784"/>
            <a:ext cx="5256584" cy="174406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79375">
              <a:lnSpc>
                <a:spcPts val="1410"/>
              </a:lnSpc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</a:t>
            </a:r>
            <a:r>
              <a:rPr lang="ru-RU" sz="14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</a:t>
            </a:r>
          </a:p>
          <a:p>
            <a:pPr marL="79375">
              <a:lnSpc>
                <a:spcPts val="1410"/>
              </a:lnSpc>
            </a:pPr>
            <a:endParaRPr lang="ru-RU" sz="1400" b="1" spc="-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благоприятных условий, обеспечивающих высокий уровень нравственного, духовного и культурного потенциала жителей, проживающих на территории муниципального образования; раскрытие индивидуальных особенностей жителей муниципального образования; организация свободного времени для жителей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75EF0450-6B72-43C2-9619-37622AB4A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760" y="2420888"/>
            <a:ext cx="70609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A945C0F-CDD7-4410-8523-80F7AF84C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277457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9829C27F-C399-4068-985F-E392E927D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7704" y="335743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EB68B0B4-19FE-41CF-927D-85E72E963E3C}"/>
              </a:ext>
            </a:extLst>
          </p:cNvPr>
          <p:cNvSpPr/>
          <p:nvPr/>
        </p:nvSpPr>
        <p:spPr>
          <a:xfrm>
            <a:off x="6300192" y="1700808"/>
            <a:ext cx="2016224" cy="108012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>
                <a:alpha val="98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980,0 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67671AA-8551-4362-A323-EAADD217492B}"/>
              </a:ext>
            </a:extLst>
          </p:cNvPr>
          <p:cNvSpPr/>
          <p:nvPr/>
        </p:nvSpPr>
        <p:spPr>
          <a:xfrm>
            <a:off x="395536" y="3573016"/>
            <a:ext cx="44999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375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14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</a:t>
            </a:r>
          </a:p>
          <a:p>
            <a:pPr marL="79375"/>
            <a:endParaRPr lang="ru-RU" sz="1400" b="1" spc="-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1152525" algn="l"/>
              </a:tabLst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проведение 10 мероприятий;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1152525" algn="l"/>
              </a:tabLst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участников мероприятий – 900 человек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1152525" algn="l"/>
              </a:tabLst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1152525" algn="l"/>
              </a:tabLs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 descr="https://pp.userapi.com/c845324/v845324345/10a63b/6e0mi5r9o6w.jpg">
            <a:extLst>
              <a:ext uri="{FF2B5EF4-FFF2-40B4-BE49-F238E27FC236}">
                <a16:creationId xmlns:a16="http://schemas.microsoft.com/office/drawing/2014/main" id="{AC5E65C4-B15F-44BE-88A6-85CAEA4A2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501008"/>
            <a:ext cx="3313465" cy="2208114"/>
          </a:xfrm>
          <a:prstGeom prst="rect">
            <a:avLst/>
          </a:prstGeom>
          <a:noFill/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39D3534-5B19-483B-B0AD-B03A534E8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33</a:t>
            </a:fld>
            <a:endParaRPr lang="ru-RU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0D00CCDC-1F5D-4980-ADD9-904825D45D48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4495E3E-F277-4F7F-A291-6ED4B6F26BEE}"/>
              </a:ext>
            </a:extLst>
          </p:cNvPr>
          <p:cNvSpPr/>
          <p:nvPr/>
        </p:nvSpPr>
        <p:spPr>
          <a:xfrm>
            <a:off x="395536" y="4941168"/>
            <a:ext cx="4824536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375">
              <a:lnSpc>
                <a:spcPts val="1410"/>
              </a:lnSpc>
            </a:pPr>
            <a:r>
              <a:rPr lang="ru-RU" sz="1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исполнитель:</a:t>
            </a:r>
          </a:p>
          <a:p>
            <a:pPr marL="79375">
              <a:lnSpc>
                <a:spcPts val="141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9375">
              <a:lnSpc>
                <a:spcPts val="141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учреждение Муниципального образования поселок Стрельна «Стрельна»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330F6A6E-4441-44EC-A480-53802E442463}"/>
              </a:ext>
            </a:extLst>
          </p:cNvPr>
          <p:cNvCxnSpPr>
            <a:cxnSpLocks/>
          </p:cNvCxnSpPr>
          <p:nvPr/>
        </p:nvCxnSpPr>
        <p:spPr>
          <a:xfrm>
            <a:off x="395536" y="9807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3" descr="герб[1] (2).jpg">
            <a:extLst>
              <a:ext uri="{FF2B5EF4-FFF2-40B4-BE49-F238E27FC236}">
                <a16:creationId xmlns:a16="http://schemas.microsoft.com/office/drawing/2014/main" id="{9FC44778-091D-43EC-B201-F1272144FDD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88640"/>
            <a:ext cx="852908" cy="615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26236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object 17"/>
          <p:cNvSpPr txBox="1"/>
          <p:nvPr/>
        </p:nvSpPr>
        <p:spPr>
          <a:xfrm>
            <a:off x="251520" y="6453336"/>
            <a:ext cx="1383030" cy="31940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>
              <a:lnSpc>
                <a:spcPts val="1210"/>
              </a:lnSpc>
              <a:spcBef>
                <a:spcPts val="20"/>
              </a:spcBef>
            </a:pPr>
            <a:r>
              <a:rPr sz="1000" i="1" spc="-5" dirty="0">
                <a:latin typeface="Times New Roman"/>
                <a:cs typeface="Times New Roman"/>
              </a:rPr>
              <a:t>Средства на</a:t>
            </a:r>
            <a:r>
              <a:rPr sz="1000" i="1" spc="-7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реализацию  </a:t>
            </a:r>
            <a:r>
              <a:rPr sz="1000" i="1" spc="-5" dirty="0">
                <a:latin typeface="Times New Roman"/>
                <a:cs typeface="Times New Roman"/>
              </a:rPr>
              <a:t>программы ,</a:t>
            </a:r>
            <a:r>
              <a:rPr sz="1000" i="1" spc="-40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тыс.рублей</a:t>
            </a:r>
            <a:endParaRPr sz="1000" dirty="0">
              <a:latin typeface="Times New Roman"/>
              <a:cs typeface="Times New Roman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75EF0450-6B72-43C2-9619-37622AB4A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760" y="2420888"/>
            <a:ext cx="70609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A945C0F-CDD7-4410-8523-80F7AF84C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277457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9829C27F-C399-4068-985F-E392E927D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7704" y="335743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D2D33BA-403A-4DB0-8A88-733263C647A9}"/>
              </a:ext>
            </a:extLst>
          </p:cNvPr>
          <p:cNvSpPr/>
          <p:nvPr/>
        </p:nvSpPr>
        <p:spPr>
          <a:xfrm>
            <a:off x="1979712" y="476672"/>
            <a:ext cx="6048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chemeClr val="accent1"/>
                </a:solidFill>
                <a:cs typeface="Times New Roman" panose="02020603050405020304" pitchFamily="18" charset="0"/>
              </a:rPr>
              <a:t>ПЕРЕЧЕНЬ ПРОГРАММНЫХ МЕРОПРИЯТИЙ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610DDF1E-6382-4BCA-B24A-801A90CDD0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600" y="284658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4CF064F-320D-4F2F-879B-EE37E9014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34</a:t>
            </a:fld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10EECFF3-682F-48D0-8899-CB8249FADA5D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964B74D0-2FB3-4076-8282-2B38D3FA75FC}"/>
              </a:ext>
            </a:extLst>
          </p:cNvPr>
          <p:cNvCxnSpPr>
            <a:cxnSpLocks/>
          </p:cNvCxnSpPr>
          <p:nvPr/>
        </p:nvCxnSpPr>
        <p:spPr>
          <a:xfrm>
            <a:off x="395536" y="9807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C60418E5-B6D9-42AE-8ED6-199069C8C6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3855546"/>
              </p:ext>
            </p:extLst>
          </p:nvPr>
        </p:nvGraphicFramePr>
        <p:xfrm>
          <a:off x="539552" y="1412776"/>
          <a:ext cx="8136905" cy="453650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454346">
                  <a:extLst>
                    <a:ext uri="{9D8B030D-6E8A-4147-A177-3AD203B41FA5}">
                      <a16:colId xmlns:a16="http://schemas.microsoft.com/office/drawing/2014/main" val="2767205744"/>
                    </a:ext>
                  </a:extLst>
                </a:gridCol>
                <a:gridCol w="1151449">
                  <a:extLst>
                    <a:ext uri="{9D8B030D-6E8A-4147-A177-3AD203B41FA5}">
                      <a16:colId xmlns:a16="http://schemas.microsoft.com/office/drawing/2014/main" val="239592816"/>
                    </a:ext>
                  </a:extLst>
                </a:gridCol>
                <a:gridCol w="997922">
                  <a:extLst>
                    <a:ext uri="{9D8B030D-6E8A-4147-A177-3AD203B41FA5}">
                      <a16:colId xmlns:a16="http://schemas.microsoft.com/office/drawing/2014/main" val="3264788704"/>
                    </a:ext>
                  </a:extLst>
                </a:gridCol>
                <a:gridCol w="1074685">
                  <a:extLst>
                    <a:ext uri="{9D8B030D-6E8A-4147-A177-3AD203B41FA5}">
                      <a16:colId xmlns:a16="http://schemas.microsoft.com/office/drawing/2014/main" val="831641788"/>
                    </a:ext>
                  </a:extLst>
                </a:gridCol>
                <a:gridCol w="1458503">
                  <a:extLst>
                    <a:ext uri="{9D8B030D-6E8A-4147-A177-3AD203B41FA5}">
                      <a16:colId xmlns:a16="http://schemas.microsoft.com/office/drawing/2014/main" val="2154732052"/>
                    </a:ext>
                  </a:extLst>
                </a:gridCol>
              </a:tblGrid>
              <a:tr h="18468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мероприятий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6" marR="5525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мероприятий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6" marR="5525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исполнения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6" marR="5525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финансирования, тыс.руб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6" marR="5525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9362996"/>
                  </a:ext>
                </a:extLst>
              </a:tr>
              <a:tr h="3961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6" marR="5525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6" marR="5525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8710554"/>
                  </a:ext>
                </a:extLst>
              </a:tr>
              <a:tr h="7911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и проведений экскурсий для жителей Муниципального образования поселок Стрельна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6" marR="552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6" marR="552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6" marR="552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– IV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6" marR="552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0, 0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6" marR="55256" marT="0" marB="0"/>
                </a:tc>
                <a:extLst>
                  <a:ext uri="{0D108BD9-81ED-4DB2-BD59-A6C34878D82A}">
                    <a16:rowId xmlns:a16="http://schemas.microsoft.com/office/drawing/2014/main" val="683180984"/>
                  </a:ext>
                </a:extLst>
              </a:tr>
              <a:tr h="7911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и проведение уличной акции "Стрельна, выходи гулять!"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6" marR="552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6" marR="552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6" marR="552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квартал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6" marR="552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6" marR="55256" marT="0" marB="0"/>
                </a:tc>
                <a:extLst>
                  <a:ext uri="{0D108BD9-81ED-4DB2-BD59-A6C34878D82A}">
                    <a16:rowId xmlns:a16="http://schemas.microsoft.com/office/drawing/2014/main" val="1019076026"/>
                  </a:ext>
                </a:extLst>
              </a:tr>
              <a:tr h="7911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и проведение  мероприятий, посвященных сохранению традиций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6" marR="552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6" marR="552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6" marR="552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I-IV квартал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6" marR="552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300,00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6" marR="55256" marT="0" marB="0"/>
                </a:tc>
                <a:extLst>
                  <a:ext uri="{0D108BD9-81ED-4DB2-BD59-A6C34878D82A}">
                    <a16:rowId xmlns:a16="http://schemas.microsoft.com/office/drawing/2014/main" val="580183006"/>
                  </a:ext>
                </a:extLst>
              </a:tr>
              <a:tr h="7911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досуговой деятельности для жителей МО поселок Стрельна: проведение занятий хора русской песни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6" marR="552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6" marR="552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6" marR="552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I-IV квартал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6" marR="552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140,00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6" marR="55256" marT="0" marB="0"/>
                </a:tc>
                <a:extLst>
                  <a:ext uri="{0D108BD9-81ED-4DB2-BD59-A6C34878D82A}">
                    <a16:rowId xmlns:a16="http://schemas.microsoft.com/office/drawing/2014/main" val="1816422545"/>
                  </a:ext>
                </a:extLst>
              </a:tr>
              <a:tr h="7911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досуговой деятельности для жителей МО поселок Стрельна: обучение на ПК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6" marR="552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6" marR="552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6" marR="5525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I-IV квартал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6" marR="5525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56" marR="55256" marT="0" marB="0"/>
                </a:tc>
                <a:extLst>
                  <a:ext uri="{0D108BD9-81ED-4DB2-BD59-A6C34878D82A}">
                    <a16:rowId xmlns:a16="http://schemas.microsoft.com/office/drawing/2014/main" val="4185449810"/>
                  </a:ext>
                </a:extLst>
              </a:tr>
            </a:tbl>
          </a:graphicData>
        </a:graphic>
      </p:graphicFrame>
      <p:sp>
        <p:nvSpPr>
          <p:cNvPr id="10" name="Rectangle 1">
            <a:extLst>
              <a:ext uri="{FF2B5EF4-FFF2-40B4-BE49-F238E27FC236}">
                <a16:creationId xmlns:a16="http://schemas.microsoft.com/office/drawing/2014/main" id="{E587F0D3-A6F7-406C-AAEB-2301F80750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038" y="17510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8817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 descr="герб[1] (2).jpg">
            <a:extLst>
              <a:ext uri="{FF2B5EF4-FFF2-40B4-BE49-F238E27FC236}">
                <a16:creationId xmlns:a16="http://schemas.microsoft.com/office/drawing/2014/main" id="{64F867D4-5DA9-4694-B2A1-1105A35EFE1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996924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4F8506F-2B02-46BD-A753-FB92E72899F2}"/>
              </a:ext>
            </a:extLst>
          </p:cNvPr>
          <p:cNvSpPr/>
          <p:nvPr/>
        </p:nvSpPr>
        <p:spPr>
          <a:xfrm>
            <a:off x="2915816" y="1700808"/>
            <a:ext cx="403244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A4A0FA"/>
                </a:solidFill>
                <a:latin typeface="yandex-sans"/>
              </a:rPr>
              <a:t>6281,7 тыс. рублей</a:t>
            </a:r>
            <a:endParaRPr lang="ru-RU" sz="2600" b="1" dirty="0">
              <a:solidFill>
                <a:srgbClr val="A4A0FA"/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3403B27-9ADA-4A24-B899-A9B1786EFCBC}"/>
              </a:ext>
            </a:extLst>
          </p:cNvPr>
          <p:cNvSpPr/>
          <p:nvPr/>
        </p:nvSpPr>
        <p:spPr>
          <a:xfrm>
            <a:off x="2914916" y="1196752"/>
            <a:ext cx="392690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600" b="1" dirty="0">
                <a:solidFill>
                  <a:srgbClr val="A4A0FA"/>
                </a:solidFill>
                <a:latin typeface="yandex-sans"/>
              </a:rPr>
              <a:t>СОЦИАЛЬНАЯ ПОЛИТИКА</a:t>
            </a:r>
            <a:endParaRPr lang="ru-RU" sz="2600" b="1" dirty="0">
              <a:solidFill>
                <a:srgbClr val="A4A0FA"/>
              </a:solidFill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A167A86B-E653-460A-81DF-EE234A6A77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4130838"/>
              </p:ext>
            </p:extLst>
          </p:nvPr>
        </p:nvGraphicFramePr>
        <p:xfrm>
          <a:off x="323528" y="2420888"/>
          <a:ext cx="3672408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ED2EEDF-421F-4150-B91F-3565393CBDE5}"/>
              </a:ext>
            </a:extLst>
          </p:cNvPr>
          <p:cNvSpPr/>
          <p:nvPr/>
        </p:nvSpPr>
        <p:spPr>
          <a:xfrm>
            <a:off x="3995936" y="2636912"/>
            <a:ext cx="48965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Дополнительной социальной гарантией для муниципальных служащих является право на получение пенсии за выслугу лет.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68A9449-C5B2-4882-9EF3-6918A3D0FB9C}"/>
              </a:ext>
            </a:extLst>
          </p:cNvPr>
          <p:cNvSpPr/>
          <p:nvPr/>
        </p:nvSpPr>
        <p:spPr>
          <a:xfrm>
            <a:off x="3995936" y="3573016"/>
            <a:ext cx="482453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Защита материнства и детства, семьи носит комплексный социально-экономический характер и осуществляется путем принятия разнообразных государственных мер по поощрению материнства, охране интересов матери и ребенка, укреплению семьи, ее социальной поддержке, обеспечению семейных прав граждан.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 </a:t>
            </a: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FFC165C-6FC5-4E02-9C4C-563E00559F82}"/>
              </a:ext>
            </a:extLst>
          </p:cNvPr>
          <p:cNvSpPr/>
          <p:nvPr/>
        </p:nvSpPr>
        <p:spPr>
          <a:xfrm>
            <a:off x="3923928" y="5085184"/>
            <a:ext cx="489654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Мера социальной поддержки малообеспеченных жителей Муниципального образования поселок Стрельна, оказавшихся в трудной жизненной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ситуации, в виде обеспечения их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твердым топливом.</a:t>
            </a:r>
            <a:endParaRPr lang="ru-RU" sz="1400" dirty="0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8F0393C2-BA68-467A-BD35-CC8F7D929874}"/>
              </a:ext>
            </a:extLst>
          </p:cNvPr>
          <p:cNvCxnSpPr>
            <a:cxnSpLocks/>
          </p:cNvCxnSpPr>
          <p:nvPr/>
        </p:nvCxnSpPr>
        <p:spPr>
          <a:xfrm>
            <a:off x="395536" y="1052736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F8C9C39D-139D-41A1-8832-FE6FC0C30ED6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9BE016-2B25-4209-BD5B-30260A8A1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35</a:t>
            </a:fld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C95D468-E9AE-48F0-82FC-A9C121F13E57}"/>
              </a:ext>
            </a:extLst>
          </p:cNvPr>
          <p:cNvSpPr/>
          <p:nvPr/>
        </p:nvSpPr>
        <p:spPr>
          <a:xfrm>
            <a:off x="1619672" y="404664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70C0"/>
                </a:solidFill>
              </a:rPr>
              <a:t>Приоритетные направления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19426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 descr="герб[1] (2).jpg">
            <a:extLst>
              <a:ext uri="{FF2B5EF4-FFF2-40B4-BE49-F238E27FC236}">
                <a16:creationId xmlns:a16="http://schemas.microsoft.com/office/drawing/2014/main" id="{64F867D4-5DA9-4694-B2A1-1105A35EFE1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4624"/>
            <a:ext cx="996924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3403B27-9ADA-4A24-B899-A9B1786EFCBC}"/>
              </a:ext>
            </a:extLst>
          </p:cNvPr>
          <p:cNvSpPr/>
          <p:nvPr/>
        </p:nvSpPr>
        <p:spPr>
          <a:xfrm>
            <a:off x="2380402" y="1412776"/>
            <a:ext cx="494827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600" b="1" dirty="0">
                <a:solidFill>
                  <a:schemeClr val="bg2">
                    <a:lumMod val="75000"/>
                  </a:schemeClr>
                </a:solidFill>
                <a:latin typeface="yandex-sans"/>
              </a:rPr>
              <a:t>ФИЗИЧЕСКАЯ КУЛЬТУРА И СПОРТ</a:t>
            </a:r>
            <a:endParaRPr lang="ru-RU" sz="26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4F8506F-2B02-46BD-A753-FB92E72899F2}"/>
              </a:ext>
            </a:extLst>
          </p:cNvPr>
          <p:cNvSpPr/>
          <p:nvPr/>
        </p:nvSpPr>
        <p:spPr>
          <a:xfrm>
            <a:off x="2195736" y="1844824"/>
            <a:ext cx="489654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chemeClr val="bg2">
                    <a:lumMod val="75000"/>
                  </a:schemeClr>
                </a:solidFill>
                <a:latin typeface="yandex-sans"/>
              </a:rPr>
              <a:t>2682,0 тыс. рублей</a:t>
            </a:r>
            <a:endParaRPr lang="ru-RU" sz="2600" b="1" dirty="0">
              <a:solidFill>
                <a:schemeClr val="bg2">
                  <a:lumMod val="75000"/>
                </a:schemeClr>
              </a:solidFill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1EE61342-28EA-46DC-B557-E44E7E6C3D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4897689"/>
              </p:ext>
            </p:extLst>
          </p:nvPr>
        </p:nvGraphicFramePr>
        <p:xfrm>
          <a:off x="395536" y="3212976"/>
          <a:ext cx="3816424" cy="144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B604502-46E4-4F49-B192-B2E56269A954}"/>
              </a:ext>
            </a:extLst>
          </p:cNvPr>
          <p:cNvSpPr/>
          <p:nvPr/>
        </p:nvSpPr>
        <p:spPr>
          <a:xfrm>
            <a:off x="4427984" y="3068960"/>
            <a:ext cx="43924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Физическая культура и спорт являются неотъемлемой частью современного образа жизни, социального и культурно-нравственного развития общества. Они способствуют развитию отношений между гражданами, государствами. Распространение здорового образа жизни предполагает внедрение в жизнь общества и закрепление в ней физической культуры и спорта, формирование у населения стремления к здоровому образу жизни через занятия физической культурой и спортом.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8CFB32F-00FA-4810-A010-C361011C98C1}"/>
              </a:ext>
            </a:extLst>
          </p:cNvPr>
          <p:cNvCxnSpPr>
            <a:cxnSpLocks/>
          </p:cNvCxnSpPr>
          <p:nvPr/>
        </p:nvCxnSpPr>
        <p:spPr>
          <a:xfrm>
            <a:off x="395536" y="980728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C5421F6C-C357-4DDA-831C-9D1E68DD24C4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114C53-B9C3-4AC1-B8EF-27202D982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36</a:t>
            </a:fld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27852E6-3C89-4131-BC39-AFEB7B47B861}"/>
              </a:ext>
            </a:extLst>
          </p:cNvPr>
          <p:cNvSpPr/>
          <p:nvPr/>
        </p:nvSpPr>
        <p:spPr>
          <a:xfrm>
            <a:off x="1619672" y="260648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70C0"/>
                </a:solidFill>
              </a:rPr>
              <a:t>Приоритетные направления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10902192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0"/>
          <p:cNvSpPr txBox="1"/>
          <p:nvPr/>
        </p:nvSpPr>
        <p:spPr>
          <a:xfrm>
            <a:off x="1259632" y="260648"/>
            <a:ext cx="7488832" cy="11022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065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-5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ВЕДОМСТВЕННАЯ </a:t>
            </a:r>
            <a:r>
              <a:rPr sz="1400" b="1" spc="-1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</a:t>
            </a:r>
            <a:r>
              <a:rPr sz="1400" b="1" spc="55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endParaRPr lang="ru-RU" sz="1400" b="1" spc="-1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95"/>
              </a:spcBef>
            </a:pPr>
            <a:r>
              <a:rPr lang="ru-RU" sz="14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«Обеспечение условий для развития на территории Муниципального образования поселок Стрельна физической культуры и спорта, организация и проведение официальных физкультурных мероприятий, физкультурно-оздоровительных мероприятий и спортивных мероприятий муниципального образования»</a:t>
            </a:r>
            <a:endParaRPr sz="14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7604FF1-85A4-486C-9A95-55873945EA7C}"/>
              </a:ext>
            </a:extLst>
          </p:cNvPr>
          <p:cNvSpPr/>
          <p:nvPr/>
        </p:nvSpPr>
        <p:spPr>
          <a:xfrm>
            <a:off x="539552" y="1772816"/>
            <a:ext cx="5904656" cy="15286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ts val="1410"/>
              </a:lnSpc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</a:t>
            </a:r>
            <a:r>
              <a:rPr lang="ru-RU" sz="14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</a:t>
            </a:r>
          </a:p>
          <a:p>
            <a:pPr marL="79375">
              <a:lnSpc>
                <a:spcPts val="1410"/>
              </a:lnSpc>
            </a:pPr>
            <a:endParaRPr lang="ru-RU" sz="1400" b="1" spc="-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условий, обеспечивающих возможность граждан систематически заниматься физической культурой и спортом;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проведения значимых международных, всероссийских, городских,  районных и муниципальных спортивных мероприятий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object 17"/>
          <p:cNvSpPr txBox="1"/>
          <p:nvPr/>
        </p:nvSpPr>
        <p:spPr>
          <a:xfrm>
            <a:off x="251520" y="6453336"/>
            <a:ext cx="1383030" cy="31940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>
              <a:lnSpc>
                <a:spcPts val="1210"/>
              </a:lnSpc>
              <a:spcBef>
                <a:spcPts val="20"/>
              </a:spcBef>
            </a:pPr>
            <a:r>
              <a:rPr sz="1000" i="1" spc="-5" dirty="0">
                <a:latin typeface="Times New Roman"/>
                <a:cs typeface="Times New Roman"/>
              </a:rPr>
              <a:t>Средства на</a:t>
            </a:r>
            <a:r>
              <a:rPr sz="1000" i="1" spc="-7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реализацию  </a:t>
            </a:r>
            <a:r>
              <a:rPr sz="1000" i="1" spc="-5" dirty="0">
                <a:latin typeface="Times New Roman"/>
                <a:cs typeface="Times New Roman"/>
              </a:rPr>
              <a:t>программы ,</a:t>
            </a:r>
            <a:r>
              <a:rPr sz="1000" i="1" spc="-40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тыс.рублей</a:t>
            </a:r>
            <a:endParaRPr sz="1000" dirty="0">
              <a:latin typeface="Times New Roman"/>
              <a:cs typeface="Times New Roman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75EF0450-6B72-43C2-9619-37622AB4A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760" y="2420888"/>
            <a:ext cx="70609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A945C0F-CDD7-4410-8523-80F7AF84C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278092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9829C27F-C399-4068-985F-E392E927D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7704" y="335743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EB68B0B4-19FE-41CF-927D-85E72E963E3C}"/>
              </a:ext>
            </a:extLst>
          </p:cNvPr>
          <p:cNvSpPr/>
          <p:nvPr/>
        </p:nvSpPr>
        <p:spPr>
          <a:xfrm>
            <a:off x="6444208" y="1988840"/>
            <a:ext cx="2016224" cy="1080120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2682,0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67671AA-8551-4362-A323-EAADD217492B}"/>
              </a:ext>
            </a:extLst>
          </p:cNvPr>
          <p:cNvSpPr/>
          <p:nvPr/>
        </p:nvSpPr>
        <p:spPr>
          <a:xfrm>
            <a:off x="467544" y="3573016"/>
            <a:ext cx="428396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375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14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</a:t>
            </a:r>
          </a:p>
          <a:p>
            <a:pPr marL="79375"/>
            <a:endParaRPr lang="ru-RU" sz="1400" b="1" spc="-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1152525" algn="l"/>
              </a:tabLst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проведение 26 мероприятий;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1152525" algn="l"/>
              </a:tabLst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участников мероприятий – 4500 человек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1152525" algn="l"/>
              </a:tabLst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1152525" algn="l"/>
              </a:tabLs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object 20">
            <a:extLst>
              <a:ext uri="{FF2B5EF4-FFF2-40B4-BE49-F238E27FC236}">
                <a16:creationId xmlns:a16="http://schemas.microsoft.com/office/drawing/2014/main" id="{4B16C0DD-EC9C-4834-ACED-F99C7B2771D8}"/>
              </a:ext>
            </a:extLst>
          </p:cNvPr>
          <p:cNvSpPr/>
          <p:nvPr/>
        </p:nvSpPr>
        <p:spPr>
          <a:xfrm>
            <a:off x="5148064" y="3573016"/>
            <a:ext cx="3493505" cy="23762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5F7196C-459D-4A6F-9B83-116EA0DC6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37</a:t>
            </a:fld>
            <a:endParaRPr lang="ru-RU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DBF84FE0-42D1-45B1-A171-C9FA80CD4ED6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EC673D5-2BB5-442C-9780-DFE6CB1F1E9D}"/>
              </a:ext>
            </a:extLst>
          </p:cNvPr>
          <p:cNvSpPr/>
          <p:nvPr/>
        </p:nvSpPr>
        <p:spPr>
          <a:xfrm>
            <a:off x="323528" y="4941168"/>
            <a:ext cx="4824536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375">
              <a:lnSpc>
                <a:spcPts val="1410"/>
              </a:lnSpc>
            </a:pPr>
            <a:r>
              <a:rPr lang="ru-RU" sz="1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исполнитель:</a:t>
            </a:r>
          </a:p>
          <a:p>
            <a:pPr marL="79375">
              <a:lnSpc>
                <a:spcPts val="141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9375">
              <a:lnSpc>
                <a:spcPts val="141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учреждение Муниципального образования поселок Стрельна «Стрельна»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0701DB70-9DD4-4452-8830-B0F1A1B98B33}"/>
              </a:ext>
            </a:extLst>
          </p:cNvPr>
          <p:cNvCxnSpPr>
            <a:cxnSpLocks/>
          </p:cNvCxnSpPr>
          <p:nvPr/>
        </p:nvCxnSpPr>
        <p:spPr>
          <a:xfrm>
            <a:off x="323528" y="1412776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3" descr="герб[1] (2).jpg">
            <a:extLst>
              <a:ext uri="{FF2B5EF4-FFF2-40B4-BE49-F238E27FC236}">
                <a16:creationId xmlns:a16="http://schemas.microsoft.com/office/drawing/2014/main" id="{47776240-BFDD-4703-8DAE-68F8D89CADA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32656"/>
            <a:ext cx="996923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694464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object 17"/>
          <p:cNvSpPr txBox="1"/>
          <p:nvPr/>
        </p:nvSpPr>
        <p:spPr>
          <a:xfrm>
            <a:off x="395536" y="6453336"/>
            <a:ext cx="1383030" cy="31940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>
              <a:lnSpc>
                <a:spcPts val="1210"/>
              </a:lnSpc>
              <a:spcBef>
                <a:spcPts val="20"/>
              </a:spcBef>
            </a:pPr>
            <a:r>
              <a:rPr sz="1000" i="1" spc="-5" dirty="0">
                <a:latin typeface="Times New Roman"/>
                <a:cs typeface="Times New Roman"/>
              </a:rPr>
              <a:t>Средства на</a:t>
            </a:r>
            <a:r>
              <a:rPr sz="1000" i="1" spc="-7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реализацию  </a:t>
            </a:r>
            <a:r>
              <a:rPr sz="1000" i="1" spc="-5" dirty="0">
                <a:latin typeface="Times New Roman"/>
                <a:cs typeface="Times New Roman"/>
              </a:rPr>
              <a:t>программы ,</a:t>
            </a:r>
            <a:r>
              <a:rPr sz="1000" i="1" spc="-40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тыс.рублей</a:t>
            </a:r>
            <a:endParaRPr sz="1000" dirty="0">
              <a:latin typeface="Times New Roman"/>
              <a:cs typeface="Times New Roman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75EF0450-6B72-43C2-9619-37622AB4A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760" y="2420888"/>
            <a:ext cx="70609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A945C0F-CDD7-4410-8523-80F7AF84C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278092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9829C27F-C399-4068-985F-E392E927D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7704" y="335743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5B66C08-2092-4320-9CE2-E57344EF8553}"/>
              </a:ext>
            </a:extLst>
          </p:cNvPr>
          <p:cNvSpPr/>
          <p:nvPr/>
        </p:nvSpPr>
        <p:spPr>
          <a:xfrm>
            <a:off x="395536" y="404664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chemeClr val="accent1"/>
                </a:solidFill>
                <a:cs typeface="Times New Roman" panose="02020603050405020304" pitchFamily="18" charset="0"/>
              </a:rPr>
              <a:t>ПЕРЕЧЕНЬ ПРОГРАММНЫХ МЕРОПРИЯТИЙ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A17566C8-C779-4D53-A932-039822A178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327863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79E09DB-93AB-4A24-91C5-91C6380C9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38</a:t>
            </a:fld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E5C348E-E920-4D94-B26D-5EDA015F84C7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FA4F57C-8717-42B9-9245-6BB00D451F82}"/>
              </a:ext>
            </a:extLst>
          </p:cNvPr>
          <p:cNvCxnSpPr>
            <a:cxnSpLocks/>
          </p:cNvCxnSpPr>
          <p:nvPr/>
        </p:nvCxnSpPr>
        <p:spPr>
          <a:xfrm>
            <a:off x="395536" y="9807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69624DAE-6C57-4AED-9803-83571337F8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8929713"/>
              </p:ext>
            </p:extLst>
          </p:nvPr>
        </p:nvGraphicFramePr>
        <p:xfrm>
          <a:off x="539552" y="1294553"/>
          <a:ext cx="8136903" cy="487075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497546">
                  <a:extLst>
                    <a:ext uri="{9D8B030D-6E8A-4147-A177-3AD203B41FA5}">
                      <a16:colId xmlns:a16="http://schemas.microsoft.com/office/drawing/2014/main" val="3922033588"/>
                    </a:ext>
                  </a:extLst>
                </a:gridCol>
                <a:gridCol w="971261">
                  <a:extLst>
                    <a:ext uri="{9D8B030D-6E8A-4147-A177-3AD203B41FA5}">
                      <a16:colId xmlns:a16="http://schemas.microsoft.com/office/drawing/2014/main" val="3245610098"/>
                    </a:ext>
                  </a:extLst>
                </a:gridCol>
                <a:gridCol w="867741">
                  <a:extLst>
                    <a:ext uri="{9D8B030D-6E8A-4147-A177-3AD203B41FA5}">
                      <a16:colId xmlns:a16="http://schemas.microsoft.com/office/drawing/2014/main" val="3326644140"/>
                    </a:ext>
                  </a:extLst>
                </a:gridCol>
                <a:gridCol w="1290188">
                  <a:extLst>
                    <a:ext uri="{9D8B030D-6E8A-4147-A177-3AD203B41FA5}">
                      <a16:colId xmlns:a16="http://schemas.microsoft.com/office/drawing/2014/main" val="1218255402"/>
                    </a:ext>
                  </a:extLst>
                </a:gridCol>
                <a:gridCol w="1510167">
                  <a:extLst>
                    <a:ext uri="{9D8B030D-6E8A-4147-A177-3AD203B41FA5}">
                      <a16:colId xmlns:a16="http://schemas.microsoft.com/office/drawing/2014/main" val="1082573709"/>
                    </a:ext>
                  </a:extLst>
                </a:gridCol>
              </a:tblGrid>
              <a:tr h="43242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мероприятий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мероприятий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исполнения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финансирования, тыс.руб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25356"/>
                  </a:ext>
                </a:extLst>
              </a:tr>
              <a:tr h="4284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912718"/>
                  </a:ext>
                </a:extLst>
              </a:tr>
              <a:tr h="8718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Оказание услуг на приобретение пригласительных билетов на массовое катание на коньках для жителей Стрельны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680,00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extLst>
                  <a:ext uri="{0D108BD9-81ED-4DB2-BD59-A6C34878D82A}">
                    <a16:rowId xmlns:a16="http://schemas.microsoft.com/office/drawing/2014/main" val="3392712599"/>
                  </a:ext>
                </a:extLst>
              </a:tr>
              <a:tr h="4975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Услуги инструктора по ОФП 50+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120,00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extLst>
                  <a:ext uri="{0D108BD9-81ED-4DB2-BD59-A6C34878D82A}">
                    <a16:rowId xmlns:a16="http://schemas.microsoft.com/office/drawing/2014/main" val="4283518801"/>
                  </a:ext>
                </a:extLst>
              </a:tr>
              <a:tr h="4975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Услуги инструктора по шахматам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 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120,00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extLst>
                  <a:ext uri="{0D108BD9-81ED-4DB2-BD59-A6C34878D82A}">
                    <a16:rowId xmlns:a16="http://schemas.microsoft.com/office/drawing/2014/main" val="2908873635"/>
                  </a:ext>
                </a:extLst>
              </a:tr>
              <a:tr h="4975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Услуги инструктора по танцам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 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120,00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extLst>
                  <a:ext uri="{0D108BD9-81ED-4DB2-BD59-A6C34878D82A}">
                    <a16:rowId xmlns:a16="http://schemas.microsoft.com/office/drawing/2014/main" val="2510900417"/>
                  </a:ext>
                </a:extLst>
              </a:tr>
              <a:tr h="4975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Услуги инструктора по художественной гимнастике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 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120,00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extLst>
                  <a:ext uri="{0D108BD9-81ED-4DB2-BD59-A6C34878D82A}">
                    <a16:rowId xmlns:a16="http://schemas.microsoft.com/office/drawing/2014/main" val="2300690156"/>
                  </a:ext>
                </a:extLst>
              </a:tr>
              <a:tr h="4975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Аренда спортивно-игрового зала для занятий танцами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 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168,00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extLst>
                  <a:ext uri="{0D108BD9-81ED-4DB2-BD59-A6C34878D82A}">
                    <a16:rowId xmlns:a16="http://schemas.microsoft.com/office/drawing/2014/main" val="324274995"/>
                  </a:ext>
                </a:extLst>
              </a:tr>
              <a:tr h="6501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Аренда спортивно-игрового зала для занятий художественной гимнастикой 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 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192,00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extLst>
                  <a:ext uri="{0D108BD9-81ED-4DB2-BD59-A6C34878D82A}">
                    <a16:rowId xmlns:a16="http://schemas.microsoft.com/office/drawing/2014/main" val="4141711270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159680E0-7B3A-4733-A8E2-2E5C6C3778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0750" y="1293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323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object 17"/>
          <p:cNvSpPr txBox="1"/>
          <p:nvPr/>
        </p:nvSpPr>
        <p:spPr>
          <a:xfrm>
            <a:off x="395536" y="6453336"/>
            <a:ext cx="1383030" cy="31940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>
              <a:lnSpc>
                <a:spcPts val="1210"/>
              </a:lnSpc>
              <a:spcBef>
                <a:spcPts val="20"/>
              </a:spcBef>
            </a:pPr>
            <a:r>
              <a:rPr sz="1000" i="1" spc="-5" dirty="0">
                <a:latin typeface="Times New Roman"/>
                <a:cs typeface="Times New Roman"/>
              </a:rPr>
              <a:t>Средства на</a:t>
            </a:r>
            <a:r>
              <a:rPr sz="1000" i="1" spc="-7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реализацию  </a:t>
            </a:r>
            <a:r>
              <a:rPr sz="1000" i="1" spc="-5" dirty="0">
                <a:latin typeface="Times New Roman"/>
                <a:cs typeface="Times New Roman"/>
              </a:rPr>
              <a:t>программы ,</a:t>
            </a:r>
            <a:r>
              <a:rPr sz="1000" i="1" spc="-40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тыс.рублей</a:t>
            </a:r>
            <a:endParaRPr sz="1000" dirty="0">
              <a:latin typeface="Times New Roman"/>
              <a:cs typeface="Times New Roman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75EF0450-6B72-43C2-9619-37622AB4A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760" y="2420888"/>
            <a:ext cx="70609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A945C0F-CDD7-4410-8523-80F7AF84C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278092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9829C27F-C399-4068-985F-E392E927D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7704" y="335743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5B66C08-2092-4320-9CE2-E57344EF8553}"/>
              </a:ext>
            </a:extLst>
          </p:cNvPr>
          <p:cNvSpPr/>
          <p:nvPr/>
        </p:nvSpPr>
        <p:spPr>
          <a:xfrm>
            <a:off x="395536" y="404664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chemeClr val="accent1"/>
                </a:solidFill>
                <a:cs typeface="Times New Roman" panose="02020603050405020304" pitchFamily="18" charset="0"/>
              </a:rPr>
              <a:t>ПЕРЕЧЕНЬ ПРОГРАММНЫХ МЕРОПРИЯТИЙ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A17566C8-C779-4D53-A932-039822A178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327863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79E09DB-93AB-4A24-91C5-91C6380C9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39</a:t>
            </a:fld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E5C348E-E920-4D94-B26D-5EDA015F84C7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FA4F57C-8717-42B9-9245-6BB00D451F82}"/>
              </a:ext>
            </a:extLst>
          </p:cNvPr>
          <p:cNvCxnSpPr>
            <a:cxnSpLocks/>
          </p:cNvCxnSpPr>
          <p:nvPr/>
        </p:nvCxnSpPr>
        <p:spPr>
          <a:xfrm>
            <a:off x="395536" y="9807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69624DAE-6C57-4AED-9803-83571337F8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4280757"/>
              </p:ext>
            </p:extLst>
          </p:nvPr>
        </p:nvGraphicFramePr>
        <p:xfrm>
          <a:off x="611561" y="1294552"/>
          <a:ext cx="7992888" cy="45827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285056">
                  <a:extLst>
                    <a:ext uri="{9D8B030D-6E8A-4147-A177-3AD203B41FA5}">
                      <a16:colId xmlns:a16="http://schemas.microsoft.com/office/drawing/2014/main" val="3922033588"/>
                    </a:ext>
                  </a:extLst>
                </a:gridCol>
                <a:gridCol w="985596">
                  <a:extLst>
                    <a:ext uri="{9D8B030D-6E8A-4147-A177-3AD203B41FA5}">
                      <a16:colId xmlns:a16="http://schemas.microsoft.com/office/drawing/2014/main" val="3245610098"/>
                    </a:ext>
                  </a:extLst>
                </a:gridCol>
                <a:gridCol w="880547">
                  <a:extLst>
                    <a:ext uri="{9D8B030D-6E8A-4147-A177-3AD203B41FA5}">
                      <a16:colId xmlns:a16="http://schemas.microsoft.com/office/drawing/2014/main" val="3326644140"/>
                    </a:ext>
                  </a:extLst>
                </a:gridCol>
                <a:gridCol w="1309232">
                  <a:extLst>
                    <a:ext uri="{9D8B030D-6E8A-4147-A177-3AD203B41FA5}">
                      <a16:colId xmlns:a16="http://schemas.microsoft.com/office/drawing/2014/main" val="1218255402"/>
                    </a:ext>
                  </a:extLst>
                </a:gridCol>
                <a:gridCol w="1532457">
                  <a:extLst>
                    <a:ext uri="{9D8B030D-6E8A-4147-A177-3AD203B41FA5}">
                      <a16:colId xmlns:a16="http://schemas.microsoft.com/office/drawing/2014/main" val="1082573709"/>
                    </a:ext>
                  </a:extLst>
                </a:gridCol>
              </a:tblGrid>
              <a:tr h="22750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мероприятий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мероприятий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исполнения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финансирования, тыс.руб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25356"/>
                  </a:ext>
                </a:extLst>
              </a:tr>
              <a:tr h="4879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912718"/>
                  </a:ext>
                </a:extLst>
              </a:tr>
              <a:tr h="4714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Аренда спортивно-игрового зала для занятий ОФП 50+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168,00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extLst>
                  <a:ext uri="{0D108BD9-81ED-4DB2-BD59-A6C34878D82A}">
                    <a16:rowId xmlns:a16="http://schemas.microsoft.com/office/drawing/2014/main" val="2577313010"/>
                  </a:ext>
                </a:extLst>
              </a:tr>
              <a:tr h="4714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Турнир  по шахматам, посвященный Дню снятия Блокады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45,00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extLst>
                  <a:ext uri="{0D108BD9-81ED-4DB2-BD59-A6C34878D82A}">
                    <a16:rowId xmlns:a16="http://schemas.microsoft.com/office/drawing/2014/main" val="3457075674"/>
                  </a:ext>
                </a:extLst>
              </a:tr>
              <a:tr h="4714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Спортивный праздник посвященный Дню защитника Отечества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50,00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extLst>
                  <a:ext uri="{0D108BD9-81ED-4DB2-BD59-A6C34878D82A}">
                    <a16:rowId xmlns:a16="http://schemas.microsoft.com/office/drawing/2014/main" val="2597167212"/>
                  </a:ext>
                </a:extLst>
              </a:tr>
              <a:tr h="4714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Спортивный праздник посвященный Международному женскому дню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 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50,00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extLst>
                  <a:ext uri="{0D108BD9-81ED-4DB2-BD59-A6C34878D82A}">
                    <a16:rowId xmlns:a16="http://schemas.microsoft.com/office/drawing/2014/main" val="2648501566"/>
                  </a:ext>
                </a:extLst>
              </a:tr>
              <a:tr h="503298">
                <a:tc>
                  <a:txBody>
                    <a:bodyPr/>
                    <a:lstStyle/>
                    <a:p>
                      <a:pPr marL="92075" indent="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Турнир по мини-футболу среди взрослых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60,00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extLst>
                  <a:ext uri="{0D108BD9-81ED-4DB2-BD59-A6C34878D82A}">
                    <a16:rowId xmlns:a16="http://schemas.microsoft.com/office/drawing/2014/main" val="3287862314"/>
                  </a:ext>
                </a:extLst>
              </a:tr>
              <a:tr h="503298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Турнир по шахматам, посвященный Дню Победы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45,00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extLst>
                  <a:ext uri="{0D108BD9-81ED-4DB2-BD59-A6C34878D82A}">
                    <a16:rowId xmlns:a16="http://schemas.microsoft.com/office/drawing/2014/main" val="1433507766"/>
                  </a:ext>
                </a:extLst>
              </a:tr>
              <a:tr h="503298">
                <a:tc>
                  <a:txBody>
                    <a:bodyPr/>
                    <a:lstStyle/>
                    <a:p>
                      <a:pPr marL="0" indent="14288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Спортивный праздник "Здоровое будущее"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70,00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extLst>
                  <a:ext uri="{0D108BD9-81ED-4DB2-BD59-A6C34878D82A}">
                    <a16:rowId xmlns:a16="http://schemas.microsoft.com/office/drawing/2014/main" val="1089986327"/>
                  </a:ext>
                </a:extLst>
              </a:tr>
              <a:tr h="4714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Турнир по футболу памяти К.И.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Шиленкова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Кубок МО посёлок Стрельна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70,00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extLst>
                  <a:ext uri="{0D108BD9-81ED-4DB2-BD59-A6C34878D82A}">
                    <a16:rowId xmlns:a16="http://schemas.microsoft.com/office/drawing/2014/main" val="3534260093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159680E0-7B3A-4733-A8E2-2E5C6C3778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0750" y="1293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889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411760" y="2492896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996067C-ED53-4507-858D-51E224008E90}"/>
              </a:ext>
            </a:extLst>
          </p:cNvPr>
          <p:cNvSpPr/>
          <p:nvPr/>
        </p:nvSpPr>
        <p:spPr>
          <a:xfrm>
            <a:off x="467544" y="404664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70C0"/>
                </a:solidFill>
              </a:rPr>
              <a:t>Показатели социально-экономического развития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21CBB80-EEB2-4D76-844F-CA9F4C626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4</a:t>
            </a:fld>
            <a:endParaRPr lang="ru-RU" dirty="0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E5BCF851-6BDE-405A-9EA6-CE32D9930E90}"/>
              </a:ext>
            </a:extLst>
          </p:cNvPr>
          <p:cNvCxnSpPr>
            <a:cxnSpLocks/>
          </p:cNvCxnSpPr>
          <p:nvPr/>
        </p:nvCxnSpPr>
        <p:spPr>
          <a:xfrm>
            <a:off x="467544" y="980728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65EC80C1-DFF7-4B1B-9A05-EA6F855F7A56}"/>
              </a:ext>
            </a:extLst>
          </p:cNvPr>
          <p:cNvCxnSpPr>
            <a:cxnSpLocks/>
          </p:cNvCxnSpPr>
          <p:nvPr/>
        </p:nvCxnSpPr>
        <p:spPr>
          <a:xfrm>
            <a:off x="395536" y="6453336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F9E5700-EC12-4902-8D75-3DA4F3074E8A}"/>
              </a:ext>
            </a:extLst>
          </p:cNvPr>
          <p:cNvSpPr/>
          <p:nvPr/>
        </p:nvSpPr>
        <p:spPr>
          <a:xfrm>
            <a:off x="395536" y="1340768"/>
            <a:ext cx="61206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Транспортный комплекс представлен различными видами транспорта: современные автомагистрали, железнодорожный транспорт, трамвайное сообщение с Санкт-Петербургом, выезд на Кольцевую автомобильную дорогу вокруг Санкт-Петербурга.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В пределах границ муниципального образования находится 44 дороги местного значения общей протяженностью 11432,68 метров, площадь проезжей части и тротуаров составляет 58556 м</a:t>
            </a:r>
            <a:r>
              <a:rPr lang="ru-RU" sz="1400" baseline="30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площадь полосы отвода – 41676 м</a:t>
            </a:r>
            <a:r>
              <a:rPr lang="ru-RU" sz="1400" baseline="30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endParaRPr lang="ru-RU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DCF300B-3CAD-4BFA-828A-0279EFB2F006}"/>
              </a:ext>
            </a:extLst>
          </p:cNvPr>
          <p:cNvSpPr/>
          <p:nvPr/>
        </p:nvSpPr>
        <p:spPr>
          <a:xfrm>
            <a:off x="395536" y="1052736"/>
            <a:ext cx="36724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Транспортная инфраструктура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D773BAC5-A689-4C65-A445-456D02B1E49E}"/>
              </a:ext>
            </a:extLst>
          </p:cNvPr>
          <p:cNvSpPr/>
          <p:nvPr/>
        </p:nvSpPr>
        <p:spPr>
          <a:xfrm>
            <a:off x="2699792" y="3068960"/>
            <a:ext cx="36724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инфраструктура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2EEDC5E-4D70-451E-91C3-5172261DD67B}"/>
              </a:ext>
            </a:extLst>
          </p:cNvPr>
          <p:cNvSpPr/>
          <p:nvPr/>
        </p:nvSpPr>
        <p:spPr>
          <a:xfrm>
            <a:off x="2627784" y="3429000"/>
            <a:ext cx="590465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На территории муниципального образования находится 4 детских сада, 4 школы (в том числе 1 детская музыкальная школа), библиотеки, 1 учреждение среднего профессионального образования, 1 учреждение высшего профессионального образования, поликлиника для взрослого населения.</a:t>
            </a:r>
            <a:endParaRPr lang="ru-RU" sz="1400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5AFE947B-5823-40CD-9D18-103515B1FF47}"/>
              </a:ext>
            </a:extLst>
          </p:cNvPr>
          <p:cNvSpPr/>
          <p:nvPr/>
        </p:nvSpPr>
        <p:spPr>
          <a:xfrm>
            <a:off x="395536" y="4509120"/>
            <a:ext cx="36724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CB50805-57B1-47CF-BE9D-93B737CB15DE}"/>
              </a:ext>
            </a:extLst>
          </p:cNvPr>
          <p:cNvSpPr/>
          <p:nvPr/>
        </p:nvSpPr>
        <p:spPr>
          <a:xfrm>
            <a:off x="395536" y="4869160"/>
            <a:ext cx="604867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На территории Муниципального образования поселок Стрельна обустроено 38 дворов, 25 детских площадок, 36 спортивных сооружений (11 плоскостных сооружений, 12 спортивных залов, 2 плавательных бассейна), установлено 203 вазона для цветочного оформления. 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пределах границ муниципального образования находится 37 территорий зеленых насаждений общего пользования местного значения общей площадью 67074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м</a:t>
            </a:r>
            <a:r>
              <a:rPr lang="ru-RU" sz="1400" baseline="30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65FED8F3-D5F2-4866-B944-5821247B8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340768"/>
            <a:ext cx="2088232" cy="156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2742E442-C7F9-4BCE-8493-61899CCD7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3140968"/>
            <a:ext cx="2056513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F4B8D5C4-6579-4FA1-A7D8-90A98EBC1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797152"/>
            <a:ext cx="2266481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DE55300-02FE-418A-8C43-E4338242A6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8640"/>
            <a:ext cx="99589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6197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object 17"/>
          <p:cNvSpPr txBox="1"/>
          <p:nvPr/>
        </p:nvSpPr>
        <p:spPr>
          <a:xfrm>
            <a:off x="395536" y="6453336"/>
            <a:ext cx="1383030" cy="31940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>
              <a:lnSpc>
                <a:spcPts val="1210"/>
              </a:lnSpc>
              <a:spcBef>
                <a:spcPts val="20"/>
              </a:spcBef>
            </a:pPr>
            <a:r>
              <a:rPr sz="1000" i="1" spc="-5" dirty="0">
                <a:latin typeface="Times New Roman"/>
                <a:cs typeface="Times New Roman"/>
              </a:rPr>
              <a:t>Средства на</a:t>
            </a:r>
            <a:r>
              <a:rPr sz="1000" i="1" spc="-70" dirty="0">
                <a:latin typeface="Times New Roman"/>
                <a:cs typeface="Times New Roman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реализацию  </a:t>
            </a:r>
            <a:r>
              <a:rPr sz="1000" i="1" spc="-5" dirty="0">
                <a:latin typeface="Times New Roman"/>
                <a:cs typeface="Times New Roman"/>
              </a:rPr>
              <a:t>программы ,</a:t>
            </a:r>
            <a:r>
              <a:rPr sz="1000" i="1" spc="-40" dirty="0">
                <a:latin typeface="Times New Roman"/>
                <a:cs typeface="Times New Roman"/>
              </a:rPr>
              <a:t> </a:t>
            </a:r>
            <a:r>
              <a:rPr sz="1000" i="1" spc="-5" dirty="0">
                <a:latin typeface="Times New Roman"/>
                <a:cs typeface="Times New Roman"/>
              </a:rPr>
              <a:t>тыс.рублей</a:t>
            </a:r>
            <a:endParaRPr sz="1000" dirty="0">
              <a:latin typeface="Times New Roman"/>
              <a:cs typeface="Times New Roman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75EF0450-6B72-43C2-9619-37622AB4A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760" y="2420888"/>
            <a:ext cx="70609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A945C0F-CDD7-4410-8523-80F7AF84C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278092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9829C27F-C399-4068-985F-E392E927D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7704" y="335743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5B66C08-2092-4320-9CE2-E57344EF8553}"/>
              </a:ext>
            </a:extLst>
          </p:cNvPr>
          <p:cNvSpPr/>
          <p:nvPr/>
        </p:nvSpPr>
        <p:spPr>
          <a:xfrm>
            <a:off x="395536" y="404664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chemeClr val="accent1"/>
                </a:solidFill>
                <a:cs typeface="Times New Roman" panose="02020603050405020304" pitchFamily="18" charset="0"/>
              </a:rPr>
              <a:t>ПЕРЕЧЕНЬ ПРОГРАММНЫХ МЕРОПРИЯТИЙ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A17566C8-C779-4D53-A932-039822A178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327863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79E09DB-93AB-4A24-91C5-91C6380C9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40</a:t>
            </a:fld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E5C348E-E920-4D94-B26D-5EDA015F84C7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FA4F57C-8717-42B9-9245-6BB00D451F82}"/>
              </a:ext>
            </a:extLst>
          </p:cNvPr>
          <p:cNvCxnSpPr>
            <a:cxnSpLocks/>
          </p:cNvCxnSpPr>
          <p:nvPr/>
        </p:nvCxnSpPr>
        <p:spPr>
          <a:xfrm>
            <a:off x="395536" y="9807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69624DAE-6C57-4AED-9803-83571337F8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5011255"/>
              </p:ext>
            </p:extLst>
          </p:nvPr>
        </p:nvGraphicFramePr>
        <p:xfrm>
          <a:off x="539552" y="1294552"/>
          <a:ext cx="8136904" cy="494275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344246">
                  <a:extLst>
                    <a:ext uri="{9D8B030D-6E8A-4147-A177-3AD203B41FA5}">
                      <a16:colId xmlns:a16="http://schemas.microsoft.com/office/drawing/2014/main" val="3922033588"/>
                    </a:ext>
                  </a:extLst>
                </a:gridCol>
                <a:gridCol w="1003354">
                  <a:extLst>
                    <a:ext uri="{9D8B030D-6E8A-4147-A177-3AD203B41FA5}">
                      <a16:colId xmlns:a16="http://schemas.microsoft.com/office/drawing/2014/main" val="3245610098"/>
                    </a:ext>
                  </a:extLst>
                </a:gridCol>
                <a:gridCol w="896413">
                  <a:extLst>
                    <a:ext uri="{9D8B030D-6E8A-4147-A177-3AD203B41FA5}">
                      <a16:colId xmlns:a16="http://schemas.microsoft.com/office/drawing/2014/main" val="3326644140"/>
                    </a:ext>
                  </a:extLst>
                </a:gridCol>
                <a:gridCol w="1332822">
                  <a:extLst>
                    <a:ext uri="{9D8B030D-6E8A-4147-A177-3AD203B41FA5}">
                      <a16:colId xmlns:a16="http://schemas.microsoft.com/office/drawing/2014/main" val="1218255402"/>
                    </a:ext>
                  </a:extLst>
                </a:gridCol>
                <a:gridCol w="1560069">
                  <a:extLst>
                    <a:ext uri="{9D8B030D-6E8A-4147-A177-3AD203B41FA5}">
                      <a16:colId xmlns:a16="http://schemas.microsoft.com/office/drawing/2014/main" val="1082573709"/>
                    </a:ext>
                  </a:extLst>
                </a:gridCol>
              </a:tblGrid>
              <a:tr h="25059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мероприятий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</a:rPr>
                        <a:t>О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бъем мероприятий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исполнения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финансирования, тыс.руб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25356"/>
                  </a:ext>
                </a:extLst>
              </a:tr>
              <a:tr h="5374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912718"/>
                  </a:ext>
                </a:extLst>
              </a:tr>
              <a:tr h="5193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Турниры выходного дня                                 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 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120,00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extLst>
                  <a:ext uri="{0D108BD9-81ED-4DB2-BD59-A6C34878D82A}">
                    <a16:rowId xmlns:a16="http://schemas.microsoft.com/office/drawing/2014/main" val="471941692"/>
                  </a:ext>
                </a:extLst>
              </a:tr>
              <a:tr h="5193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"Всей семьёй на старт"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extLst>
                  <a:ext uri="{0D108BD9-81ED-4DB2-BD59-A6C34878D82A}">
                    <a16:rowId xmlns:a16="http://schemas.microsoft.com/office/drawing/2014/main" val="3903145959"/>
                  </a:ext>
                </a:extLst>
              </a:tr>
              <a:tr h="5193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физкультурника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extLst>
                  <a:ext uri="{0D108BD9-81ED-4DB2-BD59-A6C34878D82A}">
                    <a16:rowId xmlns:a16="http://schemas.microsoft.com/office/drawing/2014/main" val="2391020319"/>
                  </a:ext>
                </a:extLst>
              </a:tr>
              <a:tr h="5193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Турнир по шахматам ко Дню Стрельны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extLst>
                  <a:ext uri="{0D108BD9-81ED-4DB2-BD59-A6C34878D82A}">
                    <a16:rowId xmlns:a16="http://schemas.microsoft.com/office/drawing/2014/main" val="211428644"/>
                  </a:ext>
                </a:extLst>
              </a:tr>
              <a:tr h="5193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Легкоатлетический пробег, посвященный высадке морского десанта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74,00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extLst>
                  <a:ext uri="{0D108BD9-81ED-4DB2-BD59-A6C34878D82A}">
                    <a16:rowId xmlns:a16="http://schemas.microsoft.com/office/drawing/2014/main" val="1119635979"/>
                  </a:ext>
                </a:extLst>
              </a:tr>
              <a:tr h="5193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Турнир по волейболу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70,00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extLst>
                  <a:ext uri="{0D108BD9-81ED-4DB2-BD59-A6C34878D82A}">
                    <a16:rowId xmlns:a16="http://schemas.microsoft.com/office/drawing/2014/main" val="3318405164"/>
                  </a:ext>
                </a:extLst>
              </a:tr>
              <a:tr h="5193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Турнир по баскетболу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70,00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extLst>
                  <a:ext uri="{0D108BD9-81ED-4DB2-BD59-A6C34878D82A}">
                    <a16:rowId xmlns:a16="http://schemas.microsoft.com/office/drawing/2014/main" val="2657360361"/>
                  </a:ext>
                </a:extLst>
              </a:tr>
              <a:tr h="5193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Весёлые старты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Условная единица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2525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70,00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21" marR="16021" marT="0" marB="0" anchor="ctr"/>
                </a:tc>
                <a:extLst>
                  <a:ext uri="{0D108BD9-81ED-4DB2-BD59-A6C34878D82A}">
                    <a16:rowId xmlns:a16="http://schemas.microsoft.com/office/drawing/2014/main" val="2456879165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159680E0-7B3A-4733-A8E2-2E5C6C3778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0750" y="1293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9706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 descr="герб[1] (2).jpg">
            <a:extLst>
              <a:ext uri="{FF2B5EF4-FFF2-40B4-BE49-F238E27FC236}">
                <a16:creationId xmlns:a16="http://schemas.microsoft.com/office/drawing/2014/main" id="{64F867D4-5DA9-4694-B2A1-1105A35EFE1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996924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3403B27-9ADA-4A24-B899-A9B1786EFCBC}"/>
              </a:ext>
            </a:extLst>
          </p:cNvPr>
          <p:cNvSpPr/>
          <p:nvPr/>
        </p:nvSpPr>
        <p:spPr>
          <a:xfrm>
            <a:off x="422865" y="1484784"/>
            <a:ext cx="871296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chemeClr val="accent6"/>
                </a:solidFill>
                <a:latin typeface="yandex-sans"/>
              </a:rPr>
              <a:t>СРЕДСТВА МАССОВОЙ ИНФОРМАЦИИ</a:t>
            </a:r>
            <a:endParaRPr lang="ru-RU" sz="2600" b="1" dirty="0">
              <a:solidFill>
                <a:schemeClr val="accent6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30DFC10C-E1B7-45F2-BDC5-0E313C76351E}"/>
              </a:ext>
            </a:extLst>
          </p:cNvPr>
          <p:cNvSpPr/>
          <p:nvPr/>
        </p:nvSpPr>
        <p:spPr>
          <a:xfrm>
            <a:off x="1259632" y="476672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70C0"/>
                </a:solidFill>
              </a:rPr>
              <a:t>Приоритетные направления деятельности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4F8506F-2B02-46BD-A753-FB92E72899F2}"/>
              </a:ext>
            </a:extLst>
          </p:cNvPr>
          <p:cNvSpPr/>
          <p:nvPr/>
        </p:nvSpPr>
        <p:spPr>
          <a:xfrm>
            <a:off x="3447699" y="1916832"/>
            <a:ext cx="272754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600" b="1" dirty="0">
                <a:solidFill>
                  <a:schemeClr val="accent6"/>
                </a:solidFill>
                <a:latin typeface="yandex-sans"/>
              </a:rPr>
              <a:t>890,0 тыс. рублей</a:t>
            </a:r>
            <a:endParaRPr lang="ru-RU" sz="2600" b="1" dirty="0">
              <a:solidFill>
                <a:schemeClr val="accent6"/>
              </a:solidFill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0AD2A91F-141D-48CC-871E-D7FD93309E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0551020"/>
              </p:ext>
            </p:extLst>
          </p:nvPr>
        </p:nvGraphicFramePr>
        <p:xfrm>
          <a:off x="611560" y="2708920"/>
          <a:ext cx="3384376" cy="2736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8E3C5F4-EF6D-499A-A9CD-B8E4B7EBB4C1}"/>
              </a:ext>
            </a:extLst>
          </p:cNvPr>
          <p:cNvSpPr/>
          <p:nvPr/>
        </p:nvSpPr>
        <p:spPr>
          <a:xfrm>
            <a:off x="4067944" y="2996952"/>
            <a:ext cx="4752528" cy="2302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Обеспечение доступа к информации о деятельности органов местного самоуправления, опубликование муниципальных правовых актов, обсуждение проектов муниципальных правовых актов по вопросам местного значения, доведение до сведения жителей муниципального образования официальной информации о социально-экономическом и культурном развитии муниципального образования, о развитии его общественной инфраструктуры и иной официальной информации.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72413C2-4A5E-4761-88CB-CBCCA5946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41</a:t>
            </a:fld>
            <a:endParaRPr lang="ru-RU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6D984966-FEF3-405C-8BA3-9965487761BD}"/>
              </a:ext>
            </a:extLst>
          </p:cNvPr>
          <p:cNvCxnSpPr>
            <a:cxnSpLocks/>
          </p:cNvCxnSpPr>
          <p:nvPr/>
        </p:nvCxnSpPr>
        <p:spPr>
          <a:xfrm>
            <a:off x="395536" y="1052736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291ED962-EFCC-415B-9A9C-6F5CF0433E34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45989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 descr="герб[1] (2).jpg">
            <a:extLst>
              <a:ext uri="{FF2B5EF4-FFF2-40B4-BE49-F238E27FC236}">
                <a16:creationId xmlns:a16="http://schemas.microsoft.com/office/drawing/2014/main" id="{64F867D4-5DA9-4694-B2A1-1105A35EFE1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996924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3403B27-9ADA-4A24-B899-A9B1786EFCBC}"/>
              </a:ext>
            </a:extLst>
          </p:cNvPr>
          <p:cNvSpPr/>
          <p:nvPr/>
        </p:nvSpPr>
        <p:spPr>
          <a:xfrm>
            <a:off x="395536" y="1340768"/>
            <a:ext cx="835292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600" b="1" dirty="0">
                <a:solidFill>
                  <a:srgbClr val="000000"/>
                </a:solidFill>
                <a:latin typeface="yandex-sans"/>
              </a:rPr>
              <a:t>СОДЕРЖАНИЕ ОРГАНОВ МЕСТНОГО САМОУПРАВЛЕНИЯ, </a:t>
            </a:r>
          </a:p>
          <a:p>
            <a:pPr algn="ctr"/>
            <a:r>
              <a:rPr lang="ru-RU" sz="2600" b="1" dirty="0">
                <a:solidFill>
                  <a:srgbClr val="000000"/>
                </a:solidFill>
                <a:latin typeface="yandex-sans"/>
              </a:rPr>
              <a:t>МУНИЦИПАЛЬНЫХ КАЗЕННЫХ УЧРЕЖДЕНИЙ</a:t>
            </a:r>
            <a:endParaRPr lang="ru-RU" sz="2600" b="1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30DFC10C-E1B7-45F2-BDC5-0E313C76351E}"/>
              </a:ext>
            </a:extLst>
          </p:cNvPr>
          <p:cNvSpPr/>
          <p:nvPr/>
        </p:nvSpPr>
        <p:spPr>
          <a:xfrm>
            <a:off x="1619672" y="476672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70C0"/>
                </a:solidFill>
              </a:rPr>
              <a:t>Приоритетные направления деятельности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4F8506F-2B02-46BD-A753-FB92E72899F2}"/>
              </a:ext>
            </a:extLst>
          </p:cNvPr>
          <p:cNvSpPr/>
          <p:nvPr/>
        </p:nvSpPr>
        <p:spPr>
          <a:xfrm>
            <a:off x="2987824" y="2132856"/>
            <a:ext cx="32926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000000"/>
                </a:solidFill>
                <a:latin typeface="yandex-sans"/>
              </a:rPr>
              <a:t>25840,1 тыс. рублей</a:t>
            </a:r>
            <a:endParaRPr lang="ru-RU" sz="2800" b="1" dirty="0"/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26D94249-7369-4EB1-897E-CBDA816B5D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0436677"/>
              </p:ext>
            </p:extLst>
          </p:nvPr>
        </p:nvGraphicFramePr>
        <p:xfrm>
          <a:off x="323528" y="2636912"/>
          <a:ext cx="3816424" cy="374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CC6BDF7-1B9E-4617-9403-8489D2BECE0A}"/>
              </a:ext>
            </a:extLst>
          </p:cNvPr>
          <p:cNvSpPr/>
          <p:nvPr/>
        </p:nvSpPr>
        <p:spPr>
          <a:xfrm>
            <a:off x="4139952" y="3068960"/>
            <a:ext cx="4608512" cy="568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Представительный орган местного самоуправления, состоящий из 10 депутатов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5224DD6-8CB9-47C7-9363-1DDC620C4F8C}"/>
              </a:ext>
            </a:extLst>
          </p:cNvPr>
          <p:cNvSpPr/>
          <p:nvPr/>
        </p:nvSpPr>
        <p:spPr>
          <a:xfrm>
            <a:off x="4139952" y="4077072"/>
            <a:ext cx="4680520" cy="815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Исполнительный орган местного самоуправления, осуществляющий реализацию вопросов местного значения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2BEA4F8-11F8-4A3A-9D1E-A24298F76868}"/>
              </a:ext>
            </a:extLst>
          </p:cNvPr>
          <p:cNvSpPr/>
          <p:nvPr/>
        </p:nvSpPr>
        <p:spPr>
          <a:xfrm>
            <a:off x="4139952" y="5157192"/>
            <a:ext cx="4608512" cy="10635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Муниципальное казенное учреждение, подведомственное Местной администрации, созданное с целью реализации отдельных задач и функций органов местного самоуправления 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942ABF0-9944-4E51-83E5-5930E11EB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42</a:t>
            </a:fld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A168B2F9-A2B8-4E84-A124-44F09003AAAB}"/>
              </a:ext>
            </a:extLst>
          </p:cNvPr>
          <p:cNvCxnSpPr>
            <a:cxnSpLocks/>
          </p:cNvCxnSpPr>
          <p:nvPr/>
        </p:nvCxnSpPr>
        <p:spPr>
          <a:xfrm>
            <a:off x="395536" y="1052736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7E4FE94F-7F46-4376-AE5E-22E89310E0D9}"/>
              </a:ext>
            </a:extLst>
          </p:cNvPr>
          <p:cNvCxnSpPr>
            <a:cxnSpLocks/>
          </p:cNvCxnSpPr>
          <p:nvPr/>
        </p:nvCxnSpPr>
        <p:spPr>
          <a:xfrm>
            <a:off x="251520" y="6453336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66837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2292421"/>
              </p:ext>
            </p:extLst>
          </p:nvPr>
        </p:nvGraphicFramePr>
        <p:xfrm>
          <a:off x="395536" y="1124744"/>
          <a:ext cx="8424936" cy="115824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42124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12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006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Качество управления</a:t>
                      </a:r>
                      <a:r>
                        <a:rPr lang="ru-RU" sz="1600" baseline="0" dirty="0"/>
                        <a:t> бюджетным процессом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Степень прозрачности</a:t>
                      </a:r>
                      <a:r>
                        <a:rPr lang="ru-RU" sz="1600" baseline="0" dirty="0"/>
                        <a:t> бюджетного процесса 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6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I</a:t>
                      </a:r>
                      <a:r>
                        <a:rPr lang="en-US" sz="1600" baseline="0" dirty="0"/>
                        <a:t> </a:t>
                      </a:r>
                      <a:r>
                        <a:rPr lang="ru-RU" sz="1600" baseline="0" dirty="0"/>
                        <a:t>степень качества (высокое качество) </a:t>
                      </a:r>
                    </a:p>
                    <a:p>
                      <a:pPr algn="ctr"/>
                      <a:r>
                        <a:rPr lang="ru-RU" sz="1600" baseline="0" dirty="0"/>
                        <a:t>– 82,494 баллов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10,0 баллов</a:t>
                      </a:r>
                    </a:p>
                    <a:p>
                      <a:pPr algn="ctr"/>
                      <a:r>
                        <a:rPr lang="ru-RU" sz="1600" dirty="0"/>
                        <a:t> ( по десятибалльной шкале)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9DBE342-EB4B-4C9C-B6CE-315663FF37D3}"/>
              </a:ext>
            </a:extLst>
          </p:cNvPr>
          <p:cNvSpPr/>
          <p:nvPr/>
        </p:nvSpPr>
        <p:spPr>
          <a:xfrm>
            <a:off x="1331640" y="188640"/>
            <a:ext cx="7488832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b="1" dirty="0">
                <a:solidFill>
                  <a:srgbClr val="0070C0"/>
                </a:solidFill>
              </a:rPr>
              <a:t>Рейтинг муниципального образования по итогам мониторинга соблюдения требований бюджетного законодательства и оценки качества управления бюджетным процессом</a:t>
            </a:r>
          </a:p>
        </p:txBody>
      </p:sp>
      <p:pic>
        <p:nvPicPr>
          <p:cNvPr id="10" name="Рисунок 3" descr="герб[1] (2).jpg">
            <a:extLst>
              <a:ext uri="{FF2B5EF4-FFF2-40B4-BE49-F238E27FC236}">
                <a16:creationId xmlns:a16="http://schemas.microsoft.com/office/drawing/2014/main" id="{D17E40E0-A183-497C-A434-481D873F17A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996924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003E5DDE-F9D7-4FBB-9494-A51A84456FC7}"/>
              </a:ext>
            </a:extLst>
          </p:cNvPr>
          <p:cNvCxnSpPr>
            <a:cxnSpLocks/>
          </p:cNvCxnSpPr>
          <p:nvPr/>
        </p:nvCxnSpPr>
        <p:spPr>
          <a:xfrm>
            <a:off x="395536" y="1052736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650F0F07-C9B6-4C4B-800B-08810E241E13}"/>
              </a:ext>
            </a:extLst>
          </p:cNvPr>
          <p:cNvCxnSpPr>
            <a:cxnSpLocks/>
          </p:cNvCxnSpPr>
          <p:nvPr/>
        </p:nvCxnSpPr>
        <p:spPr>
          <a:xfrm>
            <a:off x="395536" y="6453336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01FC447-D45B-414D-8A56-24B70ABE0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43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0A85DF3-4188-4ED9-883A-2886FD3F78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7" t="3095" r="3186" b="12123"/>
          <a:stretch/>
        </p:blipFill>
        <p:spPr>
          <a:xfrm>
            <a:off x="395536" y="2348880"/>
            <a:ext cx="4392488" cy="388843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DAD15B3-4584-4BB9-A9F0-0E130D4D17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2" t="1077" r="9262" b="50572"/>
          <a:stretch/>
        </p:blipFill>
        <p:spPr>
          <a:xfrm>
            <a:off x="4788024" y="2348880"/>
            <a:ext cx="4032448" cy="3902082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 descr="герб[1] (2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996924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2564904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dirty="0"/>
              <a:t>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79512" y="1340768"/>
            <a:ext cx="856895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образования и расходования денежных средств, предназначенных для финансового обеспечения задачи функций государства и местного самоуправления.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поступающие в бюджет денежные средства, за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исключением средств, являющихся источниками финансирования дефицита бюджета.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–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выплачиваемые из бюджета денежные средства, за исключением средств, являющихся источниками финансирования дефицита бюджета.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превышение расходов бюджета над его доходами.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превышение доходов бюджета над его расходами.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средства, предоставляемые одним бюджетом бюджетной системы Российской Федерации другому бюджету бюджетной системы Российской Федерации.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09AFA0B-ABDB-49B1-B986-CA3A07622A11}"/>
              </a:ext>
            </a:extLst>
          </p:cNvPr>
          <p:cNvSpPr/>
          <p:nvPr/>
        </p:nvSpPr>
        <p:spPr>
          <a:xfrm>
            <a:off x="1403648" y="404664"/>
            <a:ext cx="72728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ГЛОССАРИЙ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B901E97-A60C-45B6-B35B-3C33CA9FB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44</a:t>
            </a:fld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18B0FE4-C407-4E45-A888-7BD44BCBD433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5B0E590E-6D3E-45BF-AED3-F72C6DB8887E}"/>
              </a:ext>
            </a:extLst>
          </p:cNvPr>
          <p:cNvCxnSpPr>
            <a:cxnSpLocks/>
          </p:cNvCxnSpPr>
          <p:nvPr/>
        </p:nvCxnSpPr>
        <p:spPr>
          <a:xfrm>
            <a:off x="251520" y="1052736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 descr="герб[1] (2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996924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2564904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dirty="0"/>
              <a:t>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51520" y="1052736"/>
            <a:ext cx="849694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Дотация-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трансферты, предоставляемые на безвозмездной и безвозвратной основе без установления направлений и (или) условий их использования.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Субсидия -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межбюджетный трансферт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предоставляемый в целях софинансирования расходных обязательств.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Субвенция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межбюджетный трансферт, предоставляемый в целях финансового обеспечения расходных обязательств по переданным полномочиям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Расходные обязательств –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обусловленные законом, иным нормативным правовым актом, договором или соглашением обязанности публично-правового образования (РФ, субъекта РФ, муниципального образования) или действующего от его имени казенного учреждения предоставить физическому или юридическому лицу, иному публично –правовому образованию, субъекту международного права средства из соответствующего бюджета.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обязательства—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расходные обязательства, подлежащие исполнению в соответствующем финансовом году.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7436368-914C-4024-9F78-137EA43BD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45</a:t>
            </a:fld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8F51BBA-4894-47A0-801E-B69FF541D697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A9EE69DA-AF23-48D6-89D7-A4C7A60423BE}"/>
              </a:ext>
            </a:extLst>
          </p:cNvPr>
          <p:cNvCxnSpPr>
            <a:cxnSpLocks/>
          </p:cNvCxnSpPr>
          <p:nvPr/>
        </p:nvCxnSpPr>
        <p:spPr>
          <a:xfrm>
            <a:off x="323528" y="1052736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8CECE6B-82D2-41A1-A4EB-AC0ECE6B7B50}"/>
              </a:ext>
            </a:extLst>
          </p:cNvPr>
          <p:cNvSpPr/>
          <p:nvPr/>
        </p:nvSpPr>
        <p:spPr>
          <a:xfrm>
            <a:off x="1403648" y="404664"/>
            <a:ext cx="72728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ГЛОССАРИЙ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90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2564904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dirty="0"/>
              <a:t>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51520" y="1268760"/>
            <a:ext cx="84969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Местная администрация </a:t>
            </a:r>
          </a:p>
          <a:p>
            <a:pPr algn="ctr"/>
            <a:r>
              <a:rPr lang="ru-RU" b="1" dirty="0"/>
              <a:t>Муниципального образования поселок Стрельна </a:t>
            </a:r>
          </a:p>
          <a:p>
            <a:pPr algn="ctr"/>
            <a:endParaRPr lang="ru-RU" dirty="0"/>
          </a:p>
          <a:p>
            <a:pPr algn="ctr"/>
            <a:r>
              <a:rPr lang="ru-RU" u="sng" dirty="0"/>
              <a:t>адрес</a:t>
            </a:r>
            <a:r>
              <a:rPr lang="ru-RU" dirty="0"/>
              <a:t>: 198515, Санкт-Петербург, пос. Стрельна, Санкт-Петербургское шоссе, д.69, литер А.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95536" y="3140968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dirty="0"/>
              <a:t>Контактные телефоны: 421-39-88, 421-43-03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95536" y="3573016"/>
            <a:ext cx="59766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dirty="0"/>
              <a:t>Адрес электронной почты: </a:t>
            </a:r>
            <a:r>
              <a:rPr lang="ru-RU" dirty="0">
                <a:solidFill>
                  <a:srgbClr val="002060"/>
                </a:solidFill>
                <a:hlinkClick r:id="rId2"/>
              </a:rPr>
              <a:t>info@mo-strelna.ru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95536" y="4365104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dirty="0"/>
              <a:t>График работы местной администрации:</a:t>
            </a:r>
          </a:p>
          <a:p>
            <a:pPr algn="just"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dirty="0"/>
              <a:t> пн.-чт. 9-00 — 18-00, пт. 9-00 — 17-00, перерыв на обед 13-00 — 13-48.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67544" y="5085184"/>
            <a:ext cx="7920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dirty="0"/>
              <a:t>График приема граждан: </a:t>
            </a:r>
          </a:p>
          <a:p>
            <a:pPr algn="just"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dirty="0"/>
              <a:t>Глава муниципального образования — чт. 15-00 — 18-00</a:t>
            </a:r>
          </a:p>
          <a:p>
            <a:pPr algn="just"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dirty="0"/>
              <a:t>Глава местной администрации — чт. 15-00 — 18-00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F5612CB-CA06-4098-A93A-FC15C29DD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46</a:t>
            </a:fld>
            <a:endParaRPr lang="ru-RU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11F38E93-9598-485A-B12B-7BCC5371887A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08CF62CB-F2A1-4FF7-9233-34C197C091AE}"/>
              </a:ext>
            </a:extLst>
          </p:cNvPr>
          <p:cNvCxnSpPr>
            <a:cxnSpLocks/>
          </p:cNvCxnSpPr>
          <p:nvPr/>
        </p:nvCxnSpPr>
        <p:spPr>
          <a:xfrm>
            <a:off x="467544" y="9807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9B0D64B-6684-4005-9932-A89E978639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6632"/>
            <a:ext cx="995890" cy="720000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ADCEB417-A297-46D0-904D-0A04F6CC8208}"/>
              </a:ext>
            </a:extLst>
          </p:cNvPr>
          <p:cNvSpPr/>
          <p:nvPr/>
        </p:nvSpPr>
        <p:spPr>
          <a:xfrm>
            <a:off x="395536" y="4005064"/>
            <a:ext cx="59766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dirty="0"/>
              <a:t>Официальный сайт: </a:t>
            </a:r>
            <a:r>
              <a:rPr lang="en-US" dirty="0">
                <a:solidFill>
                  <a:srgbClr val="002060"/>
                </a:solidFill>
                <a:hlinkClick r:id="rId4"/>
              </a:rPr>
              <a:t>www.mo-strelna.ru</a:t>
            </a:r>
            <a:endParaRPr lang="en-US" dirty="0">
              <a:solidFill>
                <a:srgbClr val="002060"/>
              </a:solidFill>
            </a:endParaRPr>
          </a:p>
          <a:p>
            <a:pPr algn="just"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911E07BC-DD73-4BDD-92CF-69128A2F37F2}"/>
              </a:ext>
            </a:extLst>
          </p:cNvPr>
          <p:cNvSpPr/>
          <p:nvPr/>
        </p:nvSpPr>
        <p:spPr>
          <a:xfrm>
            <a:off x="1403648" y="404664"/>
            <a:ext cx="72728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КОНТАКТЫ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907704" y="242088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843808" y="2852936"/>
            <a:ext cx="46805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Предпринимательская активность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996067C-ED53-4507-858D-51E224008E90}"/>
              </a:ext>
            </a:extLst>
          </p:cNvPr>
          <p:cNvSpPr/>
          <p:nvPr/>
        </p:nvSpPr>
        <p:spPr>
          <a:xfrm>
            <a:off x="467544" y="404664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70C0"/>
                </a:solidFill>
              </a:rPr>
              <a:t>Показатели социально-экономического развития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8200E04-7959-411D-B286-0BB4E31D6B61}"/>
              </a:ext>
            </a:extLst>
          </p:cNvPr>
          <p:cNvSpPr/>
          <p:nvPr/>
        </p:nvSpPr>
        <p:spPr>
          <a:xfrm>
            <a:off x="2843808" y="3140968"/>
            <a:ext cx="59046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В муниципальном образовании поселок Стрельна в период  2017-2020 годов наблюдался рост уровня предпринимательской активности. 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муниципального образования зарегистрировано 550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предприятий (по состоянию на аналогичный период 2019 года – 561 предприятие), из них: 535 микро предприятий (97,3%), 11 малых предприятий (2%), 4 средних предприятия (0,7%).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A5FDAB41-F871-4A5B-A268-2E3AF57E2B97}"/>
              </a:ext>
            </a:extLst>
          </p:cNvPr>
          <p:cNvSpPr/>
          <p:nvPr/>
        </p:nvSpPr>
        <p:spPr>
          <a:xfrm>
            <a:off x="395536" y="4653136"/>
            <a:ext cx="36724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Потребительский рынок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1A5422-1EE5-44CD-961B-A817C57EB1B2}"/>
              </a:ext>
            </a:extLst>
          </p:cNvPr>
          <p:cNvSpPr/>
          <p:nvPr/>
        </p:nvSpPr>
        <p:spPr>
          <a:xfrm>
            <a:off x="395536" y="5013176"/>
            <a:ext cx="56886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Потребительский рынок складывается из следующих секторов: предприятия бытового обслуживания (25 предприятий), предприятия общественного питания (19предприятий), предприятия розничной торговли (34 предприятие), предприятия торговли непродовольственными товарами (25 предприятия), салоны красоты (8 предприятий).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AC19993-1699-4B68-9519-B72770D91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797152"/>
            <a:ext cx="2304256" cy="1550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5DE065D0-005D-4626-864A-E227CA6847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8"/>
          <a:stretch/>
        </p:blipFill>
        <p:spPr bwMode="auto">
          <a:xfrm>
            <a:off x="611560" y="2924944"/>
            <a:ext cx="204471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21CBB80-EEB2-4D76-844F-CA9F4C626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5</a:t>
            </a:fld>
            <a:endParaRPr lang="ru-RU" dirty="0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E5BCF851-6BDE-405A-9EA6-CE32D9930E90}"/>
              </a:ext>
            </a:extLst>
          </p:cNvPr>
          <p:cNvCxnSpPr>
            <a:cxnSpLocks/>
          </p:cNvCxnSpPr>
          <p:nvPr/>
        </p:nvCxnSpPr>
        <p:spPr>
          <a:xfrm>
            <a:off x="467544" y="980728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65EC80C1-DFF7-4B1B-9A05-EA6F855F7A56}"/>
              </a:ext>
            </a:extLst>
          </p:cNvPr>
          <p:cNvCxnSpPr>
            <a:cxnSpLocks/>
          </p:cNvCxnSpPr>
          <p:nvPr/>
        </p:nvCxnSpPr>
        <p:spPr>
          <a:xfrm>
            <a:off x="395536" y="6453336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229700A-EB71-493C-8B2C-0D79AA0093FC}"/>
              </a:ext>
            </a:extLst>
          </p:cNvPr>
          <p:cNvSpPr/>
          <p:nvPr/>
        </p:nvSpPr>
        <p:spPr>
          <a:xfrm>
            <a:off x="611560" y="1556792"/>
            <a:ext cx="583264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Привлекательность Стрельны обусловлена высокой концентрацией исторических объектов: Свято Троицкая Сергиева Приморская мужская Пустынь, Государственный комплекс «Дворец конгрессов» (Константиновский дворец), Путевой дворец Петра I, Дача Александрова П.К. (Львовский дворец), Орловский парк.</a:t>
            </a:r>
            <a:endParaRPr lang="ru-RU" sz="1400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B2348572-6D02-4DFF-B92B-9E5A1BDBBE2F}"/>
              </a:ext>
            </a:extLst>
          </p:cNvPr>
          <p:cNvSpPr/>
          <p:nvPr/>
        </p:nvSpPr>
        <p:spPr>
          <a:xfrm>
            <a:off x="611560" y="1124744"/>
            <a:ext cx="46805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Туризм</a:t>
            </a:r>
          </a:p>
        </p:txBody>
      </p:sp>
      <p:pic>
        <p:nvPicPr>
          <p:cNvPr id="1026" name="Picture 2" descr="Константиновский дворец: описание, адрес, время работы ...">
            <a:extLst>
              <a:ext uri="{FF2B5EF4-FFF2-40B4-BE49-F238E27FC236}">
                <a16:creationId xmlns:a16="http://schemas.microsoft.com/office/drawing/2014/main" id="{AE338C15-1BDA-4409-B776-76B55BF388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268760"/>
            <a:ext cx="2200376" cy="146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AE1F24B-3C13-4194-8969-5B5AD02F13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8640"/>
            <a:ext cx="99589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715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" descr="https://img3.stockfresh.com/files/a/anatolym/m/39/2889497_stock-photo-3d-small-people---installation-of-check-mark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996952"/>
            <a:ext cx="1984351" cy="295232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132856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-3492896" y="458112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26" name="Рисунок 25" descr="http://pngimg.com/uploads/target/target_PNG37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1556792"/>
            <a:ext cx="834887" cy="83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Прямоугольник 26"/>
          <p:cNvSpPr/>
          <p:nvPr/>
        </p:nvSpPr>
        <p:spPr>
          <a:xfrm>
            <a:off x="1043608" y="1340768"/>
            <a:ext cx="777686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sz="1600" b="1" dirty="0"/>
              <a:t>Цель бюджетной политики  </a:t>
            </a:r>
            <a:r>
              <a:rPr lang="ru-RU" sz="1600" dirty="0"/>
              <a:t>- обеспечение устойчивого социально-экономического развития муниципального образования и безусловное исполнение принятых расходных обязательств наиболее эффективным способом</a:t>
            </a: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039AEDC4-DC47-4806-B226-3E7B5381370B}"/>
              </a:ext>
            </a:extLst>
          </p:cNvPr>
          <p:cNvSpPr/>
          <p:nvPr/>
        </p:nvSpPr>
        <p:spPr>
          <a:xfrm>
            <a:off x="2195736" y="2636912"/>
            <a:ext cx="6696744" cy="72008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Выполнение расходных обязательств местного бюджета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решению вопросов местного значения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6">
            <a:extLst>
              <a:ext uri="{FF2B5EF4-FFF2-40B4-BE49-F238E27FC236}">
                <a16:creationId xmlns:a16="http://schemas.microsoft.com/office/drawing/2014/main" id="{A82EA741-14C0-4B57-A2BE-F35C0EC8132E}"/>
              </a:ext>
            </a:extLst>
          </p:cNvPr>
          <p:cNvSpPr/>
          <p:nvPr/>
        </p:nvSpPr>
        <p:spPr>
          <a:xfrm>
            <a:off x="2195736" y="3501008"/>
            <a:ext cx="6696744" cy="57606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отдельных государственных полномочий</a:t>
            </a:r>
          </a:p>
        </p:txBody>
      </p:sp>
      <p:sp>
        <p:nvSpPr>
          <p:cNvPr id="17" name="Скругленный прямоугольник 17">
            <a:extLst>
              <a:ext uri="{FF2B5EF4-FFF2-40B4-BE49-F238E27FC236}">
                <a16:creationId xmlns:a16="http://schemas.microsoft.com/office/drawing/2014/main" id="{87F46937-7FC7-48F1-AEC0-7DCEBF1E1F89}"/>
              </a:ext>
            </a:extLst>
          </p:cNvPr>
          <p:cNvSpPr/>
          <p:nvPr/>
        </p:nvSpPr>
        <p:spPr>
          <a:xfrm>
            <a:off x="2195736" y="4221088"/>
            <a:ext cx="6696744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Максимальное использование конкурентных процедур осуществления закупок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5EB36F95-F0E4-466B-9D24-66B7694A4315}"/>
              </a:ext>
            </a:extLst>
          </p:cNvPr>
          <p:cNvSpPr/>
          <p:nvPr/>
        </p:nvSpPr>
        <p:spPr>
          <a:xfrm>
            <a:off x="2195736" y="5013176"/>
            <a:ext cx="6696744" cy="129614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оценки исполнения бюджета не по количеству израсходованных бюджетных средств, а по достижению целей, на финансовое обеспечение которых направляются бюджетные средства</a:t>
            </a:r>
            <a:endParaRPr lang="ru-RU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89D54A5-06E3-4257-8EFB-723CF63F84F7}"/>
              </a:ext>
            </a:extLst>
          </p:cNvPr>
          <p:cNvSpPr/>
          <p:nvPr/>
        </p:nvSpPr>
        <p:spPr>
          <a:xfrm>
            <a:off x="1403648" y="188640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70C0"/>
                </a:solidFill>
              </a:rPr>
              <a:t>Основные цели, задачи и приоритетные направления бюджетной политики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0B6EB47-5E26-49E4-A10E-871B873B2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6</a:t>
            </a:fld>
            <a:endParaRPr lang="ru-RU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E86F6C24-8E8B-4A07-BE80-0B807B3B5A24}"/>
              </a:ext>
            </a:extLst>
          </p:cNvPr>
          <p:cNvCxnSpPr>
            <a:cxnSpLocks/>
          </p:cNvCxnSpPr>
          <p:nvPr/>
        </p:nvCxnSpPr>
        <p:spPr>
          <a:xfrm>
            <a:off x="395536" y="908720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70CC4013-2918-4261-82B9-02015E632C6C}"/>
              </a:ext>
            </a:extLst>
          </p:cNvPr>
          <p:cNvCxnSpPr>
            <a:cxnSpLocks/>
          </p:cNvCxnSpPr>
          <p:nvPr/>
        </p:nvCxnSpPr>
        <p:spPr>
          <a:xfrm>
            <a:off x="467544" y="6453336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A018C25-5B8F-4E93-9715-6B89865817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6632"/>
            <a:ext cx="995890" cy="720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6A3CABD-463D-437E-A665-FF85FA11C377}"/>
              </a:ext>
            </a:extLst>
          </p:cNvPr>
          <p:cNvSpPr/>
          <p:nvPr/>
        </p:nvSpPr>
        <p:spPr>
          <a:xfrm>
            <a:off x="395536" y="332656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70C0"/>
                </a:solidFill>
              </a:rPr>
              <a:t>Стадии разработки и принятия проекта бюджета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AF67DCDE-FE44-4025-9208-D2FD9A1A05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3195141"/>
              </p:ext>
            </p:extLst>
          </p:nvPr>
        </p:nvGraphicFramePr>
        <p:xfrm>
          <a:off x="323528" y="1268760"/>
          <a:ext cx="8424936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8BEFB03-6E56-48FA-A38C-0B900012424F}"/>
              </a:ext>
            </a:extLst>
          </p:cNvPr>
          <p:cNvSpPr/>
          <p:nvPr/>
        </p:nvSpPr>
        <p:spPr>
          <a:xfrm>
            <a:off x="251520" y="2636912"/>
            <a:ext cx="2592288" cy="3293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15000"/>
              </a:lnSpc>
              <a:spcAft>
                <a:spcPts val="0"/>
              </a:spcAft>
              <a:buSzPts val="1200"/>
              <a:buFont typeface="Wingdings" panose="05000000000000000000" pitchFamily="2" charset="2"/>
              <a:buChar char="q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Прогнозирование доходов бюджета на основании данных прогноза социально-экономического развития </a:t>
            </a:r>
          </a:p>
          <a:p>
            <a:pPr marL="285750" lvl="0" indent="-285750">
              <a:lnSpc>
                <a:spcPct val="115000"/>
              </a:lnSpc>
              <a:spcAft>
                <a:spcPts val="0"/>
              </a:spcAft>
              <a:buSzPts val="1200"/>
              <a:buFont typeface="Wingdings" panose="05000000000000000000" pitchFamily="2" charset="2"/>
              <a:buChar char="q"/>
              <a:tabLst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Подготовка муниципальных, ведомственных целевых программ, непрограммных направлений деятельности на основании предложений граждан, депутатов, Местной администрации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596053B-3C65-4E53-BD23-2D2998991CAA}"/>
              </a:ext>
            </a:extLst>
          </p:cNvPr>
          <p:cNvSpPr/>
          <p:nvPr/>
        </p:nvSpPr>
        <p:spPr>
          <a:xfrm>
            <a:off x="3203848" y="2636912"/>
            <a:ext cx="309634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Опубликование проекта бюджета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проекта местного бюджета в первом чтении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Публичные слушания по проекту бюджета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Рассмотрение бюджетно-финансовой комиссией поправок к проекту местного бюджета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проекта местного бюджета во втором чтении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F8C3C4B-A9BB-4378-9860-5F4EFBEBBDC8}"/>
              </a:ext>
            </a:extLst>
          </p:cNvPr>
          <p:cNvSpPr/>
          <p:nvPr/>
        </p:nvSpPr>
        <p:spPr>
          <a:xfrm>
            <a:off x="6372200" y="2564904"/>
            <a:ext cx="2448272" cy="3608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проекта местного бюджета в третьем чтении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Подписание решения о принятии бюджета Главой Муниципального образования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Опубликование (обнародование) решения о принятии бюджета в СМИ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D982960-790F-4C63-ADE1-ED52D10B8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4208" y="6309320"/>
            <a:ext cx="2057400" cy="365125"/>
          </a:xfrm>
        </p:spPr>
        <p:txBody>
          <a:bodyPr/>
          <a:lstStyle/>
          <a:p>
            <a:fld id="{972D3F3D-7A84-45E0-B81B-67258C447AF1}" type="slidenum">
              <a:rPr lang="ru-RU" smtClean="0"/>
              <a:pPr/>
              <a:t>7</a:t>
            </a:fld>
            <a:endParaRPr lang="ru-RU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E9DFB84F-301B-41B8-BD35-7F25E9A34DAC}"/>
              </a:ext>
            </a:extLst>
          </p:cNvPr>
          <p:cNvCxnSpPr>
            <a:cxnSpLocks/>
          </p:cNvCxnSpPr>
          <p:nvPr/>
        </p:nvCxnSpPr>
        <p:spPr>
          <a:xfrm>
            <a:off x="395536" y="908720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C73B38C0-22FC-4DBE-8912-5A62B09C302A}"/>
              </a:ext>
            </a:extLst>
          </p:cNvPr>
          <p:cNvCxnSpPr>
            <a:cxnSpLocks/>
          </p:cNvCxnSpPr>
          <p:nvPr/>
        </p:nvCxnSpPr>
        <p:spPr>
          <a:xfrm>
            <a:off x="251520" y="6453336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527095F-E419-49FB-899A-E13674E749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4624"/>
            <a:ext cx="99589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324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574B78B-1134-4BFD-8C65-E24853250133}"/>
              </a:ext>
            </a:extLst>
          </p:cNvPr>
          <p:cNvSpPr/>
          <p:nvPr/>
        </p:nvSpPr>
        <p:spPr>
          <a:xfrm>
            <a:off x="467544" y="404664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ДОХОДЫ БЮДЖЕТА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C2C4637-8DEC-4781-BD6F-52B6FA813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8</a:t>
            </a:fld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60E36E6-0146-4CAB-93EA-8D510D26AD7E}"/>
              </a:ext>
            </a:extLst>
          </p:cNvPr>
          <p:cNvCxnSpPr>
            <a:cxnSpLocks/>
          </p:cNvCxnSpPr>
          <p:nvPr/>
        </p:nvCxnSpPr>
        <p:spPr>
          <a:xfrm>
            <a:off x="467544" y="980728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30403A6C-2FD5-496B-AB2B-EBDC9DED265F}"/>
              </a:ext>
            </a:extLst>
          </p:cNvPr>
          <p:cNvCxnSpPr>
            <a:cxnSpLocks/>
          </p:cNvCxnSpPr>
          <p:nvPr/>
        </p:nvCxnSpPr>
        <p:spPr>
          <a:xfrm>
            <a:off x="395536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E460D5-450A-4FC2-AD30-7AA8F7AF22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6632"/>
            <a:ext cx="995890" cy="720000"/>
          </a:xfrm>
          <a:prstGeom prst="rect">
            <a:avLst/>
          </a:prstGeom>
        </p:spPr>
      </p:pic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8FA23E73-E407-471A-94D1-21E633FD0E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0083413"/>
              </p:ext>
            </p:extLst>
          </p:nvPr>
        </p:nvGraphicFramePr>
        <p:xfrm>
          <a:off x="395536" y="1052736"/>
          <a:ext cx="8496944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9C8471B9-34AA-4141-9826-0077B16BADF5}"/>
              </a:ext>
            </a:extLst>
          </p:cNvPr>
          <p:cNvSpPr/>
          <p:nvPr/>
        </p:nvSpPr>
        <p:spPr>
          <a:xfrm>
            <a:off x="5292080" y="2780928"/>
            <a:ext cx="3168352" cy="5040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91565,2 тысяч рублей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BADB76FF-99E8-407C-A319-1EC7A0E8D392}"/>
              </a:ext>
            </a:extLst>
          </p:cNvPr>
          <p:cNvSpPr/>
          <p:nvPr/>
        </p:nvSpPr>
        <p:spPr>
          <a:xfrm>
            <a:off x="5292080" y="1340768"/>
            <a:ext cx="3168352" cy="504056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1715,0 тысяч рублей</a:t>
            </a:r>
          </a:p>
        </p:txBody>
      </p:sp>
    </p:spTree>
    <p:extLst>
      <p:ext uri="{BB962C8B-B14F-4D97-AF65-F5344CB8AC3E}">
        <p14:creationId xmlns:p14="http://schemas.microsoft.com/office/powerpoint/2010/main" val="31388465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979712" y="1988840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782807"/>
              </p:ext>
            </p:extLst>
          </p:nvPr>
        </p:nvGraphicFramePr>
        <p:xfrm>
          <a:off x="395536" y="6309320"/>
          <a:ext cx="3096344" cy="288032"/>
        </p:xfrm>
        <a:graphic>
          <a:graphicData uri="http://schemas.openxmlformats.org/drawingml/2006/table">
            <a:tbl>
              <a:tblPr/>
              <a:tblGrid>
                <a:gridCol w="3096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Данные указаны в тыс.руб.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ABE2F6E-50B5-46BC-B3A2-0E386584870F}"/>
              </a:ext>
            </a:extLst>
          </p:cNvPr>
          <p:cNvSpPr/>
          <p:nvPr/>
        </p:nvSpPr>
        <p:spPr>
          <a:xfrm>
            <a:off x="467544" y="476672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70C0"/>
                </a:solidFill>
              </a:rPr>
              <a:t>Основные характеристики бюджета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A36FB10-2D16-428E-84B1-4821C08D9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9</a:t>
            </a:fld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7DC5E697-D4FD-44CB-A520-FF4037C65527}"/>
              </a:ext>
            </a:extLst>
          </p:cNvPr>
          <p:cNvCxnSpPr>
            <a:cxnSpLocks/>
          </p:cNvCxnSpPr>
          <p:nvPr/>
        </p:nvCxnSpPr>
        <p:spPr>
          <a:xfrm>
            <a:off x="467544" y="980728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CBDC36A-E94B-480E-B220-44F6C4B8C138}"/>
              </a:ext>
            </a:extLst>
          </p:cNvPr>
          <p:cNvCxnSpPr>
            <a:cxnSpLocks/>
          </p:cNvCxnSpPr>
          <p:nvPr/>
        </p:nvCxnSpPr>
        <p:spPr>
          <a:xfrm>
            <a:off x="395536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Диаграмма 16">
            <a:extLst>
              <a:ext uri="{FF2B5EF4-FFF2-40B4-BE49-F238E27FC236}">
                <a16:creationId xmlns:a16="http://schemas.microsoft.com/office/drawing/2014/main" id="{2A9561FF-6E05-4BF8-991E-7E8A7D3732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9574442"/>
              </p:ext>
            </p:extLst>
          </p:nvPr>
        </p:nvGraphicFramePr>
        <p:xfrm>
          <a:off x="395536" y="980728"/>
          <a:ext cx="8496944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99101AC5-1054-4A2D-9796-FDCA57CDA198}"/>
              </a:ext>
            </a:extLst>
          </p:cNvPr>
          <p:cNvCxnSpPr>
            <a:cxnSpLocks/>
          </p:cNvCxnSpPr>
          <p:nvPr/>
        </p:nvCxnSpPr>
        <p:spPr>
          <a:xfrm>
            <a:off x="1979712" y="2780928"/>
            <a:ext cx="792088" cy="360040"/>
          </a:xfrm>
          <a:prstGeom prst="line">
            <a:avLst/>
          </a:prstGeom>
          <a:ln w="63500" cmpd="sng">
            <a:solidFill>
              <a:schemeClr val="accent1">
                <a:alpha val="99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F7F63EFD-A40C-48DB-BB39-54A8AEFBDFA1}"/>
              </a:ext>
            </a:extLst>
          </p:cNvPr>
          <p:cNvCxnSpPr>
            <a:cxnSpLocks/>
          </p:cNvCxnSpPr>
          <p:nvPr/>
        </p:nvCxnSpPr>
        <p:spPr>
          <a:xfrm flipV="1">
            <a:off x="6012160" y="2852936"/>
            <a:ext cx="864096" cy="360040"/>
          </a:xfrm>
          <a:prstGeom prst="line">
            <a:avLst/>
          </a:prstGeom>
          <a:ln w="63500" cmpd="sng">
            <a:solidFill>
              <a:schemeClr val="accent1">
                <a:alpha val="99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091E2AAE-1955-439A-B110-0947B9284EA2}"/>
              </a:ext>
            </a:extLst>
          </p:cNvPr>
          <p:cNvCxnSpPr>
            <a:cxnSpLocks/>
          </p:cNvCxnSpPr>
          <p:nvPr/>
        </p:nvCxnSpPr>
        <p:spPr>
          <a:xfrm>
            <a:off x="3995936" y="2780928"/>
            <a:ext cx="936104" cy="432048"/>
          </a:xfrm>
          <a:prstGeom prst="line">
            <a:avLst/>
          </a:prstGeom>
          <a:ln w="63500" cmpd="sng">
            <a:solidFill>
              <a:schemeClr val="accent1">
                <a:alpha val="99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303F323D-5D4A-4DEE-B2C5-114448215559}"/>
              </a:ext>
            </a:extLst>
          </p:cNvPr>
          <p:cNvCxnSpPr>
            <a:cxnSpLocks/>
          </p:cNvCxnSpPr>
          <p:nvPr/>
        </p:nvCxnSpPr>
        <p:spPr>
          <a:xfrm>
            <a:off x="3995936" y="3140968"/>
            <a:ext cx="855712" cy="423664"/>
          </a:xfrm>
          <a:prstGeom prst="line">
            <a:avLst/>
          </a:prstGeom>
          <a:ln w="63500" cmpd="sng">
            <a:solidFill>
              <a:schemeClr val="accent2">
                <a:alpha val="99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78381D51-16F6-437B-8D22-020BE4823408}"/>
              </a:ext>
            </a:extLst>
          </p:cNvPr>
          <p:cNvCxnSpPr>
            <a:cxnSpLocks/>
          </p:cNvCxnSpPr>
          <p:nvPr/>
        </p:nvCxnSpPr>
        <p:spPr>
          <a:xfrm flipV="1">
            <a:off x="2051720" y="3284984"/>
            <a:ext cx="792088" cy="360040"/>
          </a:xfrm>
          <a:prstGeom prst="line">
            <a:avLst/>
          </a:prstGeom>
          <a:ln w="63500" cmpd="sng">
            <a:solidFill>
              <a:schemeClr val="accent2">
                <a:alpha val="99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5B4A6BB2-6D08-49CE-BD56-0A91E4116878}"/>
              </a:ext>
            </a:extLst>
          </p:cNvPr>
          <p:cNvCxnSpPr>
            <a:cxnSpLocks/>
          </p:cNvCxnSpPr>
          <p:nvPr/>
        </p:nvCxnSpPr>
        <p:spPr>
          <a:xfrm>
            <a:off x="3419872" y="5805264"/>
            <a:ext cx="576064" cy="0"/>
          </a:xfrm>
          <a:prstGeom prst="line">
            <a:avLst/>
          </a:prstGeom>
          <a:ln w="63500" cmpd="sng">
            <a:solidFill>
              <a:schemeClr val="accent1">
                <a:alpha val="99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A274C327-B15C-4138-A173-FA5470E3173C}"/>
              </a:ext>
            </a:extLst>
          </p:cNvPr>
          <p:cNvCxnSpPr>
            <a:cxnSpLocks/>
          </p:cNvCxnSpPr>
          <p:nvPr/>
        </p:nvCxnSpPr>
        <p:spPr>
          <a:xfrm>
            <a:off x="3419872" y="6093296"/>
            <a:ext cx="576064" cy="0"/>
          </a:xfrm>
          <a:prstGeom prst="line">
            <a:avLst/>
          </a:prstGeom>
          <a:ln w="63500" cmpd="sng">
            <a:solidFill>
              <a:schemeClr val="accent2">
                <a:alpha val="99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B9703CF-2C8E-405E-B71C-2CC2247B01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6632"/>
            <a:ext cx="995890" cy="720000"/>
          </a:xfrm>
          <a:prstGeom prst="rect">
            <a:avLst/>
          </a:prstGeom>
        </p:spPr>
      </p:pic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A15B3527-8922-4FF7-85B4-AE0EFA0C6AC3}"/>
              </a:ext>
            </a:extLst>
          </p:cNvPr>
          <p:cNvCxnSpPr>
            <a:cxnSpLocks/>
          </p:cNvCxnSpPr>
          <p:nvPr/>
        </p:nvCxnSpPr>
        <p:spPr>
          <a:xfrm flipV="1">
            <a:off x="6012160" y="3284984"/>
            <a:ext cx="792088" cy="360040"/>
          </a:xfrm>
          <a:prstGeom prst="line">
            <a:avLst/>
          </a:prstGeom>
          <a:ln w="63500" cmpd="sng">
            <a:solidFill>
              <a:schemeClr val="accent2">
                <a:alpha val="99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51039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Бюджет для граждан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 Бюджет для граждан" id="{495CAFB1-EF60-44B0-AC5F-F539200F761F}" vid="{38712093-5BC5-4BCE-A152-A9DA3FF513F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 Бюджет для граждан</Template>
  <TotalTime>7994</TotalTime>
  <Words>7148</Words>
  <Application>Microsoft Office PowerPoint</Application>
  <PresentationFormat>Экран (4:3)</PresentationFormat>
  <Paragraphs>2430</Paragraphs>
  <Slides>46</Slides>
  <Notes>29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4" baseType="lpstr">
      <vt:lpstr>Arial</vt:lpstr>
      <vt:lpstr>Calibri</vt:lpstr>
      <vt:lpstr>Calibri Light</vt:lpstr>
      <vt:lpstr>Georgia</vt:lpstr>
      <vt:lpstr>Times New Roman</vt:lpstr>
      <vt:lpstr>Wingdings</vt:lpstr>
      <vt:lpstr>yandex-sans</vt:lpstr>
      <vt:lpstr>Тема Бюджет для граждан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Внутригородское муниципальное образование  Санкт-Петербурга поселок Стрельна</dc:title>
  <dc:creator>1</dc:creator>
  <cp:lastModifiedBy>Evgeniy</cp:lastModifiedBy>
  <cp:revision>733</cp:revision>
  <dcterms:created xsi:type="dcterms:W3CDTF">2018-10-12T12:12:54Z</dcterms:created>
  <dcterms:modified xsi:type="dcterms:W3CDTF">2020-11-24T09:54:03Z</dcterms:modified>
</cp:coreProperties>
</file>